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Dela Gothic One"/>
      <p:regular r:id="rId17"/>
    </p:embeddedFont>
    <p:embeddedFont>
      <p:font typeface="DM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DMSans-boldItalic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DelaGothicOne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.fntdata"/><Relationship Id="rId6" Type="http://schemas.openxmlformats.org/officeDocument/2006/relationships/slide" Target="slides/slide1.xml"/><Relationship Id="rId18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873088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873088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24030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124030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10ddb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b10ddb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115a1a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115a1a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a07978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a07978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bb7b74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bb7b74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mailto:jatinbhavsar00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627453"/>
            <a:ext cx="8839199" cy="388859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Insights</a:t>
            </a:r>
            <a:endParaRPr sz="2700">
              <a:solidFill>
                <a:srgbClr val="BF2733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highest number of orders (</a:t>
            </a:r>
            <a:r>
              <a:rPr b="1" lang="en-GB" sz="1100">
                <a:solidFill>
                  <a:schemeClr val="dk1"/>
                </a:solidFill>
              </a:rPr>
              <a:t>18,939</a:t>
            </a:r>
            <a:r>
              <a:rPr lang="en-GB" sz="1100">
                <a:solidFill>
                  <a:schemeClr val="dk1"/>
                </a:solidFill>
              </a:rPr>
              <a:t>) occurs at </a:t>
            </a:r>
            <a:r>
              <a:rPr b="1" lang="en-GB" sz="1100">
                <a:solidFill>
                  <a:schemeClr val="dk1"/>
                </a:solidFill>
              </a:rPr>
              <a:t>6:00 PM</a:t>
            </a:r>
            <a:r>
              <a:rPr lang="en-GB" sz="1100">
                <a:solidFill>
                  <a:schemeClr val="dk1"/>
                </a:solidFill>
              </a:rPr>
              <a:t>, confirming that evenings are the busiest period for the business.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Best business hours</a:t>
            </a:r>
            <a:r>
              <a:rPr lang="en-GB" sz="1100">
                <a:solidFill>
                  <a:schemeClr val="dk1"/>
                </a:solidFill>
              </a:rPr>
              <a:t> are from </a:t>
            </a:r>
            <a:r>
              <a:rPr b="1" lang="en-GB" sz="1100">
                <a:solidFill>
                  <a:schemeClr val="dk1"/>
                </a:solidFill>
              </a:rPr>
              <a:t>5:00 PM to 9:00 PM</a:t>
            </a:r>
            <a:r>
              <a:rPr lang="en-GB" sz="1100">
                <a:solidFill>
                  <a:schemeClr val="dk1"/>
                </a:solidFill>
              </a:rPr>
              <a:t>, with consistently high order volumes and profitability.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lowest number of orders (</a:t>
            </a:r>
            <a:r>
              <a:rPr b="1" lang="en-GB" sz="1100">
                <a:solidFill>
                  <a:schemeClr val="dk1"/>
                </a:solidFill>
              </a:rPr>
              <a:t>1,362</a:t>
            </a:r>
            <a:r>
              <a:rPr lang="en-GB" sz="1100">
                <a:solidFill>
                  <a:schemeClr val="dk1"/>
                </a:solidFill>
              </a:rPr>
              <a:t>) is recorded at </a:t>
            </a:r>
            <a:r>
              <a:rPr b="1" lang="en-GB" sz="1100">
                <a:solidFill>
                  <a:schemeClr val="dk1"/>
                </a:solidFill>
              </a:rPr>
              <a:t>9:00 AM</a:t>
            </a:r>
            <a:r>
              <a:rPr lang="en-GB" sz="1100">
                <a:solidFill>
                  <a:schemeClr val="dk1"/>
                </a:solidFill>
              </a:rPr>
              <a:t>, indicating minimal customer activity during early morning hours.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Delivery Hero</a:t>
            </a:r>
            <a:r>
              <a:rPr lang="en-GB" sz="1100">
                <a:solidFill>
                  <a:schemeClr val="dk1"/>
                </a:solidFill>
              </a:rPr>
              <a:t> leads in order volume, followed by </a:t>
            </a:r>
            <a:r>
              <a:rPr b="1" lang="en-GB" sz="1100">
                <a:solidFill>
                  <a:schemeClr val="dk1"/>
                </a:solidFill>
              </a:rPr>
              <a:t>EatStreet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DoorDash</a:t>
            </a:r>
            <a:r>
              <a:rPr lang="en-GB" sz="1100">
                <a:solidFill>
                  <a:schemeClr val="dk1"/>
                </a:solidFill>
              </a:rPr>
              <a:t>, contributing significantly to the business's revenue stream.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Delivery orders</a:t>
            </a:r>
            <a:r>
              <a:rPr lang="en-GB" sz="1100">
                <a:solidFill>
                  <a:schemeClr val="dk1"/>
                </a:solidFill>
              </a:rPr>
              <a:t> dominate profitability, followed by </a:t>
            </a:r>
            <a:r>
              <a:rPr b="1" lang="en-GB" sz="1100">
                <a:solidFill>
                  <a:schemeClr val="dk1"/>
                </a:solidFill>
              </a:rPr>
              <a:t>Take-Out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Pre-Orders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Pre-orders</a:t>
            </a:r>
            <a:r>
              <a:rPr lang="en-GB" sz="1100">
                <a:solidFill>
                  <a:schemeClr val="dk1"/>
                </a:solidFill>
              </a:rPr>
              <a:t>, however, account for a smaller share of total profits, indicating potential for growth in this segment.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Hamilton</a:t>
            </a:r>
            <a:r>
              <a:rPr lang="en-GB" sz="1100">
                <a:solidFill>
                  <a:schemeClr val="dk1"/>
                </a:solidFill>
              </a:rPr>
              <a:t> generates the </a:t>
            </a:r>
            <a:r>
              <a:rPr b="1" lang="en-GB" sz="1100">
                <a:solidFill>
                  <a:schemeClr val="dk1"/>
                </a:solidFill>
              </a:rPr>
              <a:t>highest profit</a:t>
            </a:r>
            <a:r>
              <a:rPr lang="en-GB" sz="1100">
                <a:solidFill>
                  <a:schemeClr val="dk1"/>
                </a:solidFill>
              </a:rPr>
              <a:t> ($111,676.73), showcasing strong regional performance.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 contrast, </a:t>
            </a:r>
            <a:r>
              <a:rPr b="1" lang="en-GB" sz="1100">
                <a:solidFill>
                  <a:schemeClr val="dk1"/>
                </a:solidFill>
              </a:rPr>
              <a:t>Maysville</a:t>
            </a:r>
            <a:r>
              <a:rPr lang="en-GB" sz="1100">
                <a:solidFill>
                  <a:schemeClr val="dk1"/>
                </a:solidFill>
              </a:rPr>
              <a:t> records the </a:t>
            </a:r>
            <a:r>
              <a:rPr b="1" lang="en-GB" sz="1100">
                <a:solidFill>
                  <a:schemeClr val="dk1"/>
                </a:solidFill>
              </a:rPr>
              <a:t>lowest profit</a:t>
            </a:r>
            <a:r>
              <a:rPr lang="en-GB" sz="1100">
                <a:solidFill>
                  <a:schemeClr val="dk1"/>
                </a:solidFill>
              </a:rPr>
              <a:t> ($56,079.62), highlighting the need for targeted strategies to improve profitability in this area.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Soul Southern</a:t>
            </a:r>
            <a:r>
              <a:rPr lang="en-GB" sz="1100">
                <a:solidFill>
                  <a:schemeClr val="dk1"/>
                </a:solidFill>
              </a:rPr>
              <a:t> performs consistently well across all time slots, reflecting its broad customer appeal and strong operational efficiency.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Insights</a:t>
            </a:r>
            <a:endParaRPr sz="2700">
              <a:solidFill>
                <a:srgbClr val="BF2733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Other food categories, such as </a:t>
            </a:r>
            <a:r>
              <a:rPr b="1" lang="en-GB" sz="1100">
                <a:solidFill>
                  <a:schemeClr val="dk1"/>
                </a:solidFill>
              </a:rPr>
              <a:t>Namaste Kitchen</a:t>
            </a:r>
            <a:r>
              <a:rPr lang="en-GB" sz="1100">
                <a:solidFill>
                  <a:schemeClr val="dk1"/>
                </a:solidFill>
              </a:rPr>
              <a:t>, show peak performance in specific time slots, suggesting the need for tailored promotions during those periods.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Evening orders not only dominate in volume but also contribute significantly to </a:t>
            </a:r>
            <a:r>
              <a:rPr b="1" lang="en-GB" sz="1100">
                <a:solidFill>
                  <a:schemeClr val="dk1"/>
                </a:solidFill>
              </a:rPr>
              <a:t>profits across all food categories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Despite the high volume of evening orders, </a:t>
            </a:r>
            <a:r>
              <a:rPr b="1" lang="en-GB" sz="1100">
                <a:solidFill>
                  <a:schemeClr val="dk1"/>
                </a:solidFill>
              </a:rPr>
              <a:t>profit margins remain strong</a:t>
            </a:r>
            <a:r>
              <a:rPr lang="en-GB" sz="1100">
                <a:solidFill>
                  <a:schemeClr val="dk1"/>
                </a:solidFill>
              </a:rPr>
              <a:t>, affirming the efficiency of operations during these hours.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significant drop in orders is observed between </a:t>
            </a:r>
            <a:r>
              <a:rPr b="1" lang="en-GB" sz="1100">
                <a:solidFill>
                  <a:schemeClr val="dk1"/>
                </a:solidFill>
              </a:rPr>
              <a:t>2:00 PM and 4:00 PM</a:t>
            </a:r>
            <a:r>
              <a:rPr lang="en-GB" sz="1100">
                <a:solidFill>
                  <a:schemeClr val="dk1"/>
                </a:solidFill>
              </a:rPr>
              <a:t>, indicating a potential opportunity to drive demand through midday promotions or targeted campaigns.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337867"/>
            <a:ext cx="8839202" cy="24677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Recommendations</a:t>
            </a:r>
            <a:endParaRPr sz="2700">
              <a:solidFill>
                <a:srgbClr val="BF2733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From </a:t>
            </a:r>
            <a:r>
              <a:rPr b="1" lang="en-GB" sz="1100">
                <a:solidFill>
                  <a:schemeClr val="dk1"/>
                </a:solidFill>
              </a:rPr>
              <a:t>2020 to 2023</a:t>
            </a:r>
            <a:r>
              <a:rPr lang="en-GB" sz="1100">
                <a:solidFill>
                  <a:schemeClr val="dk1"/>
                </a:solidFill>
              </a:rPr>
              <a:t>, profit remained </a:t>
            </a:r>
            <a:r>
              <a:rPr b="1" lang="en-GB" sz="1100">
                <a:solidFill>
                  <a:schemeClr val="dk1"/>
                </a:solidFill>
              </a:rPr>
              <a:t>relatively stable</a:t>
            </a:r>
            <a:r>
              <a:rPr lang="en-GB" sz="1100">
                <a:solidFill>
                  <a:schemeClr val="dk1"/>
                </a:solidFill>
              </a:rPr>
              <a:t>, reflecting steady business performance during those years.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2020 was the best-performing year</a:t>
            </a:r>
            <a:r>
              <a:rPr lang="en-GB" sz="1100">
                <a:solidFill>
                  <a:schemeClr val="dk1"/>
                </a:solidFill>
              </a:rPr>
              <a:t>, with profits peaking at </a:t>
            </a:r>
            <a:r>
              <a:rPr b="1" lang="en-GB" sz="1100">
                <a:solidFill>
                  <a:schemeClr val="dk1"/>
                </a:solidFill>
              </a:rPr>
              <a:t>$109,189.28</a:t>
            </a:r>
            <a:r>
              <a:rPr lang="en-GB" sz="1100">
                <a:solidFill>
                  <a:schemeClr val="dk1"/>
                </a:solidFill>
              </a:rPr>
              <a:t>, setting a benchmark for business success.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Items like </a:t>
            </a:r>
            <a:r>
              <a:rPr b="1" lang="en-GB" sz="1100">
                <a:solidFill>
                  <a:schemeClr val="dk1"/>
                </a:solidFill>
              </a:rPr>
              <a:t>Strawberry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Crispy Karma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Creole Shrimp</a:t>
            </a:r>
            <a:r>
              <a:rPr lang="en-GB" sz="1100">
                <a:solidFill>
                  <a:schemeClr val="dk1"/>
                </a:solidFill>
              </a:rPr>
              <a:t> consistently rank high in </a:t>
            </a:r>
            <a:r>
              <a:rPr b="1" lang="en-GB" sz="1100">
                <a:solidFill>
                  <a:schemeClr val="dk1"/>
                </a:solidFill>
              </a:rPr>
              <a:t>both quantity sold and total price</a:t>
            </a:r>
            <a:r>
              <a:rPr lang="en-GB" sz="1100">
                <a:solidFill>
                  <a:schemeClr val="dk1"/>
                </a:solidFill>
              </a:rPr>
              <a:t>, indicating strong customer demand.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Items such as </a:t>
            </a:r>
            <a:r>
              <a:rPr b="1" lang="en-GB" sz="1100">
                <a:solidFill>
                  <a:schemeClr val="dk1"/>
                </a:solidFill>
              </a:rPr>
              <a:t>Sweet Tea</a:t>
            </a:r>
            <a:r>
              <a:rPr lang="en-GB" sz="1100">
                <a:solidFill>
                  <a:schemeClr val="dk1"/>
                </a:solidFill>
              </a:rPr>
              <a:t> show a </a:t>
            </a:r>
            <a:r>
              <a:rPr b="1" lang="en-GB" sz="1100">
                <a:solidFill>
                  <a:schemeClr val="dk1"/>
                </a:solidFill>
              </a:rPr>
              <a:t>disparity between quantity sold and total price</a:t>
            </a:r>
            <a:r>
              <a:rPr lang="en-GB" sz="1100">
                <a:solidFill>
                  <a:schemeClr val="dk1"/>
                </a:solidFill>
              </a:rPr>
              <a:t>, suggesting a need to evaluate pricing strategies.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Products like </a:t>
            </a:r>
            <a:r>
              <a:rPr b="1" lang="en-GB" sz="1100">
                <a:solidFill>
                  <a:schemeClr val="dk1"/>
                </a:solidFill>
              </a:rPr>
              <a:t>Crispy Karma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Delish Dhaba</a:t>
            </a:r>
            <a:r>
              <a:rPr lang="en-GB" sz="1100">
                <a:solidFill>
                  <a:schemeClr val="dk1"/>
                </a:solidFill>
              </a:rPr>
              <a:t> significantly contribute to total revenue, emphasizing their importance in the menu.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popularity of items like </a:t>
            </a:r>
            <a:r>
              <a:rPr b="1" lang="en-GB" sz="1100">
                <a:solidFill>
                  <a:schemeClr val="dk1"/>
                </a:solidFill>
              </a:rPr>
              <a:t>Strawberry</a:t>
            </a:r>
            <a:r>
              <a:rPr lang="en-GB" sz="1100">
                <a:solidFill>
                  <a:schemeClr val="dk1"/>
                </a:solidFill>
              </a:rPr>
              <a:t> suggests that </a:t>
            </a:r>
            <a:r>
              <a:rPr b="1" lang="en-GB" sz="1100">
                <a:solidFill>
                  <a:schemeClr val="dk1"/>
                </a:solidFill>
              </a:rPr>
              <a:t>demand fluctuates seasonally</a:t>
            </a:r>
            <a:r>
              <a:rPr lang="en-GB" sz="1100">
                <a:solidFill>
                  <a:schemeClr val="dk1"/>
                </a:solidFill>
              </a:rPr>
              <a:t>, presenting an opportunity to optimize sales during peak seasons.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Lower demand for items like </a:t>
            </a:r>
            <a:r>
              <a:rPr b="1" lang="en-GB" sz="1100">
                <a:solidFill>
                  <a:schemeClr val="dk1"/>
                </a:solidFill>
              </a:rPr>
              <a:t>Sweet Tea</a:t>
            </a:r>
            <a:r>
              <a:rPr lang="en-GB" sz="1100">
                <a:solidFill>
                  <a:schemeClr val="dk1"/>
                </a:solidFill>
              </a:rPr>
              <a:t> may reflect </a:t>
            </a:r>
            <a:r>
              <a:rPr b="1" lang="en-GB" sz="1100">
                <a:solidFill>
                  <a:schemeClr val="dk1"/>
                </a:solidFill>
              </a:rPr>
              <a:t>changing customer preferences</a:t>
            </a:r>
            <a:r>
              <a:rPr lang="en-GB" sz="1100">
                <a:solidFill>
                  <a:schemeClr val="dk1"/>
                </a:solidFill>
              </a:rPr>
              <a:t>, requiring a deeper analysis of consumer trends.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Suggestions</a:t>
            </a:r>
            <a:endParaRPr sz="2700">
              <a:solidFill>
                <a:srgbClr val="BF2733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Increase staff and streamline kitchen processes during peak hours to handle high order volumes efficiently.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Promote pre-order options</a:t>
            </a:r>
            <a:r>
              <a:rPr lang="en-GB" sz="1100">
                <a:solidFill>
                  <a:schemeClr val="dk1"/>
                </a:solidFill>
              </a:rPr>
              <a:t> with discounts or special offers to increase their share.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Extend evening hours or offer special evening menus to capitalize on this trend.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Introduce mid-afternoon snacks or happy hour deals to increase orders during this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Implement a system for collecting and analyzing customer feedback to improve services and offerings.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Promote these products as premium offerings and introduce similar items to capitalize on their success.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713267" y="540000"/>
            <a:ext cx="4978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3DF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THANKS!</a:t>
            </a:r>
            <a:endParaRPr sz="6000">
              <a:solidFill>
                <a:srgbClr val="FFF3DF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>
            <a:off x="713275" y="1573850"/>
            <a:ext cx="4619100" cy="0"/>
          </a:xfrm>
          <a:prstGeom prst="straightConnector1">
            <a:avLst/>
          </a:prstGeom>
          <a:noFill/>
          <a:ln cap="flat" cmpd="sng" w="9525">
            <a:solidFill>
              <a:srgbClr val="FFF3D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989075" y="55074"/>
            <a:ext cx="5244998" cy="57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713225" y="1598700"/>
            <a:ext cx="4978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3DF"/>
                </a:solidFill>
                <a:latin typeface="DM Sans"/>
                <a:ea typeface="DM Sans"/>
                <a:cs typeface="DM Sans"/>
                <a:sym typeface="DM Sans"/>
              </a:rPr>
              <a:t>Do you have any questions?</a:t>
            </a:r>
            <a:endParaRPr b="1" sz="1600">
              <a:solidFill>
                <a:srgbClr val="FFF3D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3DF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jatinbhavsar000@gmail.com</a:t>
            </a:r>
            <a:endParaRPr>
              <a:solidFill>
                <a:srgbClr val="FFF3D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3D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3DF"/>
                </a:solidFill>
                <a:latin typeface="Nunito"/>
                <a:ea typeface="Nunito"/>
                <a:cs typeface="Nunito"/>
                <a:sym typeface="Nunito"/>
              </a:rPr>
              <a:t>+91 9924750166</a:t>
            </a:r>
            <a:endParaRPr>
              <a:solidFill>
                <a:srgbClr val="FFF3D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