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Arimo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Bunge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3B5292-9D16-4E7F-B17C-0AF0EA2241F1}">
  <a:tblStyle styleId="{633B5292-9D16-4E7F-B17C-0AF0EA2241F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rimo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m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imo-boldItalic.fntdata"/><Relationship Id="rId30" Type="http://schemas.openxmlformats.org/officeDocument/2006/relationships/font" Target="fonts/Arimo-italic.fntdata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Bunge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a58ebc3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a58ebc3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aa079781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aa079781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aa079781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aa079781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a873088f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a873088f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aa079781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aa079781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aa079781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aa079781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aa079781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aa079781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aa079781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aa079781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bb537f4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bb537f4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a873088f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a873088f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aa07978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aa07978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aa07978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aa07978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aa079781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aa07978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aa079781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aa079781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aa079781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aa079781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aa07978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aa07978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aa079781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aa079781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hyperlink" Target="mailto:jatinbhavsar000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0975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Revenue Trends by Store Location</a:t>
            </a:r>
            <a:endParaRPr/>
          </a:p>
        </p:txBody>
      </p:sp>
      <p:graphicFrame>
        <p:nvGraphicFramePr>
          <p:cNvPr id="109" name="Google Shape;109;p22"/>
          <p:cNvGraphicFramePr/>
          <p:nvPr/>
        </p:nvGraphicFramePr>
        <p:xfrm>
          <a:off x="445975" y="122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{633B5292-9D16-4E7F-B17C-0AF0EA2241F1}</a:tableStyleId>
              </a:tblPr>
              <a:tblGrid>
                <a:gridCol w="1022650"/>
                <a:gridCol w="1854275"/>
                <a:gridCol w="5411525"/>
              </a:tblGrid>
              <a:tr h="307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Store Location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Revenue Growth/Decline by Quarter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Key Observations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3FD"/>
                    </a:solidFill>
                  </a:tcPr>
                </a:tc>
              </a:tr>
              <a:tr h="68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Airport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Q1 → Q2: +24.2%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Q2 → Q3: -15.0%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Q3 → Q4: -47.6%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Strong performance in Q2, but revenues plummet in Q4. Targeted marketing during off-peak periods may help stabilize revenue.</a:t>
                      </a:r>
                      <a:endParaRPr sz="1000"/>
                    </a:p>
                  </a:txBody>
                  <a:tcPr marT="19050" marB="19050" marR="91425" marL="9142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Commercial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Q1 → Q2: +15.8%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Q2 → Q3: -17.1%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Q3 → Q4: -43.3%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Revenue peaks in Q2 but shows a sharp decline in Q3 and Q4. Retention strategies and seasonal promotions are needed.</a:t>
                      </a:r>
                      <a:endParaRPr sz="1000"/>
                    </a:p>
                  </a:txBody>
                  <a:tcPr marT="19050" marB="19050" marR="91425" marL="9142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Downtown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Q1 → Q2: +9.1%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Q2 → Q3: -15.7%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Q3 → Q4: -42.1%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Downtown consistently outperforms other locations but suffers a major decline in Q4. Mid-year and year-end strategies could improve sustainability.</a:t>
                      </a:r>
                      <a:endParaRPr sz="1000"/>
                    </a:p>
                  </a:txBody>
                  <a:tcPr marT="19050" marB="19050" marR="91425" marL="9142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Residential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Q1 → Q2: +3.6%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Q2 → Q3: -12.1%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Q3 → Q4: -41.1%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Stable growth in Q2 but sharp declines in Q3 and Q4. Engaging local customers and exploring niche opportunities might help.</a:t>
                      </a:r>
                      <a:endParaRPr sz="1000"/>
                    </a:p>
                  </a:txBody>
                  <a:tcPr marT="19050" marB="19050" marR="91425" marL="9142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Implement year-end promotions or discounts, particularly for </a:t>
            </a:r>
            <a:r>
              <a:rPr b="1" lang="en-GB" sz="1100">
                <a:solidFill>
                  <a:schemeClr val="dk1"/>
                </a:solidFill>
              </a:rPr>
              <a:t>Airport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Commercial</a:t>
            </a:r>
            <a:r>
              <a:rPr lang="en-GB" sz="1100">
                <a:solidFill>
                  <a:schemeClr val="dk1"/>
                </a:solidFill>
              </a:rPr>
              <a:t> locations, to combat seasonal revenue declines.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Introduce </a:t>
            </a:r>
            <a:r>
              <a:rPr b="1" lang="en-GB" sz="1100">
                <a:solidFill>
                  <a:schemeClr val="dk1"/>
                </a:solidFill>
              </a:rPr>
              <a:t>premium services or products</a:t>
            </a:r>
            <a:r>
              <a:rPr lang="en-GB" sz="1100">
                <a:solidFill>
                  <a:schemeClr val="dk1"/>
                </a:solidFill>
              </a:rPr>
              <a:t> in Downtown locations to capitalize on its leading market share.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Analyze reasons for the sharp Q3 and Q4 decline. Introduce </a:t>
            </a:r>
            <a:r>
              <a:rPr b="1" lang="en-GB" sz="1100">
                <a:solidFill>
                  <a:schemeClr val="dk1"/>
                </a:solidFill>
              </a:rPr>
              <a:t>customer loyalty programs</a:t>
            </a:r>
            <a:r>
              <a:rPr lang="en-GB" sz="1100">
                <a:solidFill>
                  <a:schemeClr val="dk1"/>
                </a:solidFill>
              </a:rPr>
              <a:t> or </a:t>
            </a:r>
            <a:r>
              <a:rPr b="1" lang="en-GB" sz="1100">
                <a:solidFill>
                  <a:schemeClr val="dk1"/>
                </a:solidFill>
              </a:rPr>
              <a:t>quarterly sales campaigns</a:t>
            </a:r>
            <a:r>
              <a:rPr lang="en-GB" sz="1100">
                <a:solidFill>
                  <a:schemeClr val="dk1"/>
                </a:solidFill>
              </a:rPr>
              <a:t> to retain customers.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5178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Monthly Trends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</a:t>
            </a:r>
            <a:r>
              <a:rPr b="1" lang="en-GB" sz="1100">
                <a:solidFill>
                  <a:schemeClr val="dk1"/>
                </a:solidFill>
              </a:rPr>
              <a:t>Downtown</a:t>
            </a:r>
            <a:r>
              <a:rPr lang="en-GB" sz="1100">
                <a:solidFill>
                  <a:schemeClr val="dk1"/>
                </a:solidFill>
              </a:rPr>
              <a:t> location consistently generated the highest revenue across all months, with the highest revenue in April ($851,483.5) and the lowest in October ($345,817.3). It contributing </a:t>
            </a:r>
            <a:r>
              <a:rPr b="1" lang="en-GB" sz="1100">
                <a:solidFill>
                  <a:schemeClr val="dk1"/>
                </a:solidFill>
              </a:rPr>
              <a:t>56%-58%</a:t>
            </a:r>
            <a:r>
              <a:rPr lang="en-GB" sz="1100">
                <a:solidFill>
                  <a:schemeClr val="dk1"/>
                </a:solidFill>
              </a:rPr>
              <a:t> to the total revenue in each quarter.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</a:t>
            </a:r>
            <a:r>
              <a:rPr b="1" lang="en-GB" sz="1100">
                <a:solidFill>
                  <a:schemeClr val="dk1"/>
                </a:solidFill>
              </a:rPr>
              <a:t>Commercial</a:t>
            </a:r>
            <a:r>
              <a:rPr lang="en-GB" sz="1100">
                <a:solidFill>
                  <a:schemeClr val="dk1"/>
                </a:solidFill>
              </a:rPr>
              <a:t> location had the second-highest revenue, with the highest in April ($353,732.9) and the lowest in October ($147,398.3). contributing </a:t>
            </a:r>
            <a:r>
              <a:rPr b="1" lang="en-GB" sz="1100">
                <a:solidFill>
                  <a:schemeClr val="dk1"/>
                </a:solidFill>
              </a:rPr>
              <a:t>22%-23%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</a:t>
            </a:r>
            <a:r>
              <a:rPr b="1" lang="en-GB" sz="1100">
                <a:solidFill>
                  <a:schemeClr val="dk1"/>
                </a:solidFill>
              </a:rPr>
              <a:t>Residential</a:t>
            </a:r>
            <a:r>
              <a:rPr lang="en-GB" sz="1100">
                <a:solidFill>
                  <a:schemeClr val="dk1"/>
                </a:solidFill>
              </a:rPr>
              <a:t> location had the third-highest revenue, with the highest in March ($187,309.1) and the lowest in October ($73,847.28). averaging around </a:t>
            </a:r>
            <a:r>
              <a:rPr b="1" lang="en-GB" sz="1100">
                <a:solidFill>
                  <a:schemeClr val="dk1"/>
                </a:solidFill>
              </a:rPr>
              <a:t>11%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</a:t>
            </a:r>
            <a:r>
              <a:rPr b="1" lang="en-GB" sz="1100">
                <a:solidFill>
                  <a:schemeClr val="dk1"/>
                </a:solidFill>
              </a:rPr>
              <a:t>Airport</a:t>
            </a:r>
            <a:r>
              <a:rPr lang="en-GB" sz="1100">
                <a:solidFill>
                  <a:schemeClr val="dk1"/>
                </a:solidFill>
              </a:rPr>
              <a:t> location had the lowest revenue, with the highest in July ($154,151.1) and the lowest in October ($56,811.57). averaging around 9%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Seasonal Patterns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All store locations showed a similar seasonal pattern, with higher revenues in the spring and summer months (March to July) and lower revenues in the fall and winter months (October to December).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Downtown location had the most pronounced seasonal fluctuations, with revenue peaking in April/May and declining significantly in the final quarter of the year.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Commercial and Residential locations also exhibited seasonal trends, but with less dramatic variations compared to the Downtown location.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Airport location had the least pronounced seasonal patterns, but still saw a decline in revenue during the final quarter.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by Store Location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Airport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Best Month</a:t>
            </a:r>
            <a:r>
              <a:rPr lang="en-GB" sz="1100">
                <a:solidFill>
                  <a:schemeClr val="dk1"/>
                </a:solidFill>
              </a:rPr>
              <a:t>: </a:t>
            </a:r>
            <a:r>
              <a:rPr b="1" lang="en-GB" sz="1100">
                <a:solidFill>
                  <a:schemeClr val="dk1"/>
                </a:solidFill>
              </a:rPr>
              <a:t>July (₹154,151.1)</a:t>
            </a:r>
            <a:r>
              <a:rPr lang="en-GB" sz="1100">
                <a:solidFill>
                  <a:schemeClr val="dk1"/>
                </a:solidFill>
              </a:rPr>
              <a:t> – Likely due to increased seasonal travel.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Lowest Month</a:t>
            </a:r>
            <a:r>
              <a:rPr lang="en-GB" sz="1100">
                <a:solidFill>
                  <a:schemeClr val="dk1"/>
                </a:solidFill>
              </a:rPr>
              <a:t>: </a:t>
            </a:r>
            <a:r>
              <a:rPr b="1" lang="en-GB" sz="1100">
                <a:solidFill>
                  <a:schemeClr val="dk1"/>
                </a:solidFill>
              </a:rPr>
              <a:t>October (₹56,811.57)</a:t>
            </a:r>
            <a:r>
              <a:rPr lang="en-GB" sz="1100">
                <a:solidFill>
                  <a:schemeClr val="dk1"/>
                </a:solidFill>
              </a:rPr>
              <a:t> – Indicates a significant drop in demand.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Commercial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Best Month</a:t>
            </a:r>
            <a:r>
              <a:rPr lang="en-GB" sz="1100">
                <a:solidFill>
                  <a:schemeClr val="dk1"/>
                </a:solidFill>
              </a:rPr>
              <a:t>: </a:t>
            </a:r>
            <a:r>
              <a:rPr b="1" lang="en-GB" sz="1100">
                <a:solidFill>
                  <a:schemeClr val="dk1"/>
                </a:solidFill>
              </a:rPr>
              <a:t>April (₹353,732.9)</a:t>
            </a:r>
            <a:r>
              <a:rPr lang="en-GB" sz="1100">
                <a:solidFill>
                  <a:schemeClr val="dk1"/>
                </a:solidFill>
              </a:rPr>
              <a:t> – Suggests strong mid-year sales.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Lowest Month</a:t>
            </a:r>
            <a:r>
              <a:rPr lang="en-GB" sz="1100">
                <a:solidFill>
                  <a:schemeClr val="dk1"/>
                </a:solidFill>
              </a:rPr>
              <a:t>: </a:t>
            </a:r>
            <a:r>
              <a:rPr b="1" lang="en-GB" sz="1100">
                <a:solidFill>
                  <a:schemeClr val="dk1"/>
                </a:solidFill>
              </a:rPr>
              <a:t>October (₹147,398.3)</a:t>
            </a:r>
            <a:r>
              <a:rPr lang="en-GB" sz="1100">
                <a:solidFill>
                  <a:schemeClr val="dk1"/>
                </a:solidFill>
              </a:rPr>
              <a:t> – Represents the largest monthly drop-off.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Downtown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Best Month</a:t>
            </a:r>
            <a:r>
              <a:rPr lang="en-GB" sz="1100">
                <a:solidFill>
                  <a:schemeClr val="dk1"/>
                </a:solidFill>
              </a:rPr>
              <a:t>: </a:t>
            </a:r>
            <a:r>
              <a:rPr b="1" lang="en-GB" sz="1100">
                <a:solidFill>
                  <a:schemeClr val="dk1"/>
                </a:solidFill>
              </a:rPr>
              <a:t>April (₹851,483.5)</a:t>
            </a:r>
            <a:r>
              <a:rPr lang="en-GB" sz="1100">
                <a:solidFill>
                  <a:schemeClr val="dk1"/>
                </a:solidFill>
              </a:rPr>
              <a:t> – Consistently high performance during the second quarter.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Lowest Month</a:t>
            </a:r>
            <a:r>
              <a:rPr lang="en-GB" sz="1100">
                <a:solidFill>
                  <a:schemeClr val="dk1"/>
                </a:solidFill>
              </a:rPr>
              <a:t>: </a:t>
            </a:r>
            <a:r>
              <a:rPr b="1" lang="en-GB" sz="1100">
                <a:solidFill>
                  <a:schemeClr val="dk1"/>
                </a:solidFill>
              </a:rPr>
              <a:t>October (₹345,817.3)</a:t>
            </a:r>
            <a:r>
              <a:rPr lang="en-GB" sz="1100">
                <a:solidFill>
                  <a:schemeClr val="dk1"/>
                </a:solidFill>
              </a:rPr>
              <a:t> – Significant decline in Q4.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Residential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Best Month</a:t>
            </a:r>
            <a:r>
              <a:rPr lang="en-GB" sz="1100">
                <a:solidFill>
                  <a:schemeClr val="dk1"/>
                </a:solidFill>
              </a:rPr>
              <a:t>: </a:t>
            </a:r>
            <a:r>
              <a:rPr b="1" lang="en-GB" sz="1100">
                <a:solidFill>
                  <a:schemeClr val="dk1"/>
                </a:solidFill>
              </a:rPr>
              <a:t>March (₹187,309.1)</a:t>
            </a:r>
            <a:r>
              <a:rPr lang="en-GB" sz="1100">
                <a:solidFill>
                  <a:schemeClr val="dk1"/>
                </a:solidFill>
              </a:rPr>
              <a:t> – Peaks in Q1, driven by localized demand.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Lowest Month</a:t>
            </a:r>
            <a:r>
              <a:rPr lang="en-GB" sz="1100">
                <a:solidFill>
                  <a:schemeClr val="dk1"/>
                </a:solidFill>
              </a:rPr>
              <a:t>: </a:t>
            </a:r>
            <a:r>
              <a:rPr b="1" lang="en-GB" sz="1100">
                <a:solidFill>
                  <a:schemeClr val="dk1"/>
                </a:solidFill>
              </a:rPr>
              <a:t>October (₹73,847.28)</a:t>
            </a:r>
            <a:r>
              <a:rPr lang="en-GB" sz="1100">
                <a:solidFill>
                  <a:schemeClr val="dk1"/>
                </a:solidFill>
              </a:rPr>
              <a:t> – Marks a sharp revenue fall.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Focus on boosting revenues for </a:t>
            </a:r>
            <a:r>
              <a:rPr b="1" lang="en-GB" sz="1100">
                <a:solidFill>
                  <a:schemeClr val="dk1"/>
                </a:solidFill>
              </a:rPr>
              <a:t>Airport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Downtown</a:t>
            </a:r>
            <a:r>
              <a:rPr lang="en-GB" sz="1100">
                <a:solidFill>
                  <a:schemeClr val="dk1"/>
                </a:solidFill>
              </a:rPr>
              <a:t> locations in Q4 through seasonal promotions or marketing campaigns.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Introduce holiday sales and incentives to attract more customers in </a:t>
            </a:r>
            <a:r>
              <a:rPr b="1" lang="en-GB" sz="1100">
                <a:solidFill>
                  <a:schemeClr val="dk1"/>
                </a:solidFill>
              </a:rPr>
              <a:t>October-November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Since </a:t>
            </a:r>
            <a:r>
              <a:rPr b="1" lang="en-GB" sz="1100">
                <a:solidFill>
                  <a:schemeClr val="dk1"/>
                </a:solidFill>
              </a:rPr>
              <a:t>Downtown</a:t>
            </a:r>
            <a:r>
              <a:rPr lang="en-GB" sz="1100">
                <a:solidFill>
                  <a:schemeClr val="dk1"/>
                </a:solidFill>
              </a:rPr>
              <a:t> consistently outperforms, expand inventory, services, or marketing budgets for this location.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Explore high-margin product categories during peak months like </a:t>
            </a:r>
            <a:r>
              <a:rPr b="1" lang="en-GB" sz="1100">
                <a:solidFill>
                  <a:schemeClr val="dk1"/>
                </a:solidFill>
              </a:rPr>
              <a:t>March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April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Airport</a:t>
            </a:r>
            <a:r>
              <a:rPr lang="en-GB" sz="1100">
                <a:solidFill>
                  <a:schemeClr val="dk1"/>
                </a:solidFill>
              </a:rPr>
              <a:t>: Introduce targeted campaigns during travel-heavy months (e.g., July) to mitigate low revenues in October.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Residential</a:t>
            </a:r>
            <a:r>
              <a:rPr lang="en-GB" sz="1100">
                <a:solidFill>
                  <a:schemeClr val="dk1"/>
                </a:solidFill>
              </a:rPr>
              <a:t>: Focus on local events or promotions to boost footfall, especially during Q4.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Expand staffing, inventory, and promotional budgets for </a:t>
            </a:r>
            <a:r>
              <a:rPr b="1" lang="en-GB" sz="1100">
                <a:solidFill>
                  <a:schemeClr val="dk1"/>
                </a:solidFill>
              </a:rPr>
              <a:t>April-June (Q2)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January-March (Q1)</a:t>
            </a:r>
            <a:r>
              <a:rPr lang="en-GB" sz="1100">
                <a:solidFill>
                  <a:schemeClr val="dk1"/>
                </a:solidFill>
              </a:rPr>
              <a:t> to maximize profits during peak quarters.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9"/>
          <p:cNvGrpSpPr/>
          <p:nvPr/>
        </p:nvGrpSpPr>
        <p:grpSpPr>
          <a:xfrm>
            <a:off x="4382815" y="2841925"/>
            <a:ext cx="3927890" cy="1870575"/>
            <a:chOff x="3726425" y="2751913"/>
            <a:chExt cx="3898650" cy="1856650"/>
          </a:xfrm>
        </p:grpSpPr>
        <p:sp>
          <p:nvSpPr>
            <p:cNvPr id="150" name="Google Shape;150;p29"/>
            <p:cNvSpPr/>
            <p:nvPr/>
          </p:nvSpPr>
          <p:spPr>
            <a:xfrm>
              <a:off x="4091625" y="2751913"/>
              <a:ext cx="3358400" cy="1652325"/>
            </a:xfrm>
            <a:custGeom>
              <a:rect b="b" l="l" r="r" t="t"/>
              <a:pathLst>
                <a:path extrusionOk="0" h="66093" w="134336">
                  <a:moveTo>
                    <a:pt x="67157" y="1"/>
                  </a:moveTo>
                  <a:cubicBezTo>
                    <a:pt x="30903" y="1"/>
                    <a:pt x="1173" y="28891"/>
                    <a:pt x="0" y="65001"/>
                  </a:cubicBezTo>
                  <a:lnTo>
                    <a:pt x="12198" y="65097"/>
                  </a:lnTo>
                  <a:cubicBezTo>
                    <a:pt x="13310" y="35692"/>
                    <a:pt x="37574" y="12199"/>
                    <a:pt x="67141" y="12199"/>
                  </a:cubicBezTo>
                  <a:cubicBezTo>
                    <a:pt x="67294" y="12199"/>
                    <a:pt x="67447" y="12200"/>
                    <a:pt x="67600" y="12201"/>
                  </a:cubicBezTo>
                  <a:cubicBezTo>
                    <a:pt x="97375" y="12437"/>
                    <a:pt x="121500" y="36414"/>
                    <a:pt x="122129" y="65996"/>
                  </a:cubicBezTo>
                  <a:lnTo>
                    <a:pt x="134335" y="66092"/>
                  </a:lnTo>
                  <a:cubicBezTo>
                    <a:pt x="133750" y="29795"/>
                    <a:pt x="104194" y="300"/>
                    <a:pt x="67696" y="3"/>
                  </a:cubicBezTo>
                  <a:cubicBezTo>
                    <a:pt x="67516" y="1"/>
                    <a:pt x="67336" y="1"/>
                    <a:pt x="67157" y="1"/>
                  </a:cubicBezTo>
                  <a:close/>
                </a:path>
              </a:pathLst>
            </a:custGeom>
            <a:solidFill>
              <a:srgbClr val="84A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4321925" y="2982438"/>
              <a:ext cx="2897800" cy="1420050"/>
            </a:xfrm>
            <a:custGeom>
              <a:rect b="b" l="l" r="r" t="t"/>
              <a:pathLst>
                <a:path extrusionOk="0" h="56802" w="115912">
                  <a:moveTo>
                    <a:pt x="57955" y="1"/>
                  </a:moveTo>
                  <a:cubicBezTo>
                    <a:pt x="26738" y="1"/>
                    <a:pt x="1130" y="24813"/>
                    <a:pt x="0" y="55867"/>
                  </a:cubicBezTo>
                  <a:lnTo>
                    <a:pt x="10530" y="55946"/>
                  </a:lnTo>
                  <a:cubicBezTo>
                    <a:pt x="11608" y="30671"/>
                    <a:pt x="32501" y="10514"/>
                    <a:pt x="57949" y="10514"/>
                  </a:cubicBezTo>
                  <a:cubicBezTo>
                    <a:pt x="58075" y="10514"/>
                    <a:pt x="58201" y="10514"/>
                    <a:pt x="58327" y="10515"/>
                  </a:cubicBezTo>
                  <a:cubicBezTo>
                    <a:pt x="83936" y="10725"/>
                    <a:pt x="104709" y="31297"/>
                    <a:pt x="105372" y="56714"/>
                  </a:cubicBezTo>
                  <a:lnTo>
                    <a:pt x="115911" y="56802"/>
                  </a:lnTo>
                  <a:cubicBezTo>
                    <a:pt x="115283" y="25586"/>
                    <a:pt x="89830" y="256"/>
                    <a:pt x="58414" y="2"/>
                  </a:cubicBezTo>
                  <a:cubicBezTo>
                    <a:pt x="58261" y="1"/>
                    <a:pt x="58108" y="1"/>
                    <a:pt x="57955" y="1"/>
                  </a:cubicBezTo>
                  <a:close/>
                </a:path>
              </a:pathLst>
            </a:custGeom>
            <a:solidFill>
              <a:srgbClr val="64B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4522075" y="3182838"/>
              <a:ext cx="2497250" cy="1218350"/>
            </a:xfrm>
            <a:custGeom>
              <a:rect b="b" l="l" r="r" t="t"/>
              <a:pathLst>
                <a:path extrusionOk="0" h="48734" w="99890">
                  <a:moveTo>
                    <a:pt x="49928" y="0"/>
                  </a:moveTo>
                  <a:cubicBezTo>
                    <a:pt x="23115" y="0"/>
                    <a:pt x="1087" y="21268"/>
                    <a:pt x="1" y="47930"/>
                  </a:cubicBezTo>
                  <a:lnTo>
                    <a:pt x="9082" y="47982"/>
                  </a:lnTo>
                  <a:cubicBezTo>
                    <a:pt x="10124" y="26317"/>
                    <a:pt x="28058" y="9064"/>
                    <a:pt x="49897" y="9064"/>
                  </a:cubicBezTo>
                  <a:cubicBezTo>
                    <a:pt x="50018" y="9064"/>
                    <a:pt x="50139" y="9064"/>
                    <a:pt x="50260" y="9065"/>
                  </a:cubicBezTo>
                  <a:cubicBezTo>
                    <a:pt x="72263" y="9240"/>
                    <a:pt x="90111" y="26852"/>
                    <a:pt x="90809" y="48663"/>
                  </a:cubicBezTo>
                  <a:lnTo>
                    <a:pt x="99890" y="48733"/>
                  </a:lnTo>
                  <a:cubicBezTo>
                    <a:pt x="99235" y="21927"/>
                    <a:pt x="77336" y="220"/>
                    <a:pt x="50338" y="2"/>
                  </a:cubicBezTo>
                  <a:cubicBezTo>
                    <a:pt x="50201" y="1"/>
                    <a:pt x="50065" y="0"/>
                    <a:pt x="49928" y="0"/>
                  </a:cubicBezTo>
                  <a:close/>
                </a:path>
              </a:pathLst>
            </a:custGeom>
            <a:solidFill>
              <a:srgbClr val="EFC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741250" y="3401338"/>
              <a:ext cx="2058700" cy="997650"/>
            </a:xfrm>
            <a:custGeom>
              <a:rect b="b" l="l" r="r" t="t"/>
              <a:pathLst>
                <a:path extrusionOk="0" h="39906" w="82348">
                  <a:moveTo>
                    <a:pt x="41147" y="1"/>
                  </a:moveTo>
                  <a:cubicBezTo>
                    <a:pt x="19125" y="1"/>
                    <a:pt x="1043" y="17397"/>
                    <a:pt x="0" y="39242"/>
                  </a:cubicBezTo>
                  <a:lnTo>
                    <a:pt x="7483" y="39295"/>
                  </a:lnTo>
                  <a:cubicBezTo>
                    <a:pt x="8482" y="21563"/>
                    <a:pt x="23220" y="7484"/>
                    <a:pt x="41142" y="7484"/>
                  </a:cubicBezTo>
                  <a:cubicBezTo>
                    <a:pt x="41241" y="7484"/>
                    <a:pt x="41341" y="7485"/>
                    <a:pt x="41440" y="7485"/>
                  </a:cubicBezTo>
                  <a:cubicBezTo>
                    <a:pt x="59497" y="7625"/>
                    <a:pt x="74166" y="21997"/>
                    <a:pt x="74873" y="39845"/>
                  </a:cubicBezTo>
                  <a:lnTo>
                    <a:pt x="82348" y="39906"/>
                  </a:lnTo>
                  <a:cubicBezTo>
                    <a:pt x="81658" y="17937"/>
                    <a:pt x="63671" y="177"/>
                    <a:pt x="41493" y="2"/>
                  </a:cubicBezTo>
                  <a:cubicBezTo>
                    <a:pt x="41377" y="1"/>
                    <a:pt x="41262" y="1"/>
                    <a:pt x="41147" y="1"/>
                  </a:cubicBezTo>
                  <a:close/>
                </a:path>
              </a:pathLst>
            </a:custGeom>
            <a:solidFill>
              <a:srgbClr val="DF5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4904975" y="3565088"/>
              <a:ext cx="1731925" cy="832825"/>
            </a:xfrm>
            <a:custGeom>
              <a:rect b="b" l="l" r="r" t="t"/>
              <a:pathLst>
                <a:path extrusionOk="0" h="33313" w="69277">
                  <a:moveTo>
                    <a:pt x="34619" y="0"/>
                  </a:moveTo>
                  <a:cubicBezTo>
                    <a:pt x="16182" y="0"/>
                    <a:pt x="1008" y="14492"/>
                    <a:pt x="0" y="32745"/>
                  </a:cubicBezTo>
                  <a:lnTo>
                    <a:pt x="6304" y="32788"/>
                  </a:lnTo>
                  <a:cubicBezTo>
                    <a:pt x="7285" y="18000"/>
                    <a:pt x="19631" y="6287"/>
                    <a:pt x="34607" y="6287"/>
                  </a:cubicBezTo>
                  <a:cubicBezTo>
                    <a:pt x="34690" y="6287"/>
                    <a:pt x="34773" y="6287"/>
                    <a:pt x="34856" y="6288"/>
                  </a:cubicBezTo>
                  <a:cubicBezTo>
                    <a:pt x="49953" y="6410"/>
                    <a:pt x="62230" y="18364"/>
                    <a:pt x="62972" y="33260"/>
                  </a:cubicBezTo>
                  <a:lnTo>
                    <a:pt x="69276" y="33312"/>
                  </a:lnTo>
                  <a:cubicBezTo>
                    <a:pt x="68560" y="14950"/>
                    <a:pt x="53481" y="158"/>
                    <a:pt x="34900" y="1"/>
                  </a:cubicBezTo>
                  <a:cubicBezTo>
                    <a:pt x="34806" y="0"/>
                    <a:pt x="34712" y="0"/>
                    <a:pt x="34619" y="0"/>
                  </a:cubicBezTo>
                  <a:close/>
                </a:path>
              </a:pathLst>
            </a:custGeom>
            <a:solidFill>
              <a:srgbClr val="6628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6317300" y="4065088"/>
              <a:ext cx="1307775" cy="473175"/>
            </a:xfrm>
            <a:custGeom>
              <a:rect b="b" l="l" r="r" t="t"/>
              <a:pathLst>
                <a:path extrusionOk="0" h="18927" w="52311">
                  <a:moveTo>
                    <a:pt x="35172" y="0"/>
                  </a:moveTo>
                  <a:cubicBezTo>
                    <a:pt x="34403" y="0"/>
                    <a:pt x="33635" y="51"/>
                    <a:pt x="32874" y="154"/>
                  </a:cubicBezTo>
                  <a:cubicBezTo>
                    <a:pt x="27382" y="896"/>
                    <a:pt x="22362" y="4223"/>
                    <a:pt x="19245" y="8798"/>
                  </a:cubicBezTo>
                  <a:cubicBezTo>
                    <a:pt x="17163" y="7235"/>
                    <a:pt x="14650" y="6444"/>
                    <a:pt x="12128" y="6444"/>
                  </a:cubicBezTo>
                  <a:cubicBezTo>
                    <a:pt x="10101" y="6444"/>
                    <a:pt x="8069" y="6955"/>
                    <a:pt x="6252" y="7986"/>
                  </a:cubicBezTo>
                  <a:cubicBezTo>
                    <a:pt x="2419" y="10160"/>
                    <a:pt x="0" y="14552"/>
                    <a:pt x="96" y="18927"/>
                  </a:cubicBezTo>
                  <a:lnTo>
                    <a:pt x="51403" y="18455"/>
                  </a:lnTo>
                  <a:cubicBezTo>
                    <a:pt x="52311" y="13958"/>
                    <a:pt x="50966" y="9016"/>
                    <a:pt x="47901" y="5541"/>
                  </a:cubicBezTo>
                  <a:cubicBezTo>
                    <a:pt x="44742" y="1961"/>
                    <a:pt x="39950" y="0"/>
                    <a:pt x="35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3726425" y="3795288"/>
              <a:ext cx="2001300" cy="813275"/>
            </a:xfrm>
            <a:custGeom>
              <a:rect b="b" l="l" r="r" t="t"/>
              <a:pathLst>
                <a:path extrusionOk="0" h="32531" w="80052">
                  <a:moveTo>
                    <a:pt x="27613" y="0"/>
                  </a:moveTo>
                  <a:cubicBezTo>
                    <a:pt x="20832" y="0"/>
                    <a:pt x="14037" y="2557"/>
                    <a:pt x="9081" y="7200"/>
                  </a:cubicBezTo>
                  <a:cubicBezTo>
                    <a:pt x="3126" y="12779"/>
                    <a:pt x="0" y="21179"/>
                    <a:pt x="734" y="29291"/>
                  </a:cubicBezTo>
                  <a:lnTo>
                    <a:pt x="78087" y="32530"/>
                  </a:lnTo>
                  <a:cubicBezTo>
                    <a:pt x="80051" y="26374"/>
                    <a:pt x="77519" y="18996"/>
                    <a:pt x="72062" y="15477"/>
                  </a:cubicBezTo>
                  <a:cubicBezTo>
                    <a:pt x="69862" y="14052"/>
                    <a:pt x="67222" y="13387"/>
                    <a:pt x="64535" y="13387"/>
                  </a:cubicBezTo>
                  <a:cubicBezTo>
                    <a:pt x="60192" y="13387"/>
                    <a:pt x="55730" y="15124"/>
                    <a:pt x="52818" y="18193"/>
                  </a:cubicBezTo>
                  <a:cubicBezTo>
                    <a:pt x="49954" y="9732"/>
                    <a:pt x="42610" y="2948"/>
                    <a:pt x="33949" y="773"/>
                  </a:cubicBezTo>
                  <a:cubicBezTo>
                    <a:pt x="31876" y="253"/>
                    <a:pt x="29745" y="0"/>
                    <a:pt x="27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9"/>
          <p:cNvSpPr/>
          <p:nvPr/>
        </p:nvSpPr>
        <p:spPr>
          <a:xfrm>
            <a:off x="-39775" y="4264900"/>
            <a:ext cx="9545116" cy="1848589"/>
          </a:xfrm>
          <a:custGeom>
            <a:rect b="b" l="l" r="r" t="t"/>
            <a:pathLst>
              <a:path extrusionOk="0" h="55318" w="132982">
                <a:moveTo>
                  <a:pt x="129692" y="0"/>
                </a:moveTo>
                <a:cubicBezTo>
                  <a:pt x="17927" y="0"/>
                  <a:pt x="0" y="36615"/>
                  <a:pt x="0" y="36615"/>
                </a:cubicBezTo>
                <a:lnTo>
                  <a:pt x="219" y="55318"/>
                </a:lnTo>
                <a:lnTo>
                  <a:pt x="132982" y="53833"/>
                </a:lnTo>
                <a:lnTo>
                  <a:pt x="131401" y="3"/>
                </a:lnTo>
                <a:cubicBezTo>
                  <a:pt x="130829" y="1"/>
                  <a:pt x="130260" y="0"/>
                  <a:pt x="129692" y="0"/>
                </a:cubicBezTo>
                <a:close/>
              </a:path>
            </a:pathLst>
          </a:custGeom>
          <a:solidFill>
            <a:srgbClr val="64B0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/>
        </p:nvSpPr>
        <p:spPr>
          <a:xfrm>
            <a:off x="713225" y="586513"/>
            <a:ext cx="3858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00">
                <a:solidFill>
                  <a:srgbClr val="2C2C2C"/>
                </a:solidFill>
                <a:latin typeface="Bungee"/>
                <a:ea typeface="Bungee"/>
                <a:cs typeface="Bungee"/>
                <a:sym typeface="Bungee"/>
              </a:rPr>
              <a:t>Thanks!</a:t>
            </a:r>
            <a:endParaRPr sz="5800">
              <a:solidFill>
                <a:srgbClr val="2C2C2C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713225" y="1464963"/>
            <a:ext cx="28431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2C2C2C"/>
                </a:solidFill>
                <a:latin typeface="Arimo"/>
                <a:ea typeface="Arimo"/>
                <a:cs typeface="Arimo"/>
                <a:sym typeface="Arimo"/>
              </a:rPr>
              <a:t>Do you have any questions?</a:t>
            </a:r>
            <a:endParaRPr b="1" sz="1500">
              <a:solidFill>
                <a:srgbClr val="2C2C2C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jatinbhavsar000@gmail.com</a:t>
            </a:r>
            <a:endParaRPr>
              <a:solidFill>
                <a:srgbClr val="C6633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C2C2C"/>
                </a:solidFill>
                <a:latin typeface="Arimo"/>
                <a:ea typeface="Arimo"/>
                <a:cs typeface="Arimo"/>
                <a:sym typeface="Arimo"/>
              </a:rPr>
              <a:t>+91 9924750166</a:t>
            </a:r>
            <a:endParaRPr sz="1500">
              <a:solidFill>
                <a:srgbClr val="2C2C2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60" name="Google Shape;160;p29"/>
          <p:cNvGrpSpPr/>
          <p:nvPr/>
        </p:nvGrpSpPr>
        <p:grpSpPr>
          <a:xfrm flipH="1">
            <a:off x="5238495" y="1464625"/>
            <a:ext cx="2821484" cy="3445935"/>
            <a:chOff x="5009895" y="1464625"/>
            <a:chExt cx="2821484" cy="3445935"/>
          </a:xfrm>
        </p:grpSpPr>
        <p:grpSp>
          <p:nvGrpSpPr>
            <p:cNvPr id="161" name="Google Shape;161;p29"/>
            <p:cNvGrpSpPr/>
            <p:nvPr/>
          </p:nvGrpSpPr>
          <p:grpSpPr>
            <a:xfrm flipH="1">
              <a:off x="5009895" y="1464625"/>
              <a:ext cx="2432683" cy="3445935"/>
              <a:chOff x="5727503" y="3114525"/>
              <a:chExt cx="1495747" cy="2118750"/>
            </a:xfrm>
          </p:grpSpPr>
          <p:sp>
            <p:nvSpPr>
              <p:cNvPr id="162" name="Google Shape;162;p29"/>
              <p:cNvSpPr/>
              <p:nvPr/>
            </p:nvSpPr>
            <p:spPr>
              <a:xfrm>
                <a:off x="6245300" y="4549675"/>
                <a:ext cx="222875" cy="601200"/>
              </a:xfrm>
              <a:custGeom>
                <a:rect b="b" l="l" r="r" t="t"/>
                <a:pathLst>
                  <a:path extrusionOk="0" h="24048" w="8915">
                    <a:moveTo>
                      <a:pt x="0" y="0"/>
                    </a:moveTo>
                    <a:cubicBezTo>
                      <a:pt x="105" y="2873"/>
                      <a:pt x="279" y="5248"/>
                      <a:pt x="480" y="6619"/>
                    </a:cubicBezTo>
                    <a:cubicBezTo>
                      <a:pt x="1257" y="12085"/>
                      <a:pt x="2506" y="24047"/>
                      <a:pt x="2506" y="24047"/>
                    </a:cubicBezTo>
                    <a:lnTo>
                      <a:pt x="8915" y="24047"/>
                    </a:lnTo>
                    <a:cubicBezTo>
                      <a:pt x="8880" y="19681"/>
                      <a:pt x="8225" y="4794"/>
                      <a:pt x="8304" y="681"/>
                    </a:cubicBezTo>
                    <a:cubicBezTo>
                      <a:pt x="7116" y="681"/>
                      <a:pt x="5929" y="655"/>
                      <a:pt x="4733" y="594"/>
                    </a:cubicBezTo>
                    <a:cubicBezTo>
                      <a:pt x="3161" y="507"/>
                      <a:pt x="1589" y="350"/>
                      <a:pt x="52" y="9"/>
                    </a:cubicBezTo>
                    <a:cubicBezTo>
                      <a:pt x="35" y="9"/>
                      <a:pt x="18" y="0"/>
                      <a:pt x="0" y="0"/>
                    </a:cubicBezTo>
                    <a:close/>
                  </a:path>
                </a:pathLst>
              </a:custGeom>
              <a:solidFill>
                <a:srgbClr val="C05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9"/>
              <p:cNvSpPr/>
              <p:nvPr/>
            </p:nvSpPr>
            <p:spPr>
              <a:xfrm>
                <a:off x="6280650" y="4903950"/>
                <a:ext cx="187525" cy="246925"/>
              </a:xfrm>
              <a:custGeom>
                <a:rect b="b" l="l" r="r" t="t"/>
                <a:pathLst>
                  <a:path extrusionOk="0" h="9877" w="7501">
                    <a:moveTo>
                      <a:pt x="1" y="1"/>
                    </a:moveTo>
                    <a:cubicBezTo>
                      <a:pt x="44" y="420"/>
                      <a:pt x="97" y="848"/>
                      <a:pt x="140" y="1275"/>
                    </a:cubicBezTo>
                    <a:cubicBezTo>
                      <a:pt x="158" y="1319"/>
                      <a:pt x="166" y="1372"/>
                      <a:pt x="166" y="1415"/>
                    </a:cubicBezTo>
                    <a:cubicBezTo>
                      <a:pt x="201" y="1660"/>
                      <a:pt x="219" y="1895"/>
                      <a:pt x="254" y="2140"/>
                    </a:cubicBezTo>
                    <a:cubicBezTo>
                      <a:pt x="262" y="2192"/>
                      <a:pt x="262" y="2253"/>
                      <a:pt x="271" y="2315"/>
                    </a:cubicBezTo>
                    <a:cubicBezTo>
                      <a:pt x="734" y="6383"/>
                      <a:pt x="1092" y="9876"/>
                      <a:pt x="1092" y="9876"/>
                    </a:cubicBezTo>
                    <a:lnTo>
                      <a:pt x="7501" y="9876"/>
                    </a:lnTo>
                    <a:cubicBezTo>
                      <a:pt x="7492" y="8392"/>
                      <a:pt x="7405" y="5676"/>
                      <a:pt x="7309" y="2585"/>
                    </a:cubicBezTo>
                    <a:cubicBezTo>
                      <a:pt x="7309" y="2515"/>
                      <a:pt x="7291" y="2454"/>
                      <a:pt x="7291" y="2384"/>
                    </a:cubicBezTo>
                    <a:cubicBezTo>
                      <a:pt x="7291" y="2140"/>
                      <a:pt x="7283" y="1887"/>
                      <a:pt x="7274" y="1625"/>
                    </a:cubicBezTo>
                    <a:cubicBezTo>
                      <a:pt x="7274" y="1572"/>
                      <a:pt x="7256" y="1511"/>
                      <a:pt x="7256" y="1459"/>
                    </a:cubicBezTo>
                    <a:cubicBezTo>
                      <a:pt x="7248" y="1005"/>
                      <a:pt x="7239" y="533"/>
                      <a:pt x="7222" y="53"/>
                    </a:cubicBezTo>
                    <a:cubicBezTo>
                      <a:pt x="6154" y="92"/>
                      <a:pt x="5089" y="113"/>
                      <a:pt x="4027" y="113"/>
                    </a:cubicBezTo>
                    <a:cubicBezTo>
                      <a:pt x="2683" y="113"/>
                      <a:pt x="1342" y="79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9"/>
              <p:cNvSpPr/>
              <p:nvPr/>
            </p:nvSpPr>
            <p:spPr>
              <a:xfrm>
                <a:off x="6284800" y="4939525"/>
                <a:ext cx="177700" cy="9425"/>
              </a:xfrm>
              <a:custGeom>
                <a:rect b="b" l="l" r="r" t="t"/>
                <a:pathLst>
                  <a:path extrusionOk="0" fill="none" h="377" w="7108">
                    <a:moveTo>
                      <a:pt x="0" y="1"/>
                    </a:moveTo>
                    <a:cubicBezTo>
                      <a:pt x="0" y="1"/>
                      <a:pt x="2760" y="376"/>
                      <a:pt x="7108" y="210"/>
                    </a:cubicBezTo>
                  </a:path>
                </a:pathLst>
              </a:custGeom>
              <a:noFill/>
              <a:ln cap="flat" cmpd="sng" w="6775">
                <a:solidFill>
                  <a:srgbClr val="2C2C2C"/>
                </a:solidFill>
                <a:prstDash val="solid"/>
                <a:miter lim="873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9"/>
              <p:cNvSpPr/>
              <p:nvPr/>
            </p:nvSpPr>
            <p:spPr>
              <a:xfrm>
                <a:off x="6202725" y="5142275"/>
                <a:ext cx="288600" cy="91000"/>
              </a:xfrm>
              <a:custGeom>
                <a:rect b="b" l="l" r="r" t="t"/>
                <a:pathLst>
                  <a:path extrusionOk="0" h="3640" w="11544">
                    <a:moveTo>
                      <a:pt x="5649" y="0"/>
                    </a:moveTo>
                    <a:cubicBezTo>
                      <a:pt x="4800" y="0"/>
                      <a:pt x="4166" y="14"/>
                      <a:pt x="4095" y="46"/>
                    </a:cubicBezTo>
                    <a:cubicBezTo>
                      <a:pt x="4095" y="46"/>
                      <a:pt x="3545" y="90"/>
                      <a:pt x="1878" y="1181"/>
                    </a:cubicBezTo>
                    <a:cubicBezTo>
                      <a:pt x="856" y="1845"/>
                      <a:pt x="323" y="2474"/>
                      <a:pt x="105" y="2919"/>
                    </a:cubicBezTo>
                    <a:cubicBezTo>
                      <a:pt x="0" y="3137"/>
                      <a:pt x="158" y="3399"/>
                      <a:pt x="402" y="3408"/>
                    </a:cubicBezTo>
                    <a:cubicBezTo>
                      <a:pt x="1710" y="3468"/>
                      <a:pt x="5487" y="3640"/>
                      <a:pt x="8211" y="3640"/>
                    </a:cubicBezTo>
                    <a:cubicBezTo>
                      <a:pt x="9853" y="3640"/>
                      <a:pt x="11112" y="3578"/>
                      <a:pt x="11220" y="3390"/>
                    </a:cubicBezTo>
                    <a:cubicBezTo>
                      <a:pt x="11544" y="2805"/>
                      <a:pt x="10932" y="203"/>
                      <a:pt x="10644" y="125"/>
                    </a:cubicBezTo>
                    <a:cubicBezTo>
                      <a:pt x="10446" y="65"/>
                      <a:pt x="7524" y="0"/>
                      <a:pt x="5649" y="0"/>
                    </a:cubicBezTo>
                    <a:close/>
                  </a:path>
                </a:pathLst>
              </a:custGeom>
              <a:solidFill>
                <a:srgbClr val="EFC0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9"/>
              <p:cNvSpPr/>
              <p:nvPr/>
            </p:nvSpPr>
            <p:spPr>
              <a:xfrm>
                <a:off x="6286550" y="5148450"/>
                <a:ext cx="55900" cy="21400"/>
              </a:xfrm>
              <a:custGeom>
                <a:rect b="b" l="l" r="r" t="t"/>
                <a:pathLst>
                  <a:path extrusionOk="0" fill="none" h="856" w="2236">
                    <a:moveTo>
                      <a:pt x="0" y="140"/>
                    </a:moveTo>
                    <a:cubicBezTo>
                      <a:pt x="0" y="140"/>
                      <a:pt x="1319" y="0"/>
                      <a:pt x="2236" y="856"/>
                    </a:cubicBezTo>
                  </a:path>
                </a:pathLst>
              </a:custGeom>
              <a:noFill/>
              <a:ln cap="rnd" cmpd="sng" w="5450">
                <a:solidFill>
                  <a:srgbClr val="2C2C2C"/>
                </a:solidFill>
                <a:prstDash val="solid"/>
                <a:miter lim="873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9"/>
              <p:cNvSpPr/>
              <p:nvPr/>
            </p:nvSpPr>
            <p:spPr>
              <a:xfrm>
                <a:off x="6479300" y="4549675"/>
                <a:ext cx="288825" cy="601200"/>
              </a:xfrm>
              <a:custGeom>
                <a:rect b="b" l="l" r="r" t="t"/>
                <a:pathLst>
                  <a:path extrusionOk="0" h="24048" w="11553">
                    <a:moveTo>
                      <a:pt x="0" y="0"/>
                    </a:moveTo>
                    <a:cubicBezTo>
                      <a:pt x="428" y="2873"/>
                      <a:pt x="865" y="5248"/>
                      <a:pt x="1205" y="6619"/>
                    </a:cubicBezTo>
                    <a:cubicBezTo>
                      <a:pt x="2576" y="12085"/>
                      <a:pt x="5143" y="24047"/>
                      <a:pt x="5143" y="24047"/>
                    </a:cubicBezTo>
                    <a:lnTo>
                      <a:pt x="11552" y="24047"/>
                    </a:lnTo>
                    <a:cubicBezTo>
                      <a:pt x="11063" y="19681"/>
                      <a:pt x="8767" y="4794"/>
                      <a:pt x="8383" y="681"/>
                    </a:cubicBezTo>
                    <a:cubicBezTo>
                      <a:pt x="7195" y="681"/>
                      <a:pt x="6008" y="655"/>
                      <a:pt x="4803" y="594"/>
                    </a:cubicBezTo>
                    <a:cubicBezTo>
                      <a:pt x="3222" y="507"/>
                      <a:pt x="1633" y="350"/>
                      <a:pt x="61" y="9"/>
                    </a:cubicBezTo>
                    <a:cubicBezTo>
                      <a:pt x="35" y="9"/>
                      <a:pt x="26" y="0"/>
                      <a:pt x="0" y="0"/>
                    </a:cubicBezTo>
                    <a:close/>
                  </a:path>
                </a:pathLst>
              </a:custGeom>
              <a:solidFill>
                <a:srgbClr val="C05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9"/>
              <p:cNvSpPr/>
              <p:nvPr/>
            </p:nvSpPr>
            <p:spPr>
              <a:xfrm>
                <a:off x="6553950" y="4903950"/>
                <a:ext cx="214375" cy="246925"/>
              </a:xfrm>
              <a:custGeom>
                <a:rect b="b" l="l" r="r" t="t"/>
                <a:pathLst>
                  <a:path extrusionOk="0" h="9877" w="8575">
                    <a:moveTo>
                      <a:pt x="0" y="1"/>
                    </a:moveTo>
                    <a:lnTo>
                      <a:pt x="0" y="1"/>
                    </a:lnTo>
                    <a:cubicBezTo>
                      <a:pt x="97" y="420"/>
                      <a:pt x="184" y="848"/>
                      <a:pt x="280" y="1275"/>
                    </a:cubicBezTo>
                    <a:cubicBezTo>
                      <a:pt x="289" y="1319"/>
                      <a:pt x="297" y="1372"/>
                      <a:pt x="315" y="1415"/>
                    </a:cubicBezTo>
                    <a:lnTo>
                      <a:pt x="472" y="2140"/>
                    </a:lnTo>
                    <a:cubicBezTo>
                      <a:pt x="498" y="2192"/>
                      <a:pt x="507" y="2253"/>
                      <a:pt x="516" y="2315"/>
                    </a:cubicBezTo>
                    <a:cubicBezTo>
                      <a:pt x="1424" y="6383"/>
                      <a:pt x="2166" y="9876"/>
                      <a:pt x="2166" y="9876"/>
                    </a:cubicBezTo>
                    <a:lnTo>
                      <a:pt x="8575" y="9876"/>
                    </a:lnTo>
                    <a:cubicBezTo>
                      <a:pt x="8400" y="8392"/>
                      <a:pt x="8033" y="5676"/>
                      <a:pt x="7571" y="2585"/>
                    </a:cubicBezTo>
                    <a:lnTo>
                      <a:pt x="7536" y="2384"/>
                    </a:lnTo>
                    <a:cubicBezTo>
                      <a:pt x="7510" y="2140"/>
                      <a:pt x="7457" y="1887"/>
                      <a:pt x="7431" y="1625"/>
                    </a:cubicBezTo>
                    <a:cubicBezTo>
                      <a:pt x="7431" y="1572"/>
                      <a:pt x="7422" y="1511"/>
                      <a:pt x="7405" y="1459"/>
                    </a:cubicBezTo>
                    <a:cubicBezTo>
                      <a:pt x="7352" y="1005"/>
                      <a:pt x="7274" y="533"/>
                      <a:pt x="7213" y="53"/>
                    </a:cubicBezTo>
                    <a:cubicBezTo>
                      <a:pt x="6156" y="92"/>
                      <a:pt x="5097" y="113"/>
                      <a:pt x="4035" y="113"/>
                    </a:cubicBezTo>
                    <a:cubicBezTo>
                      <a:pt x="2692" y="113"/>
                      <a:pt x="1346" y="79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9"/>
              <p:cNvSpPr/>
              <p:nvPr/>
            </p:nvSpPr>
            <p:spPr>
              <a:xfrm>
                <a:off x="6561800" y="4939525"/>
                <a:ext cx="177725" cy="12700"/>
              </a:xfrm>
              <a:custGeom>
                <a:rect b="b" l="l" r="r" t="t"/>
                <a:pathLst>
                  <a:path extrusionOk="0" fill="none" h="508" w="7109">
                    <a:moveTo>
                      <a:pt x="1" y="1"/>
                    </a:moveTo>
                    <a:cubicBezTo>
                      <a:pt x="1" y="1"/>
                      <a:pt x="4838" y="507"/>
                      <a:pt x="7108" y="45"/>
                    </a:cubicBezTo>
                  </a:path>
                </a:pathLst>
              </a:custGeom>
              <a:noFill/>
              <a:ln cap="flat" cmpd="sng" w="6775">
                <a:solidFill>
                  <a:srgbClr val="2C2C2C"/>
                </a:solidFill>
                <a:prstDash val="solid"/>
                <a:miter lim="873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9"/>
              <p:cNvSpPr/>
              <p:nvPr/>
            </p:nvSpPr>
            <p:spPr>
              <a:xfrm>
                <a:off x="6503100" y="5142275"/>
                <a:ext cx="288800" cy="91000"/>
              </a:xfrm>
              <a:custGeom>
                <a:rect b="b" l="l" r="r" t="t"/>
                <a:pathLst>
                  <a:path extrusionOk="0" h="3640" w="11552">
                    <a:moveTo>
                      <a:pt x="5648" y="0"/>
                    </a:moveTo>
                    <a:cubicBezTo>
                      <a:pt x="4800" y="0"/>
                      <a:pt x="4166" y="14"/>
                      <a:pt x="4095" y="46"/>
                    </a:cubicBezTo>
                    <a:cubicBezTo>
                      <a:pt x="4095" y="46"/>
                      <a:pt x="3545" y="90"/>
                      <a:pt x="1877" y="1181"/>
                    </a:cubicBezTo>
                    <a:cubicBezTo>
                      <a:pt x="864" y="1845"/>
                      <a:pt x="323" y="2474"/>
                      <a:pt x="105" y="2919"/>
                    </a:cubicBezTo>
                    <a:cubicBezTo>
                      <a:pt x="0" y="3137"/>
                      <a:pt x="166" y="3399"/>
                      <a:pt x="402" y="3408"/>
                    </a:cubicBezTo>
                    <a:cubicBezTo>
                      <a:pt x="1709" y="3468"/>
                      <a:pt x="5490" y="3640"/>
                      <a:pt x="8215" y="3640"/>
                    </a:cubicBezTo>
                    <a:cubicBezTo>
                      <a:pt x="9856" y="3640"/>
                      <a:pt x="11115" y="3578"/>
                      <a:pt x="11220" y="3390"/>
                    </a:cubicBezTo>
                    <a:cubicBezTo>
                      <a:pt x="11552" y="2805"/>
                      <a:pt x="10941" y="203"/>
                      <a:pt x="10644" y="125"/>
                    </a:cubicBezTo>
                    <a:cubicBezTo>
                      <a:pt x="10445" y="65"/>
                      <a:pt x="7523" y="0"/>
                      <a:pt x="5648" y="0"/>
                    </a:cubicBezTo>
                    <a:close/>
                  </a:path>
                </a:pathLst>
              </a:custGeom>
              <a:solidFill>
                <a:srgbClr val="EFC0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9"/>
              <p:cNvSpPr/>
              <p:nvPr/>
            </p:nvSpPr>
            <p:spPr>
              <a:xfrm>
                <a:off x="6566175" y="5161750"/>
                <a:ext cx="57875" cy="22300"/>
              </a:xfrm>
              <a:custGeom>
                <a:rect b="b" l="l" r="r" t="t"/>
                <a:pathLst>
                  <a:path extrusionOk="0" fill="none" h="892" w="2315">
                    <a:moveTo>
                      <a:pt x="0" y="1"/>
                    </a:moveTo>
                    <a:cubicBezTo>
                      <a:pt x="0" y="1"/>
                      <a:pt x="1738" y="97"/>
                      <a:pt x="2314" y="891"/>
                    </a:cubicBezTo>
                  </a:path>
                </a:pathLst>
              </a:custGeom>
              <a:noFill/>
              <a:ln cap="rnd" cmpd="sng" w="5450">
                <a:solidFill>
                  <a:srgbClr val="2C2C2C"/>
                </a:solidFill>
                <a:prstDash val="solid"/>
                <a:miter lim="873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9"/>
              <p:cNvSpPr/>
              <p:nvPr/>
            </p:nvSpPr>
            <p:spPr>
              <a:xfrm>
                <a:off x="6159950" y="4299350"/>
                <a:ext cx="644175" cy="374275"/>
              </a:xfrm>
              <a:custGeom>
                <a:rect b="b" l="l" r="r" t="t"/>
                <a:pathLst>
                  <a:path extrusionOk="0" h="14971" w="25767">
                    <a:moveTo>
                      <a:pt x="2907" y="0"/>
                    </a:moveTo>
                    <a:cubicBezTo>
                      <a:pt x="2841" y="0"/>
                      <a:pt x="2791" y="47"/>
                      <a:pt x="2777" y="112"/>
                    </a:cubicBezTo>
                    <a:cubicBezTo>
                      <a:pt x="2593" y="1159"/>
                      <a:pt x="2366" y="2216"/>
                      <a:pt x="2165" y="3299"/>
                    </a:cubicBezTo>
                    <a:cubicBezTo>
                      <a:pt x="2148" y="3395"/>
                      <a:pt x="2139" y="3482"/>
                      <a:pt x="2113" y="3587"/>
                    </a:cubicBezTo>
                    <a:cubicBezTo>
                      <a:pt x="1484" y="7018"/>
                      <a:pt x="786" y="10485"/>
                      <a:pt x="0" y="13122"/>
                    </a:cubicBezTo>
                    <a:cubicBezTo>
                      <a:pt x="4237" y="14456"/>
                      <a:pt x="9441" y="14971"/>
                      <a:pt x="14184" y="14971"/>
                    </a:cubicBezTo>
                    <a:cubicBezTo>
                      <a:pt x="17601" y="14971"/>
                      <a:pt x="20779" y="14704"/>
                      <a:pt x="23182" y="14283"/>
                    </a:cubicBezTo>
                    <a:cubicBezTo>
                      <a:pt x="23226" y="14283"/>
                      <a:pt x="23278" y="14266"/>
                      <a:pt x="23322" y="14257"/>
                    </a:cubicBezTo>
                    <a:cubicBezTo>
                      <a:pt x="24282" y="14091"/>
                      <a:pt x="25103" y="13899"/>
                      <a:pt x="25767" y="13681"/>
                    </a:cubicBezTo>
                    <a:cubicBezTo>
                      <a:pt x="24859" y="12406"/>
                      <a:pt x="22492" y="6704"/>
                      <a:pt x="21637" y="3351"/>
                    </a:cubicBezTo>
                    <a:cubicBezTo>
                      <a:pt x="21506" y="2818"/>
                      <a:pt x="21349" y="1797"/>
                      <a:pt x="21183" y="539"/>
                    </a:cubicBezTo>
                    <a:cubicBezTo>
                      <a:pt x="21175" y="421"/>
                      <a:pt x="21068" y="317"/>
                      <a:pt x="20938" y="317"/>
                    </a:cubicBezTo>
                    <a:cubicBezTo>
                      <a:pt x="20924" y="317"/>
                      <a:pt x="20909" y="319"/>
                      <a:pt x="20895" y="321"/>
                    </a:cubicBezTo>
                    <a:cubicBezTo>
                      <a:pt x="20449" y="374"/>
                      <a:pt x="20013" y="426"/>
                      <a:pt x="19567" y="470"/>
                    </a:cubicBezTo>
                    <a:cubicBezTo>
                      <a:pt x="19524" y="470"/>
                      <a:pt x="19480" y="470"/>
                      <a:pt x="19436" y="487"/>
                    </a:cubicBezTo>
                    <a:cubicBezTo>
                      <a:pt x="18886" y="548"/>
                      <a:pt x="18336" y="592"/>
                      <a:pt x="17777" y="635"/>
                    </a:cubicBezTo>
                    <a:cubicBezTo>
                      <a:pt x="17306" y="679"/>
                      <a:pt x="16826" y="714"/>
                      <a:pt x="16354" y="732"/>
                    </a:cubicBezTo>
                    <a:cubicBezTo>
                      <a:pt x="16284" y="732"/>
                      <a:pt x="16206" y="749"/>
                      <a:pt x="16127" y="749"/>
                    </a:cubicBezTo>
                    <a:cubicBezTo>
                      <a:pt x="14944" y="815"/>
                      <a:pt x="13757" y="850"/>
                      <a:pt x="12566" y="850"/>
                    </a:cubicBezTo>
                    <a:cubicBezTo>
                      <a:pt x="11235" y="850"/>
                      <a:pt x="9898" y="806"/>
                      <a:pt x="8557" y="714"/>
                    </a:cubicBezTo>
                    <a:cubicBezTo>
                      <a:pt x="8487" y="714"/>
                      <a:pt x="8435" y="714"/>
                      <a:pt x="8382" y="705"/>
                    </a:cubicBezTo>
                    <a:cubicBezTo>
                      <a:pt x="8147" y="679"/>
                      <a:pt x="7920" y="670"/>
                      <a:pt x="7693" y="644"/>
                    </a:cubicBezTo>
                    <a:cubicBezTo>
                      <a:pt x="7596" y="644"/>
                      <a:pt x="7492" y="635"/>
                      <a:pt x="7396" y="627"/>
                    </a:cubicBezTo>
                    <a:cubicBezTo>
                      <a:pt x="7378" y="627"/>
                      <a:pt x="7343" y="618"/>
                      <a:pt x="7308" y="618"/>
                    </a:cubicBezTo>
                    <a:cubicBezTo>
                      <a:pt x="6243" y="531"/>
                      <a:pt x="5152" y="400"/>
                      <a:pt x="4078" y="225"/>
                    </a:cubicBezTo>
                    <a:lnTo>
                      <a:pt x="3886" y="190"/>
                    </a:lnTo>
                    <a:cubicBezTo>
                      <a:pt x="3554" y="138"/>
                      <a:pt x="3257" y="68"/>
                      <a:pt x="2951" y="7"/>
                    </a:cubicBezTo>
                    <a:cubicBezTo>
                      <a:pt x="2936" y="2"/>
                      <a:pt x="2921" y="0"/>
                      <a:pt x="2907" y="0"/>
                    </a:cubicBez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9"/>
              <p:cNvSpPr/>
              <p:nvPr/>
            </p:nvSpPr>
            <p:spPr>
              <a:xfrm>
                <a:off x="6645625" y="4311725"/>
                <a:ext cx="97175" cy="344500"/>
              </a:xfrm>
              <a:custGeom>
                <a:rect b="b" l="l" r="r" t="t"/>
                <a:pathLst>
                  <a:path extrusionOk="0" fill="none" h="13780" w="3887">
                    <a:moveTo>
                      <a:pt x="1" y="1"/>
                    </a:moveTo>
                    <a:cubicBezTo>
                      <a:pt x="1" y="1"/>
                      <a:pt x="1363" y="9029"/>
                      <a:pt x="3886" y="13779"/>
                    </a:cubicBezTo>
                  </a:path>
                </a:pathLst>
              </a:custGeom>
              <a:noFill/>
              <a:ln cap="rnd" cmpd="sng" w="6775">
                <a:solidFill>
                  <a:srgbClr val="2C2C2C"/>
                </a:solidFill>
                <a:prstDash val="solid"/>
                <a:miter lim="873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9"/>
              <p:cNvSpPr/>
              <p:nvPr/>
            </p:nvSpPr>
            <p:spPr>
              <a:xfrm>
                <a:off x="6562900" y="4318075"/>
                <a:ext cx="115050" cy="152825"/>
              </a:xfrm>
              <a:custGeom>
                <a:rect b="b" l="l" r="r" t="t"/>
                <a:pathLst>
                  <a:path extrusionOk="0" fill="none" h="6113" w="4602">
                    <a:moveTo>
                      <a:pt x="0" y="0"/>
                    </a:moveTo>
                    <a:cubicBezTo>
                      <a:pt x="0" y="0"/>
                      <a:pt x="193" y="4409"/>
                      <a:pt x="4602" y="6112"/>
                    </a:cubicBezTo>
                  </a:path>
                </a:pathLst>
              </a:custGeom>
              <a:noFill/>
              <a:ln cap="rnd" cmpd="sng" w="6775">
                <a:solidFill>
                  <a:srgbClr val="2C2C2C"/>
                </a:solidFill>
                <a:prstDash val="solid"/>
                <a:miter lim="873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9"/>
              <p:cNvSpPr/>
              <p:nvPr/>
            </p:nvSpPr>
            <p:spPr>
              <a:xfrm>
                <a:off x="6463800" y="4614275"/>
                <a:ext cx="900" cy="900"/>
              </a:xfrm>
              <a:custGeom>
                <a:rect b="b" l="l" r="r" t="t"/>
                <a:pathLst>
                  <a:path extrusionOk="0" h="36" w="36">
                    <a:moveTo>
                      <a:pt x="27" y="1"/>
                    </a:moveTo>
                    <a:cubicBezTo>
                      <a:pt x="0" y="1"/>
                      <a:pt x="0" y="36"/>
                      <a:pt x="27" y="36"/>
                    </a:cubicBezTo>
                    <a:cubicBezTo>
                      <a:pt x="35" y="36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9"/>
              <p:cNvSpPr/>
              <p:nvPr/>
            </p:nvSpPr>
            <p:spPr>
              <a:xfrm>
                <a:off x="6194200" y="3883775"/>
                <a:ext cx="534400" cy="555250"/>
              </a:xfrm>
              <a:custGeom>
                <a:rect b="b" l="l" r="r" t="t"/>
                <a:pathLst>
                  <a:path extrusionOk="0" h="22210" w="21376">
                    <a:moveTo>
                      <a:pt x="12645" y="1"/>
                    </a:moveTo>
                    <a:cubicBezTo>
                      <a:pt x="9750" y="1"/>
                      <a:pt x="6073" y="809"/>
                      <a:pt x="4218" y="1489"/>
                    </a:cubicBezTo>
                    <a:cubicBezTo>
                      <a:pt x="3624" y="1716"/>
                      <a:pt x="3214" y="1926"/>
                      <a:pt x="3092" y="2092"/>
                    </a:cubicBezTo>
                    <a:cubicBezTo>
                      <a:pt x="2795" y="2485"/>
                      <a:pt x="2498" y="3209"/>
                      <a:pt x="2210" y="4205"/>
                    </a:cubicBezTo>
                    <a:cubicBezTo>
                      <a:pt x="1992" y="4938"/>
                      <a:pt x="1782" y="5785"/>
                      <a:pt x="1581" y="6746"/>
                    </a:cubicBezTo>
                    <a:cubicBezTo>
                      <a:pt x="1398" y="7645"/>
                      <a:pt x="1215" y="8640"/>
                      <a:pt x="1049" y="9688"/>
                    </a:cubicBezTo>
                    <a:cubicBezTo>
                      <a:pt x="883" y="10710"/>
                      <a:pt x="734" y="11793"/>
                      <a:pt x="603" y="12901"/>
                    </a:cubicBezTo>
                    <a:cubicBezTo>
                      <a:pt x="481" y="13906"/>
                      <a:pt x="376" y="14936"/>
                      <a:pt x="289" y="15949"/>
                    </a:cubicBezTo>
                    <a:cubicBezTo>
                      <a:pt x="202" y="16892"/>
                      <a:pt x="132" y="17817"/>
                      <a:pt x="88" y="18725"/>
                    </a:cubicBezTo>
                    <a:cubicBezTo>
                      <a:pt x="45" y="19616"/>
                      <a:pt x="10" y="20507"/>
                      <a:pt x="1" y="21345"/>
                    </a:cubicBezTo>
                    <a:cubicBezTo>
                      <a:pt x="3529" y="21996"/>
                      <a:pt x="7173" y="22210"/>
                      <a:pt x="10439" y="22210"/>
                    </a:cubicBezTo>
                    <a:cubicBezTo>
                      <a:pt x="15976" y="22210"/>
                      <a:pt x="20426" y="21596"/>
                      <a:pt x="21376" y="21458"/>
                    </a:cubicBezTo>
                    <a:cubicBezTo>
                      <a:pt x="21358" y="20734"/>
                      <a:pt x="21332" y="19791"/>
                      <a:pt x="21271" y="18743"/>
                    </a:cubicBezTo>
                    <a:cubicBezTo>
                      <a:pt x="21227" y="17966"/>
                      <a:pt x="21175" y="17136"/>
                      <a:pt x="21122" y="16254"/>
                    </a:cubicBezTo>
                    <a:cubicBezTo>
                      <a:pt x="21044" y="15207"/>
                      <a:pt x="20965" y="14106"/>
                      <a:pt x="20878" y="12989"/>
                    </a:cubicBezTo>
                    <a:cubicBezTo>
                      <a:pt x="20808" y="12002"/>
                      <a:pt x="20730" y="10998"/>
                      <a:pt x="20642" y="10011"/>
                    </a:cubicBezTo>
                    <a:cubicBezTo>
                      <a:pt x="20555" y="8902"/>
                      <a:pt x="20459" y="7820"/>
                      <a:pt x="20354" y="6833"/>
                    </a:cubicBezTo>
                    <a:cubicBezTo>
                      <a:pt x="20267" y="5960"/>
                      <a:pt x="20197" y="5165"/>
                      <a:pt x="20118" y="4467"/>
                    </a:cubicBezTo>
                    <a:cubicBezTo>
                      <a:pt x="19952" y="2939"/>
                      <a:pt x="19821" y="1900"/>
                      <a:pt x="19743" y="1716"/>
                    </a:cubicBezTo>
                    <a:cubicBezTo>
                      <a:pt x="19717" y="1620"/>
                      <a:pt x="19638" y="1507"/>
                      <a:pt x="19525" y="1411"/>
                    </a:cubicBezTo>
                    <a:cubicBezTo>
                      <a:pt x="18765" y="677"/>
                      <a:pt x="16355" y="83"/>
                      <a:pt x="12993" y="5"/>
                    </a:cubicBezTo>
                    <a:cubicBezTo>
                      <a:pt x="12879" y="2"/>
                      <a:pt x="12763" y="1"/>
                      <a:pt x="12645" y="1"/>
                    </a:cubicBezTo>
                    <a:close/>
                  </a:path>
                </a:pathLst>
              </a:custGeom>
              <a:solidFill>
                <a:srgbClr val="6628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9"/>
              <p:cNvSpPr/>
              <p:nvPr/>
            </p:nvSpPr>
            <p:spPr>
              <a:xfrm>
                <a:off x="6360325" y="3814250"/>
                <a:ext cx="196475" cy="127925"/>
              </a:xfrm>
              <a:custGeom>
                <a:rect b="b" l="l" r="r" t="t"/>
                <a:pathLst>
                  <a:path extrusionOk="0" h="5117" w="7859">
                    <a:moveTo>
                      <a:pt x="6837" y="0"/>
                    </a:moveTo>
                    <a:lnTo>
                      <a:pt x="1" y="1485"/>
                    </a:lnTo>
                    <a:lnTo>
                      <a:pt x="856" y="4567"/>
                    </a:lnTo>
                    <a:cubicBezTo>
                      <a:pt x="856" y="4567"/>
                      <a:pt x="1193" y="5117"/>
                      <a:pt x="2563" y="5117"/>
                    </a:cubicBezTo>
                    <a:cubicBezTo>
                      <a:pt x="3115" y="5117"/>
                      <a:pt x="3835" y="5028"/>
                      <a:pt x="4768" y="4777"/>
                    </a:cubicBezTo>
                    <a:cubicBezTo>
                      <a:pt x="7859" y="3947"/>
                      <a:pt x="7562" y="2445"/>
                      <a:pt x="7562" y="2445"/>
                    </a:cubicBezTo>
                    <a:lnTo>
                      <a:pt x="6837" y="0"/>
                    </a:lnTo>
                    <a:close/>
                  </a:path>
                </a:pathLst>
              </a:custGeom>
              <a:solidFill>
                <a:srgbClr val="C05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9"/>
              <p:cNvSpPr/>
              <p:nvPr/>
            </p:nvSpPr>
            <p:spPr>
              <a:xfrm>
                <a:off x="6324100" y="3878000"/>
                <a:ext cx="110475" cy="108075"/>
              </a:xfrm>
              <a:custGeom>
                <a:rect b="b" l="l" r="r" t="t"/>
                <a:pathLst>
                  <a:path extrusionOk="0" h="4323" w="4419">
                    <a:moveTo>
                      <a:pt x="1755" y="0"/>
                    </a:moveTo>
                    <a:cubicBezTo>
                      <a:pt x="1380" y="323"/>
                      <a:pt x="769" y="550"/>
                      <a:pt x="568" y="1022"/>
                    </a:cubicBezTo>
                    <a:cubicBezTo>
                      <a:pt x="140" y="2035"/>
                      <a:pt x="0" y="3213"/>
                      <a:pt x="79" y="4322"/>
                    </a:cubicBezTo>
                    <a:cubicBezTo>
                      <a:pt x="1650" y="3999"/>
                      <a:pt x="3143" y="3327"/>
                      <a:pt x="4418" y="2366"/>
                    </a:cubicBezTo>
                    <a:cubicBezTo>
                      <a:pt x="4069" y="2288"/>
                      <a:pt x="3755" y="2323"/>
                      <a:pt x="3379" y="2235"/>
                    </a:cubicBezTo>
                    <a:cubicBezTo>
                      <a:pt x="3222" y="2200"/>
                      <a:pt x="3065" y="2166"/>
                      <a:pt x="2916" y="2104"/>
                    </a:cubicBezTo>
                    <a:cubicBezTo>
                      <a:pt x="2532" y="1938"/>
                      <a:pt x="2270" y="1580"/>
                      <a:pt x="2122" y="1196"/>
                    </a:cubicBezTo>
                    <a:cubicBezTo>
                      <a:pt x="1965" y="803"/>
                      <a:pt x="1799" y="410"/>
                      <a:pt x="17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9"/>
              <p:cNvSpPr/>
              <p:nvPr/>
            </p:nvSpPr>
            <p:spPr>
              <a:xfrm>
                <a:off x="6434550" y="3851350"/>
                <a:ext cx="161550" cy="166375"/>
              </a:xfrm>
              <a:custGeom>
                <a:rect b="b" l="l" r="r" t="t"/>
                <a:pathLst>
                  <a:path extrusionOk="0" h="6655" w="6462">
                    <a:moveTo>
                      <a:pt x="4322" y="1"/>
                    </a:moveTo>
                    <a:cubicBezTo>
                      <a:pt x="4392" y="263"/>
                      <a:pt x="4471" y="734"/>
                      <a:pt x="4445" y="1092"/>
                    </a:cubicBezTo>
                    <a:cubicBezTo>
                      <a:pt x="4427" y="1529"/>
                      <a:pt x="4270" y="1869"/>
                      <a:pt x="3921" y="2140"/>
                    </a:cubicBezTo>
                    <a:cubicBezTo>
                      <a:pt x="3572" y="2419"/>
                      <a:pt x="3161" y="2594"/>
                      <a:pt x="2751" y="2769"/>
                    </a:cubicBezTo>
                    <a:cubicBezTo>
                      <a:pt x="1888" y="3131"/>
                      <a:pt x="983" y="3485"/>
                      <a:pt x="35" y="3485"/>
                    </a:cubicBezTo>
                    <a:cubicBezTo>
                      <a:pt x="23" y="3485"/>
                      <a:pt x="12" y="3485"/>
                      <a:pt x="0" y="3485"/>
                    </a:cubicBezTo>
                    <a:lnTo>
                      <a:pt x="0" y="3485"/>
                    </a:lnTo>
                    <a:cubicBezTo>
                      <a:pt x="673" y="4821"/>
                      <a:pt x="1773" y="5965"/>
                      <a:pt x="3091" y="6654"/>
                    </a:cubicBezTo>
                    <a:cubicBezTo>
                      <a:pt x="4628" y="5345"/>
                      <a:pt x="5789" y="3598"/>
                      <a:pt x="6462" y="1686"/>
                    </a:cubicBezTo>
                    <a:cubicBezTo>
                      <a:pt x="5920" y="953"/>
                      <a:pt x="5169" y="368"/>
                      <a:pt x="4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9"/>
              <p:cNvSpPr/>
              <p:nvPr/>
            </p:nvSpPr>
            <p:spPr>
              <a:xfrm>
                <a:off x="6416875" y="3984075"/>
                <a:ext cx="15950" cy="15750"/>
              </a:xfrm>
              <a:custGeom>
                <a:rect b="b" l="l" r="r" t="t"/>
                <a:pathLst>
                  <a:path extrusionOk="0" h="630" w="638">
                    <a:moveTo>
                      <a:pt x="314" y="1"/>
                    </a:moveTo>
                    <a:cubicBezTo>
                      <a:pt x="140" y="1"/>
                      <a:pt x="0" y="140"/>
                      <a:pt x="0" y="315"/>
                    </a:cubicBezTo>
                    <a:cubicBezTo>
                      <a:pt x="0" y="490"/>
                      <a:pt x="140" y="629"/>
                      <a:pt x="314" y="629"/>
                    </a:cubicBezTo>
                    <a:cubicBezTo>
                      <a:pt x="489" y="629"/>
                      <a:pt x="637" y="490"/>
                      <a:pt x="637" y="315"/>
                    </a:cubicBezTo>
                    <a:cubicBezTo>
                      <a:pt x="637" y="140"/>
                      <a:pt x="489" y="1"/>
                      <a:pt x="3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9"/>
              <p:cNvSpPr/>
              <p:nvPr/>
            </p:nvSpPr>
            <p:spPr>
              <a:xfrm>
                <a:off x="6413600" y="4131000"/>
                <a:ext cx="15950" cy="15950"/>
              </a:xfrm>
              <a:custGeom>
                <a:rect b="b" l="l" r="r" t="t"/>
                <a:pathLst>
                  <a:path extrusionOk="0" h="638" w="638">
                    <a:moveTo>
                      <a:pt x="314" y="0"/>
                    </a:moveTo>
                    <a:cubicBezTo>
                      <a:pt x="140" y="0"/>
                      <a:pt x="0" y="148"/>
                      <a:pt x="0" y="323"/>
                    </a:cubicBezTo>
                    <a:cubicBezTo>
                      <a:pt x="0" y="498"/>
                      <a:pt x="140" y="637"/>
                      <a:pt x="314" y="637"/>
                    </a:cubicBezTo>
                    <a:cubicBezTo>
                      <a:pt x="489" y="637"/>
                      <a:pt x="637" y="498"/>
                      <a:pt x="637" y="323"/>
                    </a:cubicBezTo>
                    <a:cubicBezTo>
                      <a:pt x="637" y="148"/>
                      <a:pt x="489" y="0"/>
                      <a:pt x="3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>
                <a:off x="6406825" y="4284675"/>
                <a:ext cx="15750" cy="15950"/>
              </a:xfrm>
              <a:custGeom>
                <a:rect b="b" l="l" r="r" t="t"/>
                <a:pathLst>
                  <a:path extrusionOk="0" h="638" w="630">
                    <a:moveTo>
                      <a:pt x="315" y="0"/>
                    </a:moveTo>
                    <a:cubicBezTo>
                      <a:pt x="140" y="0"/>
                      <a:pt x="0" y="149"/>
                      <a:pt x="0" y="323"/>
                    </a:cubicBezTo>
                    <a:cubicBezTo>
                      <a:pt x="0" y="498"/>
                      <a:pt x="140" y="637"/>
                      <a:pt x="315" y="637"/>
                    </a:cubicBezTo>
                    <a:cubicBezTo>
                      <a:pt x="489" y="637"/>
                      <a:pt x="629" y="489"/>
                      <a:pt x="629" y="323"/>
                    </a:cubicBezTo>
                    <a:cubicBezTo>
                      <a:pt x="629" y="157"/>
                      <a:pt x="489" y="18"/>
                      <a:pt x="3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6414900" y="4054375"/>
                <a:ext cx="15950" cy="15950"/>
              </a:xfrm>
              <a:custGeom>
                <a:rect b="b" l="l" r="r" t="t"/>
                <a:pathLst>
                  <a:path extrusionOk="0" h="638" w="638">
                    <a:moveTo>
                      <a:pt x="324" y="0"/>
                    </a:moveTo>
                    <a:cubicBezTo>
                      <a:pt x="149" y="0"/>
                      <a:pt x="0" y="149"/>
                      <a:pt x="0" y="323"/>
                    </a:cubicBezTo>
                    <a:cubicBezTo>
                      <a:pt x="0" y="498"/>
                      <a:pt x="149" y="638"/>
                      <a:pt x="324" y="638"/>
                    </a:cubicBezTo>
                    <a:cubicBezTo>
                      <a:pt x="498" y="638"/>
                      <a:pt x="638" y="498"/>
                      <a:pt x="638" y="323"/>
                    </a:cubicBezTo>
                    <a:cubicBezTo>
                      <a:pt x="638" y="157"/>
                      <a:pt x="498" y="9"/>
                      <a:pt x="3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9"/>
              <p:cNvSpPr/>
              <p:nvPr/>
            </p:nvSpPr>
            <p:spPr>
              <a:xfrm>
                <a:off x="6408350" y="4203450"/>
                <a:ext cx="15950" cy="15750"/>
              </a:xfrm>
              <a:custGeom>
                <a:rect b="b" l="l" r="r" t="t"/>
                <a:pathLst>
                  <a:path extrusionOk="0" h="630" w="638">
                    <a:moveTo>
                      <a:pt x="324" y="1"/>
                    </a:moveTo>
                    <a:cubicBezTo>
                      <a:pt x="149" y="1"/>
                      <a:pt x="1" y="141"/>
                      <a:pt x="1" y="315"/>
                    </a:cubicBezTo>
                    <a:cubicBezTo>
                      <a:pt x="1" y="490"/>
                      <a:pt x="149" y="630"/>
                      <a:pt x="324" y="630"/>
                    </a:cubicBezTo>
                    <a:cubicBezTo>
                      <a:pt x="498" y="630"/>
                      <a:pt x="638" y="490"/>
                      <a:pt x="638" y="315"/>
                    </a:cubicBezTo>
                    <a:cubicBezTo>
                      <a:pt x="638" y="141"/>
                      <a:pt x="498" y="1"/>
                      <a:pt x="3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9"/>
              <p:cNvSpPr/>
              <p:nvPr/>
            </p:nvSpPr>
            <p:spPr>
              <a:xfrm>
                <a:off x="6409225" y="4363900"/>
                <a:ext cx="15950" cy="15750"/>
              </a:xfrm>
              <a:custGeom>
                <a:rect b="b" l="l" r="r" t="t"/>
                <a:pathLst>
                  <a:path extrusionOk="0" h="630" w="638">
                    <a:moveTo>
                      <a:pt x="315" y="1"/>
                    </a:moveTo>
                    <a:cubicBezTo>
                      <a:pt x="140" y="1"/>
                      <a:pt x="0" y="140"/>
                      <a:pt x="0" y="315"/>
                    </a:cubicBezTo>
                    <a:cubicBezTo>
                      <a:pt x="0" y="490"/>
                      <a:pt x="140" y="629"/>
                      <a:pt x="315" y="629"/>
                    </a:cubicBezTo>
                    <a:cubicBezTo>
                      <a:pt x="489" y="629"/>
                      <a:pt x="638" y="490"/>
                      <a:pt x="638" y="315"/>
                    </a:cubicBezTo>
                    <a:cubicBezTo>
                      <a:pt x="638" y="140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6756300" y="4536325"/>
                <a:ext cx="75875" cy="57450"/>
              </a:xfrm>
              <a:custGeom>
                <a:rect b="b" l="l" r="r" t="t"/>
                <a:pathLst>
                  <a:path extrusionOk="0" h="2298" w="3035">
                    <a:moveTo>
                      <a:pt x="2408" y="1"/>
                    </a:moveTo>
                    <a:cubicBezTo>
                      <a:pt x="2016" y="1"/>
                      <a:pt x="1363" y="368"/>
                      <a:pt x="1363" y="368"/>
                    </a:cubicBezTo>
                    <a:lnTo>
                      <a:pt x="1" y="2193"/>
                    </a:lnTo>
                    <a:cubicBezTo>
                      <a:pt x="1" y="2193"/>
                      <a:pt x="356" y="2298"/>
                      <a:pt x="832" y="2298"/>
                    </a:cubicBezTo>
                    <a:cubicBezTo>
                      <a:pt x="1357" y="2298"/>
                      <a:pt x="2029" y="2170"/>
                      <a:pt x="2533" y="1634"/>
                    </a:cubicBezTo>
                    <a:cubicBezTo>
                      <a:pt x="3035" y="1105"/>
                      <a:pt x="2876" y="979"/>
                      <a:pt x="2610" y="979"/>
                    </a:cubicBezTo>
                    <a:cubicBezTo>
                      <a:pt x="2367" y="979"/>
                      <a:pt x="2035" y="1084"/>
                      <a:pt x="2035" y="1084"/>
                    </a:cubicBezTo>
                    <a:cubicBezTo>
                      <a:pt x="2035" y="1084"/>
                      <a:pt x="2882" y="395"/>
                      <a:pt x="2646" y="89"/>
                    </a:cubicBezTo>
                    <a:cubicBezTo>
                      <a:pt x="2596" y="26"/>
                      <a:pt x="2511" y="1"/>
                      <a:pt x="2408" y="1"/>
                    </a:cubicBezTo>
                    <a:close/>
                  </a:path>
                </a:pathLst>
              </a:custGeom>
              <a:solidFill>
                <a:srgbClr val="C05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9"/>
              <p:cNvSpPr/>
              <p:nvPr/>
            </p:nvSpPr>
            <p:spPr>
              <a:xfrm>
                <a:off x="6664400" y="4449300"/>
                <a:ext cx="152100" cy="143050"/>
              </a:xfrm>
              <a:custGeom>
                <a:rect b="b" l="l" r="r" t="t"/>
                <a:pathLst>
                  <a:path extrusionOk="0" h="5722" w="6084">
                    <a:moveTo>
                      <a:pt x="2523" y="1"/>
                    </a:moveTo>
                    <a:cubicBezTo>
                      <a:pt x="2394" y="1"/>
                      <a:pt x="2289" y="35"/>
                      <a:pt x="2218" y="112"/>
                    </a:cubicBezTo>
                    <a:cubicBezTo>
                      <a:pt x="2218" y="112"/>
                      <a:pt x="1" y="1946"/>
                      <a:pt x="123" y="3011"/>
                    </a:cubicBezTo>
                    <a:cubicBezTo>
                      <a:pt x="233" y="4048"/>
                      <a:pt x="3049" y="5722"/>
                      <a:pt x="3787" y="5722"/>
                    </a:cubicBezTo>
                    <a:cubicBezTo>
                      <a:pt x="3807" y="5722"/>
                      <a:pt x="3826" y="5720"/>
                      <a:pt x="3843" y="5718"/>
                    </a:cubicBezTo>
                    <a:cubicBezTo>
                      <a:pt x="4471" y="5622"/>
                      <a:pt x="6017" y="2671"/>
                      <a:pt x="6060" y="2382"/>
                    </a:cubicBezTo>
                    <a:cubicBezTo>
                      <a:pt x="6084" y="2119"/>
                      <a:pt x="3537" y="1"/>
                      <a:pt x="2523" y="1"/>
                    </a:cubicBezTo>
                    <a:close/>
                  </a:path>
                </a:pathLst>
              </a:custGeom>
              <a:solidFill>
                <a:srgbClr val="C05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9"/>
              <p:cNvSpPr/>
              <p:nvPr/>
            </p:nvSpPr>
            <p:spPr>
              <a:xfrm>
                <a:off x="6772475" y="4542200"/>
                <a:ext cx="27075" cy="38750"/>
              </a:xfrm>
              <a:custGeom>
                <a:rect b="b" l="l" r="r" t="t"/>
                <a:pathLst>
                  <a:path extrusionOk="0" h="1550" w="1083">
                    <a:moveTo>
                      <a:pt x="995" y="0"/>
                    </a:moveTo>
                    <a:cubicBezTo>
                      <a:pt x="975" y="0"/>
                      <a:pt x="957" y="11"/>
                      <a:pt x="951" y="37"/>
                    </a:cubicBezTo>
                    <a:cubicBezTo>
                      <a:pt x="847" y="325"/>
                      <a:pt x="716" y="587"/>
                      <a:pt x="559" y="832"/>
                    </a:cubicBezTo>
                    <a:cubicBezTo>
                      <a:pt x="480" y="963"/>
                      <a:pt x="384" y="1085"/>
                      <a:pt x="279" y="1199"/>
                    </a:cubicBezTo>
                    <a:cubicBezTo>
                      <a:pt x="235" y="1251"/>
                      <a:pt x="192" y="1303"/>
                      <a:pt x="139" y="1356"/>
                    </a:cubicBezTo>
                    <a:cubicBezTo>
                      <a:pt x="96" y="1399"/>
                      <a:pt x="43" y="1443"/>
                      <a:pt x="8" y="1504"/>
                    </a:cubicBezTo>
                    <a:cubicBezTo>
                      <a:pt x="1" y="1520"/>
                      <a:pt x="28" y="1549"/>
                      <a:pt x="52" y="1549"/>
                    </a:cubicBezTo>
                    <a:cubicBezTo>
                      <a:pt x="55" y="1549"/>
                      <a:pt x="58" y="1549"/>
                      <a:pt x="61" y="1548"/>
                    </a:cubicBezTo>
                    <a:cubicBezTo>
                      <a:pt x="131" y="1522"/>
                      <a:pt x="183" y="1461"/>
                      <a:pt x="235" y="1417"/>
                    </a:cubicBezTo>
                    <a:cubicBezTo>
                      <a:pt x="297" y="1373"/>
                      <a:pt x="349" y="1303"/>
                      <a:pt x="401" y="1251"/>
                    </a:cubicBezTo>
                    <a:cubicBezTo>
                      <a:pt x="497" y="1129"/>
                      <a:pt x="585" y="1007"/>
                      <a:pt x="672" y="893"/>
                    </a:cubicBezTo>
                    <a:cubicBezTo>
                      <a:pt x="838" y="640"/>
                      <a:pt x="969" y="369"/>
                      <a:pt x="1065" y="81"/>
                    </a:cubicBezTo>
                    <a:cubicBezTo>
                      <a:pt x="1082" y="41"/>
                      <a:pt x="1035" y="0"/>
                      <a:pt x="995" y="0"/>
                    </a:cubicBez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9"/>
              <p:cNvSpPr/>
              <p:nvPr/>
            </p:nvSpPr>
            <p:spPr>
              <a:xfrm>
                <a:off x="6612025" y="3909225"/>
                <a:ext cx="374600" cy="635000"/>
              </a:xfrm>
              <a:custGeom>
                <a:rect b="b" l="l" r="r" t="t"/>
                <a:pathLst>
                  <a:path extrusionOk="0" h="25400" w="14984">
                    <a:moveTo>
                      <a:pt x="2143" y="1"/>
                    </a:moveTo>
                    <a:cubicBezTo>
                      <a:pt x="2027" y="1"/>
                      <a:pt x="1927" y="20"/>
                      <a:pt x="1842" y="61"/>
                    </a:cubicBezTo>
                    <a:cubicBezTo>
                      <a:pt x="306" y="803"/>
                      <a:pt x="0" y="6330"/>
                      <a:pt x="1528" y="7291"/>
                    </a:cubicBezTo>
                    <a:cubicBezTo>
                      <a:pt x="3449" y="8513"/>
                      <a:pt x="6889" y="10373"/>
                      <a:pt x="6977" y="13036"/>
                    </a:cubicBezTo>
                    <a:cubicBezTo>
                      <a:pt x="7038" y="14826"/>
                      <a:pt x="5466" y="17908"/>
                      <a:pt x="4444" y="19733"/>
                    </a:cubicBezTo>
                    <a:cubicBezTo>
                      <a:pt x="4409" y="19786"/>
                      <a:pt x="4383" y="19847"/>
                      <a:pt x="4357" y="19899"/>
                    </a:cubicBezTo>
                    <a:cubicBezTo>
                      <a:pt x="3894" y="20694"/>
                      <a:pt x="3571" y="21209"/>
                      <a:pt x="3571" y="21209"/>
                    </a:cubicBezTo>
                    <a:lnTo>
                      <a:pt x="8487" y="25400"/>
                    </a:lnTo>
                    <a:cubicBezTo>
                      <a:pt x="8723" y="24990"/>
                      <a:pt x="8950" y="24570"/>
                      <a:pt x="9186" y="24169"/>
                    </a:cubicBezTo>
                    <a:cubicBezTo>
                      <a:pt x="9212" y="24125"/>
                      <a:pt x="9247" y="24081"/>
                      <a:pt x="9264" y="24029"/>
                    </a:cubicBezTo>
                    <a:cubicBezTo>
                      <a:pt x="12259" y="18746"/>
                      <a:pt x="14983" y="13909"/>
                      <a:pt x="12801" y="9866"/>
                    </a:cubicBezTo>
                    <a:cubicBezTo>
                      <a:pt x="10622" y="5839"/>
                      <a:pt x="4144" y="1"/>
                      <a:pt x="2143" y="1"/>
                    </a:cubicBezTo>
                    <a:close/>
                  </a:path>
                </a:pathLst>
              </a:custGeom>
              <a:solidFill>
                <a:srgbClr val="6628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9"/>
              <p:cNvSpPr/>
              <p:nvPr/>
            </p:nvSpPr>
            <p:spPr>
              <a:xfrm>
                <a:off x="5727503" y="3920775"/>
                <a:ext cx="596600" cy="214050"/>
              </a:xfrm>
              <a:custGeom>
                <a:rect b="b" l="l" r="r" t="t"/>
                <a:pathLst>
                  <a:path extrusionOk="0" h="8562" w="23864">
                    <a:moveTo>
                      <a:pt x="23017" y="0"/>
                    </a:moveTo>
                    <a:cubicBezTo>
                      <a:pt x="23017" y="0"/>
                      <a:pt x="5423" y="1607"/>
                      <a:pt x="0" y="2087"/>
                    </a:cubicBezTo>
                    <a:lnTo>
                      <a:pt x="306" y="7684"/>
                    </a:lnTo>
                    <a:cubicBezTo>
                      <a:pt x="306" y="7684"/>
                      <a:pt x="10911" y="8561"/>
                      <a:pt x="18224" y="8561"/>
                    </a:cubicBezTo>
                    <a:cubicBezTo>
                      <a:pt x="20621" y="8561"/>
                      <a:pt x="22663" y="8467"/>
                      <a:pt x="23864" y="8217"/>
                    </a:cubicBezTo>
                    <a:lnTo>
                      <a:pt x="23017" y="0"/>
                    </a:lnTo>
                    <a:close/>
                  </a:path>
                </a:pathLst>
              </a:custGeom>
              <a:solidFill>
                <a:srgbClr val="6628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9"/>
              <p:cNvSpPr/>
              <p:nvPr/>
            </p:nvSpPr>
            <p:spPr>
              <a:xfrm>
                <a:off x="6645200" y="4087775"/>
                <a:ext cx="64425" cy="57200"/>
              </a:xfrm>
              <a:custGeom>
                <a:rect b="b" l="l" r="r" t="t"/>
                <a:pathLst>
                  <a:path extrusionOk="0" fill="none" h="2288" w="2577">
                    <a:moveTo>
                      <a:pt x="0" y="0"/>
                    </a:moveTo>
                    <a:lnTo>
                      <a:pt x="2576" y="1624"/>
                    </a:lnTo>
                    <a:lnTo>
                      <a:pt x="454" y="2288"/>
                    </a:lnTo>
                  </a:path>
                </a:pathLst>
              </a:custGeom>
              <a:noFill/>
              <a:ln cap="rnd" cmpd="sng" w="5450">
                <a:solidFill>
                  <a:srgbClr val="2C2C2C"/>
                </a:solidFill>
                <a:prstDash val="solid"/>
                <a:miter lim="873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9"/>
              <p:cNvSpPr/>
              <p:nvPr/>
            </p:nvSpPr>
            <p:spPr>
              <a:xfrm>
                <a:off x="6720950" y="4406700"/>
                <a:ext cx="120725" cy="106750"/>
              </a:xfrm>
              <a:custGeom>
                <a:rect b="b" l="l" r="r" t="t"/>
                <a:pathLst>
                  <a:path extrusionOk="0" fill="none" h="4270" w="4829">
                    <a:moveTo>
                      <a:pt x="0" y="0"/>
                    </a:moveTo>
                    <a:cubicBezTo>
                      <a:pt x="0" y="0"/>
                      <a:pt x="4034" y="2445"/>
                      <a:pt x="4829" y="4270"/>
                    </a:cubicBezTo>
                  </a:path>
                </a:pathLst>
              </a:custGeom>
              <a:noFill/>
              <a:ln cap="rnd" cmpd="sng" w="5450">
                <a:solidFill>
                  <a:srgbClr val="2C2C2C"/>
                </a:solidFill>
                <a:prstDash val="solid"/>
                <a:miter lim="873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9"/>
              <p:cNvSpPr/>
              <p:nvPr/>
            </p:nvSpPr>
            <p:spPr>
              <a:xfrm>
                <a:off x="6582975" y="3114525"/>
                <a:ext cx="640275" cy="573850"/>
              </a:xfrm>
              <a:custGeom>
                <a:rect b="b" l="l" r="r" t="t"/>
                <a:pathLst>
                  <a:path extrusionOk="0" h="22954" w="25611">
                    <a:moveTo>
                      <a:pt x="7236" y="0"/>
                    </a:moveTo>
                    <a:cubicBezTo>
                      <a:pt x="6840" y="0"/>
                      <a:pt x="6443" y="36"/>
                      <a:pt x="6052" y="109"/>
                    </a:cubicBezTo>
                    <a:cubicBezTo>
                      <a:pt x="4017" y="485"/>
                      <a:pt x="2245" y="1864"/>
                      <a:pt x="1232" y="3628"/>
                    </a:cubicBezTo>
                    <a:cubicBezTo>
                      <a:pt x="909" y="4205"/>
                      <a:pt x="1" y="5829"/>
                      <a:pt x="970" y="6134"/>
                    </a:cubicBezTo>
                    <a:cubicBezTo>
                      <a:pt x="998" y="6143"/>
                      <a:pt x="1030" y="6146"/>
                      <a:pt x="1067" y="6146"/>
                    </a:cubicBezTo>
                    <a:cubicBezTo>
                      <a:pt x="1488" y="6146"/>
                      <a:pt x="2441" y="5628"/>
                      <a:pt x="2795" y="5532"/>
                    </a:cubicBezTo>
                    <a:cubicBezTo>
                      <a:pt x="3432" y="5357"/>
                      <a:pt x="4087" y="5226"/>
                      <a:pt x="4742" y="5174"/>
                    </a:cubicBezTo>
                    <a:cubicBezTo>
                      <a:pt x="4919" y="5160"/>
                      <a:pt x="5098" y="5153"/>
                      <a:pt x="5277" y="5153"/>
                    </a:cubicBezTo>
                    <a:cubicBezTo>
                      <a:pt x="6698" y="5153"/>
                      <a:pt x="8155" y="5593"/>
                      <a:pt x="9116" y="6632"/>
                    </a:cubicBezTo>
                    <a:cubicBezTo>
                      <a:pt x="10548" y="8169"/>
                      <a:pt x="10531" y="10500"/>
                      <a:pt x="10723" y="12596"/>
                    </a:cubicBezTo>
                    <a:cubicBezTo>
                      <a:pt x="10924" y="14875"/>
                      <a:pt x="11491" y="17162"/>
                      <a:pt x="12731" y="19083"/>
                    </a:cubicBezTo>
                    <a:cubicBezTo>
                      <a:pt x="13963" y="21013"/>
                      <a:pt x="15936" y="22541"/>
                      <a:pt x="18197" y="22881"/>
                    </a:cubicBezTo>
                    <a:cubicBezTo>
                      <a:pt x="18508" y="22930"/>
                      <a:pt x="18823" y="22953"/>
                      <a:pt x="19139" y="22953"/>
                    </a:cubicBezTo>
                    <a:cubicBezTo>
                      <a:pt x="21044" y="22953"/>
                      <a:pt x="22961" y="22087"/>
                      <a:pt x="24100" y="20559"/>
                    </a:cubicBezTo>
                    <a:cubicBezTo>
                      <a:pt x="25444" y="18795"/>
                      <a:pt x="25610" y="16176"/>
                      <a:pt x="24397" y="14316"/>
                    </a:cubicBezTo>
                    <a:cubicBezTo>
                      <a:pt x="22310" y="11120"/>
                      <a:pt x="17289" y="10937"/>
                      <a:pt x="15211" y="7732"/>
                    </a:cubicBezTo>
                    <a:cubicBezTo>
                      <a:pt x="14425" y="6536"/>
                      <a:pt x="14172" y="5069"/>
                      <a:pt x="13526" y="3794"/>
                    </a:cubicBezTo>
                    <a:cubicBezTo>
                      <a:pt x="12361" y="1494"/>
                      <a:pt x="9806" y="0"/>
                      <a:pt x="7236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9"/>
              <p:cNvSpPr/>
              <p:nvPr/>
            </p:nvSpPr>
            <p:spPr>
              <a:xfrm>
                <a:off x="6165400" y="3287750"/>
                <a:ext cx="205875" cy="238950"/>
              </a:xfrm>
              <a:custGeom>
                <a:rect b="b" l="l" r="r" t="t"/>
                <a:pathLst>
                  <a:path extrusionOk="0" h="9558" w="8235">
                    <a:moveTo>
                      <a:pt x="6016" y="1"/>
                    </a:moveTo>
                    <a:cubicBezTo>
                      <a:pt x="5441" y="1"/>
                      <a:pt x="4861" y="131"/>
                      <a:pt x="4497" y="262"/>
                    </a:cubicBezTo>
                    <a:cubicBezTo>
                      <a:pt x="1624" y="1283"/>
                      <a:pt x="0" y="4139"/>
                      <a:pt x="585" y="7116"/>
                    </a:cubicBezTo>
                    <a:cubicBezTo>
                      <a:pt x="681" y="7614"/>
                      <a:pt x="847" y="8120"/>
                      <a:pt x="1162" y="8574"/>
                    </a:cubicBezTo>
                    <a:cubicBezTo>
                      <a:pt x="1493" y="9037"/>
                      <a:pt x="2009" y="9421"/>
                      <a:pt x="2559" y="9526"/>
                    </a:cubicBezTo>
                    <a:cubicBezTo>
                      <a:pt x="2672" y="9548"/>
                      <a:pt x="2781" y="9558"/>
                      <a:pt x="2887" y="9558"/>
                    </a:cubicBezTo>
                    <a:cubicBezTo>
                      <a:pt x="3725" y="9558"/>
                      <a:pt x="4355" y="8927"/>
                      <a:pt x="4820" y="8338"/>
                    </a:cubicBezTo>
                    <a:cubicBezTo>
                      <a:pt x="5728" y="7195"/>
                      <a:pt x="6619" y="6033"/>
                      <a:pt x="7204" y="4706"/>
                    </a:cubicBezTo>
                    <a:cubicBezTo>
                      <a:pt x="7623" y="3719"/>
                      <a:pt x="8234" y="1999"/>
                      <a:pt x="7684" y="803"/>
                    </a:cubicBezTo>
                    <a:cubicBezTo>
                      <a:pt x="7397" y="191"/>
                      <a:pt x="6711" y="1"/>
                      <a:pt x="6016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9"/>
              <p:cNvSpPr/>
              <p:nvPr/>
            </p:nvSpPr>
            <p:spPr>
              <a:xfrm>
                <a:off x="6189400" y="3282000"/>
                <a:ext cx="520650" cy="584400"/>
              </a:xfrm>
              <a:custGeom>
                <a:rect b="b" l="l" r="r" t="t"/>
                <a:pathLst>
                  <a:path extrusionOk="0" h="23376" w="20826">
                    <a:moveTo>
                      <a:pt x="9006" y="0"/>
                    </a:moveTo>
                    <a:cubicBezTo>
                      <a:pt x="3634" y="0"/>
                      <a:pt x="646" y="4211"/>
                      <a:pt x="140" y="11109"/>
                    </a:cubicBezTo>
                    <a:cubicBezTo>
                      <a:pt x="53" y="12253"/>
                      <a:pt x="1" y="13362"/>
                      <a:pt x="18" y="14392"/>
                    </a:cubicBezTo>
                    <a:cubicBezTo>
                      <a:pt x="62" y="16829"/>
                      <a:pt x="498" y="18933"/>
                      <a:pt x="1887" y="20505"/>
                    </a:cubicBezTo>
                    <a:cubicBezTo>
                      <a:pt x="3074" y="21849"/>
                      <a:pt x="4986" y="22810"/>
                      <a:pt x="7964" y="23229"/>
                    </a:cubicBezTo>
                    <a:cubicBezTo>
                      <a:pt x="8235" y="23264"/>
                      <a:pt x="8531" y="23299"/>
                      <a:pt x="8828" y="23325"/>
                    </a:cubicBezTo>
                    <a:cubicBezTo>
                      <a:pt x="9175" y="23359"/>
                      <a:pt x="9518" y="23376"/>
                      <a:pt x="9858" y="23376"/>
                    </a:cubicBezTo>
                    <a:cubicBezTo>
                      <a:pt x="13417" y="23376"/>
                      <a:pt x="16579" y="21532"/>
                      <a:pt x="18468" y="18575"/>
                    </a:cubicBezTo>
                    <a:cubicBezTo>
                      <a:pt x="19420" y="17073"/>
                      <a:pt x="20057" y="15266"/>
                      <a:pt x="20232" y="13257"/>
                    </a:cubicBezTo>
                    <a:cubicBezTo>
                      <a:pt x="20826" y="6717"/>
                      <a:pt x="16311" y="710"/>
                      <a:pt x="10182" y="64"/>
                    </a:cubicBezTo>
                    <a:cubicBezTo>
                      <a:pt x="9778" y="21"/>
                      <a:pt x="9386" y="0"/>
                      <a:pt x="9006" y="0"/>
                    </a:cubicBezTo>
                    <a:close/>
                  </a:path>
                </a:pathLst>
              </a:custGeom>
              <a:solidFill>
                <a:srgbClr val="C05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9"/>
              <p:cNvSpPr/>
              <p:nvPr/>
            </p:nvSpPr>
            <p:spPr>
              <a:xfrm>
                <a:off x="6262975" y="3202400"/>
                <a:ext cx="555350" cy="461825"/>
              </a:xfrm>
              <a:custGeom>
                <a:rect b="b" l="l" r="r" t="t"/>
                <a:pathLst>
                  <a:path extrusionOk="0" h="18473" w="22214">
                    <a:moveTo>
                      <a:pt x="7012" y="1"/>
                    </a:moveTo>
                    <a:cubicBezTo>
                      <a:pt x="6091" y="1"/>
                      <a:pt x="5180" y="109"/>
                      <a:pt x="4305" y="366"/>
                    </a:cubicBezTo>
                    <a:cubicBezTo>
                      <a:pt x="2428" y="899"/>
                      <a:pt x="44" y="2410"/>
                      <a:pt x="9" y="4680"/>
                    </a:cubicBezTo>
                    <a:cubicBezTo>
                      <a:pt x="0" y="5614"/>
                      <a:pt x="419" y="6548"/>
                      <a:pt x="969" y="7299"/>
                    </a:cubicBezTo>
                    <a:cubicBezTo>
                      <a:pt x="1834" y="8452"/>
                      <a:pt x="2969" y="9395"/>
                      <a:pt x="4130" y="10198"/>
                    </a:cubicBezTo>
                    <a:cubicBezTo>
                      <a:pt x="6051" y="11552"/>
                      <a:pt x="8697" y="12250"/>
                      <a:pt x="9291" y="12425"/>
                    </a:cubicBezTo>
                    <a:cubicBezTo>
                      <a:pt x="9832" y="12591"/>
                      <a:pt x="10391" y="12704"/>
                      <a:pt x="10958" y="12923"/>
                    </a:cubicBezTo>
                    <a:cubicBezTo>
                      <a:pt x="11605" y="13167"/>
                      <a:pt x="12128" y="13604"/>
                      <a:pt x="12417" y="14206"/>
                    </a:cubicBezTo>
                    <a:cubicBezTo>
                      <a:pt x="12617" y="14590"/>
                      <a:pt x="12696" y="14983"/>
                      <a:pt x="12740" y="15367"/>
                    </a:cubicBezTo>
                    <a:cubicBezTo>
                      <a:pt x="12670" y="16092"/>
                      <a:pt x="12277" y="16948"/>
                      <a:pt x="12792" y="17550"/>
                    </a:cubicBezTo>
                    <a:cubicBezTo>
                      <a:pt x="12958" y="17873"/>
                      <a:pt x="13307" y="18188"/>
                      <a:pt x="13683" y="18362"/>
                    </a:cubicBezTo>
                    <a:cubicBezTo>
                      <a:pt x="13855" y="18439"/>
                      <a:pt x="13997" y="18473"/>
                      <a:pt x="14116" y="18473"/>
                    </a:cubicBezTo>
                    <a:cubicBezTo>
                      <a:pt x="14403" y="18473"/>
                      <a:pt x="14560" y="18282"/>
                      <a:pt x="14695" y="18048"/>
                    </a:cubicBezTo>
                    <a:cubicBezTo>
                      <a:pt x="15019" y="17480"/>
                      <a:pt x="15595" y="17070"/>
                      <a:pt x="16363" y="16782"/>
                    </a:cubicBezTo>
                    <a:cubicBezTo>
                      <a:pt x="16482" y="16739"/>
                      <a:pt x="16635" y="16723"/>
                      <a:pt x="16809" y="16723"/>
                    </a:cubicBezTo>
                    <a:cubicBezTo>
                      <a:pt x="17366" y="16723"/>
                      <a:pt x="18141" y="16889"/>
                      <a:pt x="18739" y="16889"/>
                    </a:cubicBezTo>
                    <a:cubicBezTo>
                      <a:pt x="18985" y="16889"/>
                      <a:pt x="19200" y="16861"/>
                      <a:pt x="19358" y="16782"/>
                    </a:cubicBezTo>
                    <a:cubicBezTo>
                      <a:pt x="20118" y="16398"/>
                      <a:pt x="21340" y="13883"/>
                      <a:pt x="21777" y="12355"/>
                    </a:cubicBezTo>
                    <a:cubicBezTo>
                      <a:pt x="22213" y="10809"/>
                      <a:pt x="22135" y="9063"/>
                      <a:pt x="21401" y="7422"/>
                    </a:cubicBezTo>
                    <a:cubicBezTo>
                      <a:pt x="20808" y="6077"/>
                      <a:pt x="19830" y="4933"/>
                      <a:pt x="18686" y="3999"/>
                    </a:cubicBezTo>
                    <a:cubicBezTo>
                      <a:pt x="18022" y="3466"/>
                      <a:pt x="17315" y="2995"/>
                      <a:pt x="16555" y="2584"/>
                    </a:cubicBezTo>
                    <a:cubicBezTo>
                      <a:pt x="14329" y="1353"/>
                      <a:pt x="11814" y="628"/>
                      <a:pt x="9395" y="218"/>
                    </a:cubicBezTo>
                    <a:cubicBezTo>
                      <a:pt x="9308" y="201"/>
                      <a:pt x="9221" y="183"/>
                      <a:pt x="9134" y="174"/>
                    </a:cubicBezTo>
                    <a:cubicBezTo>
                      <a:pt x="8429" y="65"/>
                      <a:pt x="7718" y="1"/>
                      <a:pt x="7012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9"/>
              <p:cNvSpPr/>
              <p:nvPr/>
            </p:nvSpPr>
            <p:spPr>
              <a:xfrm>
                <a:off x="6620750" y="3592025"/>
                <a:ext cx="152175" cy="154550"/>
              </a:xfrm>
              <a:custGeom>
                <a:rect b="b" l="l" r="r" t="t"/>
                <a:pathLst>
                  <a:path extrusionOk="0" h="6182" w="6087">
                    <a:moveTo>
                      <a:pt x="3728" y="0"/>
                    </a:moveTo>
                    <a:cubicBezTo>
                      <a:pt x="2903" y="0"/>
                      <a:pt x="2043" y="298"/>
                      <a:pt x="1485" y="664"/>
                    </a:cubicBezTo>
                    <a:cubicBezTo>
                      <a:pt x="515" y="1319"/>
                      <a:pt x="175" y="2725"/>
                      <a:pt x="53" y="3904"/>
                    </a:cubicBezTo>
                    <a:cubicBezTo>
                      <a:pt x="0" y="4436"/>
                      <a:pt x="44" y="5048"/>
                      <a:pt x="411" y="5502"/>
                    </a:cubicBezTo>
                    <a:cubicBezTo>
                      <a:pt x="822" y="6005"/>
                      <a:pt x="1408" y="6182"/>
                      <a:pt x="2002" y="6182"/>
                    </a:cubicBezTo>
                    <a:cubicBezTo>
                      <a:pt x="2593" y="6182"/>
                      <a:pt x="3193" y="6007"/>
                      <a:pt x="3641" y="5807"/>
                    </a:cubicBezTo>
                    <a:cubicBezTo>
                      <a:pt x="4733" y="5327"/>
                      <a:pt x="5562" y="4366"/>
                      <a:pt x="5894" y="3161"/>
                    </a:cubicBezTo>
                    <a:cubicBezTo>
                      <a:pt x="6043" y="2603"/>
                      <a:pt x="6086" y="1983"/>
                      <a:pt x="5885" y="1406"/>
                    </a:cubicBezTo>
                    <a:cubicBezTo>
                      <a:pt x="5693" y="883"/>
                      <a:pt x="5379" y="525"/>
                      <a:pt x="4995" y="306"/>
                    </a:cubicBezTo>
                    <a:cubicBezTo>
                      <a:pt x="4621" y="90"/>
                      <a:pt x="4180" y="0"/>
                      <a:pt x="3728" y="0"/>
                    </a:cubicBezTo>
                    <a:close/>
                  </a:path>
                </a:pathLst>
              </a:custGeom>
              <a:solidFill>
                <a:srgbClr val="C05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9"/>
              <p:cNvSpPr/>
              <p:nvPr/>
            </p:nvSpPr>
            <p:spPr>
              <a:xfrm>
                <a:off x="6376475" y="3688300"/>
                <a:ext cx="274625" cy="178100"/>
              </a:xfrm>
              <a:custGeom>
                <a:rect b="b" l="l" r="r" t="t"/>
                <a:pathLst>
                  <a:path extrusionOk="0" h="7124" w="10985">
                    <a:moveTo>
                      <a:pt x="6830" y="1"/>
                    </a:moveTo>
                    <a:cubicBezTo>
                      <a:pt x="5670" y="1"/>
                      <a:pt x="4540" y="360"/>
                      <a:pt x="3528" y="882"/>
                    </a:cubicBezTo>
                    <a:cubicBezTo>
                      <a:pt x="2463" y="1424"/>
                      <a:pt x="1494" y="2183"/>
                      <a:pt x="874" y="3187"/>
                    </a:cubicBezTo>
                    <a:cubicBezTo>
                      <a:pt x="254" y="4191"/>
                      <a:pt x="1" y="5458"/>
                      <a:pt x="350" y="6610"/>
                    </a:cubicBezTo>
                    <a:cubicBezTo>
                      <a:pt x="385" y="6732"/>
                      <a:pt x="437" y="6855"/>
                      <a:pt x="481" y="6977"/>
                    </a:cubicBezTo>
                    <a:cubicBezTo>
                      <a:pt x="752" y="7012"/>
                      <a:pt x="1048" y="7047"/>
                      <a:pt x="1345" y="7073"/>
                    </a:cubicBezTo>
                    <a:cubicBezTo>
                      <a:pt x="1692" y="7107"/>
                      <a:pt x="2035" y="7124"/>
                      <a:pt x="2375" y="7124"/>
                    </a:cubicBezTo>
                    <a:cubicBezTo>
                      <a:pt x="5934" y="7124"/>
                      <a:pt x="9096" y="5280"/>
                      <a:pt x="10985" y="2323"/>
                    </a:cubicBezTo>
                    <a:cubicBezTo>
                      <a:pt x="10863" y="2070"/>
                      <a:pt x="10706" y="1834"/>
                      <a:pt x="10522" y="1616"/>
                    </a:cubicBezTo>
                    <a:cubicBezTo>
                      <a:pt x="9693" y="620"/>
                      <a:pt x="8409" y="70"/>
                      <a:pt x="7134" y="9"/>
                    </a:cubicBezTo>
                    <a:cubicBezTo>
                      <a:pt x="7033" y="3"/>
                      <a:pt x="6931" y="1"/>
                      <a:pt x="6830" y="1"/>
                    </a:cubicBezTo>
                    <a:close/>
                  </a:path>
                </a:pathLst>
              </a:custGeom>
              <a:solidFill>
                <a:srgbClr val="883D17">
                  <a:alpha val="471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9"/>
              <p:cNvSpPr/>
              <p:nvPr/>
            </p:nvSpPr>
            <p:spPr>
              <a:xfrm>
                <a:off x="6189850" y="3641800"/>
                <a:ext cx="46725" cy="152825"/>
              </a:xfrm>
              <a:custGeom>
                <a:rect b="b" l="l" r="r" t="t"/>
                <a:pathLst>
                  <a:path extrusionOk="0" h="6113" w="1869">
                    <a:moveTo>
                      <a:pt x="0" y="0"/>
                    </a:moveTo>
                    <a:lnTo>
                      <a:pt x="0" y="0"/>
                    </a:lnTo>
                    <a:cubicBezTo>
                      <a:pt x="44" y="2437"/>
                      <a:pt x="480" y="4541"/>
                      <a:pt x="1869" y="6113"/>
                    </a:cubicBezTo>
                    <a:cubicBezTo>
                      <a:pt x="1816" y="5056"/>
                      <a:pt x="1703" y="3991"/>
                      <a:pt x="1423" y="2943"/>
                    </a:cubicBezTo>
                    <a:cubicBezTo>
                      <a:pt x="1144" y="1904"/>
                      <a:pt x="681" y="865"/>
                      <a:pt x="0" y="0"/>
                    </a:cubicBezTo>
                    <a:close/>
                  </a:path>
                </a:pathLst>
              </a:custGeom>
              <a:solidFill>
                <a:srgbClr val="883D17">
                  <a:alpha val="471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9"/>
              <p:cNvSpPr/>
              <p:nvPr/>
            </p:nvSpPr>
            <p:spPr>
              <a:xfrm>
                <a:off x="6250100" y="3684625"/>
                <a:ext cx="141200" cy="60775"/>
              </a:xfrm>
              <a:custGeom>
                <a:rect b="b" l="l" r="r" t="t"/>
                <a:pathLst>
                  <a:path extrusionOk="0" h="2431" w="5648">
                    <a:moveTo>
                      <a:pt x="649" y="0"/>
                    </a:moveTo>
                    <a:cubicBezTo>
                      <a:pt x="551" y="0"/>
                      <a:pt x="480" y="22"/>
                      <a:pt x="437" y="77"/>
                    </a:cubicBezTo>
                    <a:cubicBezTo>
                      <a:pt x="0" y="636"/>
                      <a:pt x="917" y="2199"/>
                      <a:pt x="2611" y="2418"/>
                    </a:cubicBezTo>
                    <a:cubicBezTo>
                      <a:pt x="2688" y="2426"/>
                      <a:pt x="2764" y="2430"/>
                      <a:pt x="2839" y="2430"/>
                    </a:cubicBezTo>
                    <a:cubicBezTo>
                      <a:pt x="4425" y="2430"/>
                      <a:pt x="5647" y="577"/>
                      <a:pt x="5047" y="243"/>
                    </a:cubicBezTo>
                    <a:cubicBezTo>
                      <a:pt x="4862" y="142"/>
                      <a:pt x="4680" y="107"/>
                      <a:pt x="4484" y="107"/>
                    </a:cubicBezTo>
                    <a:cubicBezTo>
                      <a:pt x="4037" y="107"/>
                      <a:pt x="3520" y="290"/>
                      <a:pt x="2750" y="290"/>
                    </a:cubicBezTo>
                    <a:cubicBezTo>
                      <a:pt x="2693" y="290"/>
                      <a:pt x="2635" y="289"/>
                      <a:pt x="2576" y="287"/>
                    </a:cubicBezTo>
                    <a:cubicBezTo>
                      <a:pt x="1631" y="253"/>
                      <a:pt x="983" y="0"/>
                      <a:pt x="649" y="0"/>
                    </a:cubicBezTo>
                    <a:close/>
                  </a:path>
                </a:pathLst>
              </a:custGeom>
              <a:solidFill>
                <a:srgbClr val="6628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9"/>
              <p:cNvSpPr/>
              <p:nvPr/>
            </p:nvSpPr>
            <p:spPr>
              <a:xfrm>
                <a:off x="6293750" y="3699475"/>
                <a:ext cx="86025" cy="45725"/>
              </a:xfrm>
              <a:custGeom>
                <a:rect b="b" l="l" r="r" t="t"/>
                <a:pathLst>
                  <a:path extrusionOk="0" h="1829" w="3441">
                    <a:moveTo>
                      <a:pt x="3033" y="0"/>
                    </a:moveTo>
                    <a:cubicBezTo>
                      <a:pt x="2585" y="0"/>
                      <a:pt x="2051" y="204"/>
                      <a:pt x="1703" y="348"/>
                    </a:cubicBezTo>
                    <a:cubicBezTo>
                      <a:pt x="1083" y="610"/>
                      <a:pt x="463" y="1029"/>
                      <a:pt x="0" y="1570"/>
                    </a:cubicBezTo>
                    <a:cubicBezTo>
                      <a:pt x="262" y="1693"/>
                      <a:pt x="551" y="1780"/>
                      <a:pt x="865" y="1815"/>
                    </a:cubicBezTo>
                    <a:cubicBezTo>
                      <a:pt x="945" y="1824"/>
                      <a:pt x="1025" y="1829"/>
                      <a:pt x="1104" y="1829"/>
                    </a:cubicBezTo>
                    <a:cubicBezTo>
                      <a:pt x="2317" y="1829"/>
                      <a:pt x="3318" y="741"/>
                      <a:pt x="3441" y="77"/>
                    </a:cubicBezTo>
                    <a:cubicBezTo>
                      <a:pt x="3321" y="23"/>
                      <a:pt x="3182" y="0"/>
                      <a:pt x="3033" y="0"/>
                    </a:cubicBez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9"/>
              <p:cNvSpPr/>
              <p:nvPr/>
            </p:nvSpPr>
            <p:spPr>
              <a:xfrm>
                <a:off x="6366225" y="3456925"/>
                <a:ext cx="117050" cy="57200"/>
              </a:xfrm>
              <a:custGeom>
                <a:rect b="b" l="l" r="r" t="t"/>
                <a:pathLst>
                  <a:path extrusionOk="0" h="2288" w="4682">
                    <a:moveTo>
                      <a:pt x="1508" y="1"/>
                    </a:moveTo>
                    <a:cubicBezTo>
                      <a:pt x="1436" y="1"/>
                      <a:pt x="1364" y="3"/>
                      <a:pt x="1293" y="9"/>
                    </a:cubicBezTo>
                    <a:cubicBezTo>
                      <a:pt x="917" y="43"/>
                      <a:pt x="568" y="166"/>
                      <a:pt x="315" y="410"/>
                    </a:cubicBezTo>
                    <a:cubicBezTo>
                      <a:pt x="105" y="628"/>
                      <a:pt x="0" y="925"/>
                      <a:pt x="96" y="1187"/>
                    </a:cubicBezTo>
                    <a:cubicBezTo>
                      <a:pt x="219" y="1493"/>
                      <a:pt x="550" y="1702"/>
                      <a:pt x="917" y="1764"/>
                    </a:cubicBezTo>
                    <a:cubicBezTo>
                      <a:pt x="1093" y="1796"/>
                      <a:pt x="1270" y="1804"/>
                      <a:pt x="1449" y="1804"/>
                    </a:cubicBezTo>
                    <a:cubicBezTo>
                      <a:pt x="1616" y="1804"/>
                      <a:pt x="1784" y="1797"/>
                      <a:pt x="1954" y="1797"/>
                    </a:cubicBezTo>
                    <a:cubicBezTo>
                      <a:pt x="1992" y="1797"/>
                      <a:pt x="2031" y="1798"/>
                      <a:pt x="2070" y="1798"/>
                    </a:cubicBezTo>
                    <a:cubicBezTo>
                      <a:pt x="2812" y="1807"/>
                      <a:pt x="3545" y="1973"/>
                      <a:pt x="4200" y="2261"/>
                    </a:cubicBezTo>
                    <a:cubicBezTo>
                      <a:pt x="4244" y="2279"/>
                      <a:pt x="4287" y="2287"/>
                      <a:pt x="4328" y="2287"/>
                    </a:cubicBezTo>
                    <a:cubicBezTo>
                      <a:pt x="4527" y="2287"/>
                      <a:pt x="4681" y="2100"/>
                      <a:pt x="4602" y="1956"/>
                    </a:cubicBezTo>
                    <a:cubicBezTo>
                      <a:pt x="4462" y="1344"/>
                      <a:pt x="3912" y="838"/>
                      <a:pt x="3318" y="497"/>
                    </a:cubicBezTo>
                    <a:cubicBezTo>
                      <a:pt x="2807" y="207"/>
                      <a:pt x="2155" y="1"/>
                      <a:pt x="1508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9"/>
              <p:cNvSpPr/>
              <p:nvPr/>
            </p:nvSpPr>
            <p:spPr>
              <a:xfrm>
                <a:off x="6193175" y="3453825"/>
                <a:ext cx="91875" cy="52700"/>
              </a:xfrm>
              <a:custGeom>
                <a:rect b="b" l="l" r="r" t="t"/>
                <a:pathLst>
                  <a:path extrusionOk="0" h="2108" w="3675">
                    <a:moveTo>
                      <a:pt x="2519" y="1"/>
                    </a:moveTo>
                    <a:cubicBezTo>
                      <a:pt x="1972" y="1"/>
                      <a:pt x="1423" y="214"/>
                      <a:pt x="1002" y="508"/>
                    </a:cubicBezTo>
                    <a:cubicBezTo>
                      <a:pt x="548" y="822"/>
                      <a:pt x="129" y="1294"/>
                      <a:pt x="51" y="1826"/>
                    </a:cubicBezTo>
                    <a:cubicBezTo>
                      <a:pt x="1" y="1947"/>
                      <a:pt x="130" y="2108"/>
                      <a:pt x="283" y="2108"/>
                    </a:cubicBezTo>
                    <a:cubicBezTo>
                      <a:pt x="318" y="2108"/>
                      <a:pt x="355" y="2099"/>
                      <a:pt x="391" y="2080"/>
                    </a:cubicBezTo>
                    <a:cubicBezTo>
                      <a:pt x="898" y="1800"/>
                      <a:pt x="1474" y="1643"/>
                      <a:pt x="2059" y="1599"/>
                    </a:cubicBezTo>
                    <a:cubicBezTo>
                      <a:pt x="2364" y="1573"/>
                      <a:pt x="2688" y="1608"/>
                      <a:pt x="2976" y="1530"/>
                    </a:cubicBezTo>
                    <a:cubicBezTo>
                      <a:pt x="3281" y="1468"/>
                      <a:pt x="3543" y="1268"/>
                      <a:pt x="3613" y="1006"/>
                    </a:cubicBezTo>
                    <a:cubicBezTo>
                      <a:pt x="3674" y="770"/>
                      <a:pt x="3578" y="517"/>
                      <a:pt x="3395" y="333"/>
                    </a:cubicBezTo>
                    <a:cubicBezTo>
                      <a:pt x="3185" y="115"/>
                      <a:pt x="2888" y="28"/>
                      <a:pt x="2583" y="2"/>
                    </a:cubicBezTo>
                    <a:cubicBezTo>
                      <a:pt x="2561" y="1"/>
                      <a:pt x="2540" y="1"/>
                      <a:pt x="2519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9"/>
              <p:cNvSpPr/>
              <p:nvPr/>
            </p:nvSpPr>
            <p:spPr>
              <a:xfrm>
                <a:off x="6386950" y="3583725"/>
                <a:ext cx="38450" cy="57450"/>
              </a:xfrm>
              <a:custGeom>
                <a:rect b="b" l="l" r="r" t="t"/>
                <a:pathLst>
                  <a:path extrusionOk="0" h="2298" w="1538">
                    <a:moveTo>
                      <a:pt x="794" y="1"/>
                    </a:moveTo>
                    <a:cubicBezTo>
                      <a:pt x="396" y="1"/>
                      <a:pt x="44" y="495"/>
                      <a:pt x="18" y="1127"/>
                    </a:cubicBezTo>
                    <a:cubicBezTo>
                      <a:pt x="1" y="1756"/>
                      <a:pt x="315" y="2280"/>
                      <a:pt x="726" y="2297"/>
                    </a:cubicBezTo>
                    <a:cubicBezTo>
                      <a:pt x="729" y="2297"/>
                      <a:pt x="733" y="2297"/>
                      <a:pt x="736" y="2297"/>
                    </a:cubicBezTo>
                    <a:cubicBezTo>
                      <a:pt x="1151" y="2297"/>
                      <a:pt x="1494" y="1794"/>
                      <a:pt x="1511" y="1171"/>
                    </a:cubicBezTo>
                    <a:cubicBezTo>
                      <a:pt x="1538" y="533"/>
                      <a:pt x="1223" y="10"/>
                      <a:pt x="804" y="1"/>
                    </a:cubicBezTo>
                    <a:cubicBezTo>
                      <a:pt x="801" y="1"/>
                      <a:pt x="797" y="1"/>
                      <a:pt x="794" y="1"/>
                    </a:cubicBez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9"/>
              <p:cNvSpPr/>
              <p:nvPr/>
            </p:nvSpPr>
            <p:spPr>
              <a:xfrm>
                <a:off x="6214075" y="3579375"/>
                <a:ext cx="31025" cy="48050"/>
              </a:xfrm>
              <a:custGeom>
                <a:rect b="b" l="l" r="r" t="t"/>
                <a:pathLst>
                  <a:path extrusionOk="0" h="1922" w="1241">
                    <a:moveTo>
                      <a:pt x="645" y="0"/>
                    </a:moveTo>
                    <a:cubicBezTo>
                      <a:pt x="318" y="0"/>
                      <a:pt x="44" y="425"/>
                      <a:pt x="27" y="943"/>
                    </a:cubicBezTo>
                    <a:cubicBezTo>
                      <a:pt x="0" y="1476"/>
                      <a:pt x="254" y="1912"/>
                      <a:pt x="585" y="1921"/>
                    </a:cubicBezTo>
                    <a:cubicBezTo>
                      <a:pt x="589" y="1921"/>
                      <a:pt x="592" y="1921"/>
                      <a:pt x="595" y="1921"/>
                    </a:cubicBezTo>
                    <a:cubicBezTo>
                      <a:pt x="914" y="1921"/>
                      <a:pt x="1197" y="1505"/>
                      <a:pt x="1214" y="987"/>
                    </a:cubicBezTo>
                    <a:cubicBezTo>
                      <a:pt x="1240" y="446"/>
                      <a:pt x="987" y="9"/>
                      <a:pt x="655" y="0"/>
                    </a:cubicBezTo>
                    <a:cubicBezTo>
                      <a:pt x="652" y="0"/>
                      <a:pt x="649" y="0"/>
                      <a:pt x="645" y="0"/>
                    </a:cubicBez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9"/>
              <p:cNvSpPr/>
              <p:nvPr/>
            </p:nvSpPr>
            <p:spPr>
              <a:xfrm>
                <a:off x="6662650" y="3590075"/>
                <a:ext cx="77950" cy="117675"/>
              </a:xfrm>
              <a:custGeom>
                <a:rect b="b" l="l" r="r" t="t"/>
                <a:pathLst>
                  <a:path extrusionOk="0" fill="none" h="4707" w="3118">
                    <a:moveTo>
                      <a:pt x="3118" y="1519"/>
                    </a:moveTo>
                    <a:cubicBezTo>
                      <a:pt x="3118" y="1519"/>
                      <a:pt x="682" y="0"/>
                      <a:pt x="1" y="4706"/>
                    </a:cubicBezTo>
                  </a:path>
                </a:pathLst>
              </a:custGeom>
              <a:noFill/>
              <a:ln cap="rnd" cmpd="sng" w="6775">
                <a:solidFill>
                  <a:srgbClr val="2C2C2C"/>
                </a:solidFill>
                <a:prstDash val="solid"/>
                <a:miter lim="873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9"/>
              <p:cNvSpPr/>
              <p:nvPr/>
            </p:nvSpPr>
            <p:spPr>
              <a:xfrm>
                <a:off x="6695825" y="3630225"/>
                <a:ext cx="30150" cy="49800"/>
              </a:xfrm>
              <a:custGeom>
                <a:rect b="b" l="l" r="r" t="t"/>
                <a:pathLst>
                  <a:path extrusionOk="0" fill="none" h="1992" w="1206">
                    <a:moveTo>
                      <a:pt x="490" y="1991"/>
                    </a:moveTo>
                    <a:cubicBezTo>
                      <a:pt x="490" y="1991"/>
                      <a:pt x="1206" y="577"/>
                      <a:pt x="1" y="1"/>
                    </a:cubicBezTo>
                  </a:path>
                </a:pathLst>
              </a:custGeom>
              <a:noFill/>
              <a:ln cap="rnd" cmpd="sng" w="6775">
                <a:solidFill>
                  <a:srgbClr val="2C2C2C"/>
                </a:solidFill>
                <a:prstDash val="solid"/>
                <a:miter lim="873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9"/>
              <p:cNvSpPr/>
              <p:nvPr/>
            </p:nvSpPr>
            <p:spPr>
              <a:xfrm>
                <a:off x="6266475" y="3552300"/>
                <a:ext cx="46500" cy="106975"/>
              </a:xfrm>
              <a:custGeom>
                <a:rect b="b" l="l" r="r" t="t"/>
                <a:pathLst>
                  <a:path extrusionOk="0" fill="none" h="4279" w="1860">
                    <a:moveTo>
                      <a:pt x="1633" y="1"/>
                    </a:moveTo>
                    <a:cubicBezTo>
                      <a:pt x="1633" y="1"/>
                      <a:pt x="1860" y="2472"/>
                      <a:pt x="952" y="2821"/>
                    </a:cubicBezTo>
                    <a:cubicBezTo>
                      <a:pt x="0" y="3188"/>
                      <a:pt x="349" y="4148"/>
                      <a:pt x="1318" y="4279"/>
                    </a:cubicBezTo>
                  </a:path>
                </a:pathLst>
              </a:custGeom>
              <a:noFill/>
              <a:ln cap="rnd" cmpd="sng" w="6775">
                <a:solidFill>
                  <a:srgbClr val="2C2C2C"/>
                </a:solidFill>
                <a:prstDash val="solid"/>
                <a:miter lim="873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29"/>
            <p:cNvGrpSpPr/>
            <p:nvPr/>
          </p:nvGrpSpPr>
          <p:grpSpPr>
            <a:xfrm rot="-3086119">
              <a:off x="6886249" y="2682279"/>
              <a:ext cx="947049" cy="451251"/>
              <a:chOff x="3891275" y="723450"/>
              <a:chExt cx="2288325" cy="1089975"/>
            </a:xfrm>
          </p:grpSpPr>
          <p:sp>
            <p:nvSpPr>
              <p:cNvPr id="210" name="Google Shape;210;p29"/>
              <p:cNvSpPr/>
              <p:nvPr/>
            </p:nvSpPr>
            <p:spPr>
              <a:xfrm>
                <a:off x="3987175" y="1559900"/>
                <a:ext cx="2094875" cy="99250"/>
              </a:xfrm>
              <a:custGeom>
                <a:rect b="b" l="l" r="r" t="t"/>
                <a:pathLst>
                  <a:path extrusionOk="0" h="3970" w="83795">
                    <a:moveTo>
                      <a:pt x="1" y="0"/>
                    </a:moveTo>
                    <a:lnTo>
                      <a:pt x="668" y="1835"/>
                    </a:lnTo>
                    <a:cubicBezTo>
                      <a:pt x="1102" y="3136"/>
                      <a:pt x="2336" y="3970"/>
                      <a:pt x="3670" y="3970"/>
                    </a:cubicBezTo>
                    <a:lnTo>
                      <a:pt x="79558" y="3970"/>
                    </a:lnTo>
                    <a:cubicBezTo>
                      <a:pt x="80558" y="3970"/>
                      <a:pt x="81526" y="3503"/>
                      <a:pt x="82093" y="2702"/>
                    </a:cubicBezTo>
                    <a:lnTo>
                      <a:pt x="83794" y="4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9"/>
              <p:cNvSpPr/>
              <p:nvPr/>
            </p:nvSpPr>
            <p:spPr>
              <a:xfrm>
                <a:off x="5226400" y="785175"/>
                <a:ext cx="252700" cy="260200"/>
              </a:xfrm>
              <a:custGeom>
                <a:rect b="b" l="l" r="r" t="t"/>
                <a:pathLst>
                  <a:path extrusionOk="0" h="10408" w="10108">
                    <a:moveTo>
                      <a:pt x="1" y="0"/>
                    </a:moveTo>
                    <a:lnTo>
                      <a:pt x="5538" y="7139"/>
                    </a:lnTo>
                    <a:cubicBezTo>
                      <a:pt x="6705" y="8640"/>
                      <a:pt x="8307" y="9774"/>
                      <a:pt x="10108" y="10408"/>
                    </a:cubicBezTo>
                    <a:cubicBezTo>
                      <a:pt x="9808" y="10108"/>
                      <a:pt x="9541" y="9807"/>
                      <a:pt x="9307" y="9507"/>
                    </a:cubicBezTo>
                    <a:lnTo>
                      <a:pt x="3503" y="2068"/>
                    </a:lnTo>
                    <a:cubicBezTo>
                      <a:pt x="2636" y="934"/>
                      <a:pt x="1368" y="234"/>
                      <a:pt x="1" y="0"/>
                    </a:cubicBezTo>
                    <a:close/>
                  </a:path>
                </a:pathLst>
              </a:custGeom>
              <a:solidFill>
                <a:srgbClr val="84A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9"/>
              <p:cNvSpPr/>
              <p:nvPr/>
            </p:nvSpPr>
            <p:spPr>
              <a:xfrm>
                <a:off x="3921300" y="723450"/>
                <a:ext cx="2223275" cy="855650"/>
              </a:xfrm>
              <a:custGeom>
                <a:rect b="b" l="l" r="r" t="t"/>
                <a:pathLst>
                  <a:path extrusionOk="0" h="34226" w="88931">
                    <a:moveTo>
                      <a:pt x="12810" y="1"/>
                    </a:moveTo>
                    <a:cubicBezTo>
                      <a:pt x="10642" y="1"/>
                      <a:pt x="8640" y="1302"/>
                      <a:pt x="7773" y="3303"/>
                    </a:cubicBezTo>
                    <a:lnTo>
                      <a:pt x="468" y="20049"/>
                    </a:lnTo>
                    <a:cubicBezTo>
                      <a:pt x="167" y="20749"/>
                      <a:pt x="1" y="21483"/>
                      <a:pt x="1" y="22250"/>
                    </a:cubicBezTo>
                    <a:lnTo>
                      <a:pt x="1" y="34225"/>
                    </a:lnTo>
                    <a:lnTo>
                      <a:pt x="88931" y="34225"/>
                    </a:lnTo>
                    <a:lnTo>
                      <a:pt x="88931" y="22584"/>
                    </a:lnTo>
                    <a:cubicBezTo>
                      <a:pt x="88931" y="21583"/>
                      <a:pt x="88264" y="20649"/>
                      <a:pt x="87330" y="20382"/>
                    </a:cubicBezTo>
                    <a:lnTo>
                      <a:pt x="62745" y="12943"/>
                    </a:lnTo>
                    <a:cubicBezTo>
                      <a:pt x="60744" y="12410"/>
                      <a:pt x="59043" y="11242"/>
                      <a:pt x="57742" y="9608"/>
                    </a:cubicBezTo>
                    <a:lnTo>
                      <a:pt x="51971" y="2136"/>
                    </a:lnTo>
                    <a:cubicBezTo>
                      <a:pt x="50904" y="801"/>
                      <a:pt x="49336" y="1"/>
                      <a:pt x="47635" y="1"/>
                    </a:cubicBezTo>
                    <a:close/>
                  </a:path>
                </a:pathLst>
              </a:custGeom>
              <a:solidFill>
                <a:srgbClr val="EFC0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9"/>
              <p:cNvSpPr/>
              <p:nvPr/>
            </p:nvSpPr>
            <p:spPr>
              <a:xfrm>
                <a:off x="4235700" y="788500"/>
                <a:ext cx="244350" cy="272725"/>
              </a:xfrm>
              <a:custGeom>
                <a:rect b="b" l="l" r="r" t="t"/>
                <a:pathLst>
                  <a:path extrusionOk="0" h="10909" w="9774">
                    <a:moveTo>
                      <a:pt x="7172" y="1"/>
                    </a:moveTo>
                    <a:cubicBezTo>
                      <a:pt x="5438" y="1"/>
                      <a:pt x="3903" y="1035"/>
                      <a:pt x="3169" y="2636"/>
                    </a:cubicBezTo>
                    <a:lnTo>
                      <a:pt x="434" y="8907"/>
                    </a:lnTo>
                    <a:cubicBezTo>
                      <a:pt x="0" y="9841"/>
                      <a:pt x="734" y="10909"/>
                      <a:pt x="1735" y="10909"/>
                    </a:cubicBezTo>
                    <a:lnTo>
                      <a:pt x="6839" y="10909"/>
                    </a:lnTo>
                    <a:cubicBezTo>
                      <a:pt x="7906" y="7339"/>
                      <a:pt x="8940" y="3703"/>
                      <a:pt x="9774" y="1"/>
                    </a:cubicBez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9"/>
              <p:cNvSpPr/>
              <p:nvPr/>
            </p:nvSpPr>
            <p:spPr>
              <a:xfrm>
                <a:off x="4953700" y="788500"/>
                <a:ext cx="380300" cy="273550"/>
              </a:xfrm>
              <a:custGeom>
                <a:rect b="b" l="l" r="r" t="t"/>
                <a:pathLst>
                  <a:path extrusionOk="0" h="10942" w="15212">
                    <a:moveTo>
                      <a:pt x="1" y="1"/>
                    </a:moveTo>
                    <a:lnTo>
                      <a:pt x="1" y="10942"/>
                    </a:lnTo>
                    <a:lnTo>
                      <a:pt x="13344" y="10942"/>
                    </a:lnTo>
                    <a:cubicBezTo>
                      <a:pt x="14545" y="10942"/>
                      <a:pt x="15212" y="9541"/>
                      <a:pt x="14444" y="8607"/>
                    </a:cubicBezTo>
                    <a:lnTo>
                      <a:pt x="8607" y="1135"/>
                    </a:lnTo>
                    <a:cubicBezTo>
                      <a:pt x="8073" y="434"/>
                      <a:pt x="7206" y="1"/>
                      <a:pt x="6339" y="1"/>
                    </a:cubicBezTo>
                    <a:close/>
                  </a:path>
                </a:pathLst>
              </a:custGeom>
              <a:solidFill>
                <a:srgbClr val="84A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9"/>
              <p:cNvSpPr/>
              <p:nvPr/>
            </p:nvSpPr>
            <p:spPr>
              <a:xfrm>
                <a:off x="4292400" y="788500"/>
                <a:ext cx="469525" cy="272725"/>
              </a:xfrm>
              <a:custGeom>
                <a:rect b="b" l="l" r="r" t="t"/>
                <a:pathLst>
                  <a:path extrusionOk="0" h="10909" w="18781">
                    <a:moveTo>
                      <a:pt x="7172" y="1"/>
                    </a:moveTo>
                    <a:cubicBezTo>
                      <a:pt x="5438" y="1"/>
                      <a:pt x="3870" y="1035"/>
                      <a:pt x="3170" y="2636"/>
                    </a:cubicBezTo>
                    <a:lnTo>
                      <a:pt x="401" y="8907"/>
                    </a:lnTo>
                    <a:cubicBezTo>
                      <a:pt x="1" y="9841"/>
                      <a:pt x="701" y="10909"/>
                      <a:pt x="1702" y="10909"/>
                    </a:cubicBezTo>
                    <a:lnTo>
                      <a:pt x="17313" y="10909"/>
                    </a:lnTo>
                    <a:cubicBezTo>
                      <a:pt x="18080" y="10909"/>
                      <a:pt x="18714" y="10308"/>
                      <a:pt x="18714" y="9508"/>
                    </a:cubicBezTo>
                    <a:lnTo>
                      <a:pt x="18714" y="1435"/>
                    </a:lnTo>
                    <a:cubicBezTo>
                      <a:pt x="18781" y="635"/>
                      <a:pt x="18114" y="1"/>
                      <a:pt x="17346" y="1"/>
                    </a:cubicBezTo>
                    <a:close/>
                  </a:path>
                </a:pathLst>
              </a:custGeom>
              <a:solidFill>
                <a:srgbClr val="84A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9"/>
              <p:cNvSpPr/>
              <p:nvPr/>
            </p:nvSpPr>
            <p:spPr>
              <a:xfrm>
                <a:off x="3891275" y="1546550"/>
                <a:ext cx="2288325" cy="71750"/>
              </a:xfrm>
              <a:custGeom>
                <a:rect b="b" l="l" r="r" t="t"/>
                <a:pathLst>
                  <a:path extrusionOk="0" h="2870" w="91533">
                    <a:moveTo>
                      <a:pt x="1335" y="0"/>
                    </a:moveTo>
                    <a:cubicBezTo>
                      <a:pt x="568" y="0"/>
                      <a:pt x="1" y="568"/>
                      <a:pt x="1" y="1335"/>
                    </a:cubicBezTo>
                    <a:lnTo>
                      <a:pt x="1" y="1535"/>
                    </a:lnTo>
                    <a:cubicBezTo>
                      <a:pt x="1" y="2302"/>
                      <a:pt x="568" y="2869"/>
                      <a:pt x="1335" y="2869"/>
                    </a:cubicBezTo>
                    <a:lnTo>
                      <a:pt x="90199" y="2869"/>
                    </a:lnTo>
                    <a:cubicBezTo>
                      <a:pt x="90932" y="2869"/>
                      <a:pt x="91533" y="2235"/>
                      <a:pt x="91533" y="1535"/>
                    </a:cubicBezTo>
                    <a:lnTo>
                      <a:pt x="91533" y="1335"/>
                    </a:lnTo>
                    <a:cubicBezTo>
                      <a:pt x="91533" y="568"/>
                      <a:pt x="90932" y="0"/>
                      <a:pt x="90199" y="0"/>
                    </a:cubicBez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9"/>
              <p:cNvSpPr/>
              <p:nvPr/>
            </p:nvSpPr>
            <p:spPr>
              <a:xfrm>
                <a:off x="6067000" y="1313050"/>
                <a:ext cx="77575" cy="150125"/>
              </a:xfrm>
              <a:custGeom>
                <a:rect b="b" l="l" r="r" t="t"/>
                <a:pathLst>
                  <a:path extrusionOk="0" h="6005" w="3103">
                    <a:moveTo>
                      <a:pt x="2269" y="0"/>
                    </a:moveTo>
                    <a:cubicBezTo>
                      <a:pt x="1001" y="0"/>
                      <a:pt x="1" y="1035"/>
                      <a:pt x="1" y="2302"/>
                    </a:cubicBezTo>
                    <a:lnTo>
                      <a:pt x="1" y="3703"/>
                    </a:lnTo>
                    <a:cubicBezTo>
                      <a:pt x="1" y="5004"/>
                      <a:pt x="1035" y="6005"/>
                      <a:pt x="2269" y="6005"/>
                    </a:cubicBezTo>
                    <a:lnTo>
                      <a:pt x="3103" y="6005"/>
                    </a:lnTo>
                    <a:lnTo>
                      <a:pt x="3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9"/>
              <p:cNvSpPr/>
              <p:nvPr/>
            </p:nvSpPr>
            <p:spPr>
              <a:xfrm>
                <a:off x="3921300" y="1313875"/>
                <a:ext cx="78425" cy="150150"/>
              </a:xfrm>
              <a:custGeom>
                <a:rect b="b" l="l" r="r" t="t"/>
                <a:pathLst>
                  <a:path extrusionOk="0" h="6006" w="3137">
                    <a:moveTo>
                      <a:pt x="1" y="1"/>
                    </a:moveTo>
                    <a:lnTo>
                      <a:pt x="1" y="6005"/>
                    </a:lnTo>
                    <a:lnTo>
                      <a:pt x="835" y="6005"/>
                    </a:lnTo>
                    <a:cubicBezTo>
                      <a:pt x="2136" y="6005"/>
                      <a:pt x="3136" y="4971"/>
                      <a:pt x="3136" y="3703"/>
                    </a:cubicBezTo>
                    <a:lnTo>
                      <a:pt x="3136" y="2302"/>
                    </a:lnTo>
                    <a:cubicBezTo>
                      <a:pt x="3136" y="1002"/>
                      <a:pt x="2102" y="1"/>
                      <a:pt x="835" y="1"/>
                    </a:cubicBez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>
                <a:off x="5478250" y="1364750"/>
                <a:ext cx="448675" cy="448675"/>
              </a:xfrm>
              <a:custGeom>
                <a:rect b="b" l="l" r="r" t="t"/>
                <a:pathLst>
                  <a:path extrusionOk="0" h="17947" w="17947">
                    <a:moveTo>
                      <a:pt x="8974" y="1"/>
                    </a:moveTo>
                    <a:cubicBezTo>
                      <a:pt x="4037" y="1"/>
                      <a:pt x="0" y="4037"/>
                      <a:pt x="0" y="8974"/>
                    </a:cubicBezTo>
                    <a:cubicBezTo>
                      <a:pt x="0" y="13911"/>
                      <a:pt x="4037" y="17947"/>
                      <a:pt x="8974" y="17947"/>
                    </a:cubicBezTo>
                    <a:cubicBezTo>
                      <a:pt x="13944" y="17947"/>
                      <a:pt x="17947" y="13911"/>
                      <a:pt x="17947" y="8974"/>
                    </a:cubicBezTo>
                    <a:cubicBezTo>
                      <a:pt x="17947" y="4037"/>
                      <a:pt x="13944" y="1"/>
                      <a:pt x="8974" y="1"/>
                    </a:cubicBez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9"/>
              <p:cNvSpPr/>
              <p:nvPr/>
            </p:nvSpPr>
            <p:spPr>
              <a:xfrm>
                <a:off x="5553300" y="1452325"/>
                <a:ext cx="299400" cy="273550"/>
              </a:xfrm>
              <a:custGeom>
                <a:rect b="b" l="l" r="r" t="t"/>
                <a:pathLst>
                  <a:path extrusionOk="0" h="10942" w="11976">
                    <a:moveTo>
                      <a:pt x="5988" y="0"/>
                    </a:moveTo>
                    <a:cubicBezTo>
                      <a:pt x="4596" y="0"/>
                      <a:pt x="3203" y="534"/>
                      <a:pt x="2135" y="1601"/>
                    </a:cubicBezTo>
                    <a:cubicBezTo>
                      <a:pt x="1" y="3736"/>
                      <a:pt x="1" y="7205"/>
                      <a:pt x="2135" y="9340"/>
                    </a:cubicBezTo>
                    <a:cubicBezTo>
                      <a:pt x="3203" y="10408"/>
                      <a:pt x="4596" y="10941"/>
                      <a:pt x="5988" y="10941"/>
                    </a:cubicBezTo>
                    <a:cubicBezTo>
                      <a:pt x="7381" y="10941"/>
                      <a:pt x="8774" y="10408"/>
                      <a:pt x="9841" y="9340"/>
                    </a:cubicBezTo>
                    <a:cubicBezTo>
                      <a:pt x="11976" y="7205"/>
                      <a:pt x="11976" y="3736"/>
                      <a:pt x="9841" y="1601"/>
                    </a:cubicBezTo>
                    <a:cubicBezTo>
                      <a:pt x="8774" y="534"/>
                      <a:pt x="7381" y="0"/>
                      <a:pt x="5988" y="0"/>
                    </a:cubicBezTo>
                    <a:close/>
                  </a:path>
                </a:pathLst>
              </a:custGeom>
              <a:solidFill>
                <a:srgbClr val="E0D3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9"/>
              <p:cNvSpPr/>
              <p:nvPr/>
            </p:nvSpPr>
            <p:spPr>
              <a:xfrm>
                <a:off x="5585825" y="1472325"/>
                <a:ext cx="233525" cy="233525"/>
              </a:xfrm>
              <a:custGeom>
                <a:rect b="b" l="l" r="r" t="t"/>
                <a:pathLst>
                  <a:path extrusionOk="0" h="9341" w="9341">
                    <a:moveTo>
                      <a:pt x="4671" y="1"/>
                    </a:moveTo>
                    <a:cubicBezTo>
                      <a:pt x="2102" y="1"/>
                      <a:pt x="1" y="2102"/>
                      <a:pt x="1" y="4671"/>
                    </a:cubicBezTo>
                    <a:cubicBezTo>
                      <a:pt x="1" y="7239"/>
                      <a:pt x="2102" y="9341"/>
                      <a:pt x="4671" y="9341"/>
                    </a:cubicBezTo>
                    <a:cubicBezTo>
                      <a:pt x="7272" y="9341"/>
                      <a:pt x="9341" y="7239"/>
                      <a:pt x="9341" y="4671"/>
                    </a:cubicBezTo>
                    <a:cubicBezTo>
                      <a:pt x="9341" y="2102"/>
                      <a:pt x="7272" y="1"/>
                      <a:pt x="4671" y="1"/>
                    </a:cubicBezTo>
                    <a:close/>
                  </a:path>
                </a:pathLst>
              </a:custGeom>
              <a:solidFill>
                <a:srgbClr val="FCF5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>
                <a:off x="4129775" y="1364750"/>
                <a:ext cx="448700" cy="448675"/>
              </a:xfrm>
              <a:custGeom>
                <a:rect b="b" l="l" r="r" t="t"/>
                <a:pathLst>
                  <a:path extrusionOk="0" h="17947" w="17948">
                    <a:moveTo>
                      <a:pt x="8974" y="1"/>
                    </a:moveTo>
                    <a:cubicBezTo>
                      <a:pt x="4004" y="1"/>
                      <a:pt x="1" y="4037"/>
                      <a:pt x="1" y="8974"/>
                    </a:cubicBezTo>
                    <a:cubicBezTo>
                      <a:pt x="1" y="13911"/>
                      <a:pt x="4004" y="17947"/>
                      <a:pt x="8974" y="17947"/>
                    </a:cubicBezTo>
                    <a:cubicBezTo>
                      <a:pt x="13911" y="17947"/>
                      <a:pt x="17947" y="13911"/>
                      <a:pt x="17947" y="8974"/>
                    </a:cubicBezTo>
                    <a:cubicBezTo>
                      <a:pt x="17947" y="4037"/>
                      <a:pt x="13911" y="1"/>
                      <a:pt x="8974" y="1"/>
                    </a:cubicBez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>
                <a:off x="4204000" y="1452750"/>
                <a:ext cx="300250" cy="273525"/>
              </a:xfrm>
              <a:custGeom>
                <a:rect b="b" l="l" r="r" t="t"/>
                <a:pathLst>
                  <a:path extrusionOk="0" h="10941" w="12010">
                    <a:moveTo>
                      <a:pt x="6011" y="1"/>
                    </a:moveTo>
                    <a:cubicBezTo>
                      <a:pt x="3538" y="1"/>
                      <a:pt x="1301" y="1707"/>
                      <a:pt x="701" y="4219"/>
                    </a:cubicBezTo>
                    <a:cubicBezTo>
                      <a:pt x="1" y="7155"/>
                      <a:pt x="1802" y="10090"/>
                      <a:pt x="4737" y="10791"/>
                    </a:cubicBezTo>
                    <a:cubicBezTo>
                      <a:pt x="5160" y="10892"/>
                      <a:pt x="5584" y="10940"/>
                      <a:pt x="6001" y="10940"/>
                    </a:cubicBezTo>
                    <a:cubicBezTo>
                      <a:pt x="8481" y="10940"/>
                      <a:pt x="10743" y="9234"/>
                      <a:pt x="11342" y="6721"/>
                    </a:cubicBezTo>
                    <a:cubicBezTo>
                      <a:pt x="12009" y="3786"/>
                      <a:pt x="10208" y="850"/>
                      <a:pt x="7273" y="150"/>
                    </a:cubicBezTo>
                    <a:cubicBezTo>
                      <a:pt x="6850" y="49"/>
                      <a:pt x="6427" y="1"/>
                      <a:pt x="6011" y="1"/>
                    </a:cubicBezTo>
                    <a:close/>
                  </a:path>
                </a:pathLst>
              </a:custGeom>
              <a:solidFill>
                <a:srgbClr val="E0D3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9"/>
              <p:cNvSpPr/>
              <p:nvPr/>
            </p:nvSpPr>
            <p:spPr>
              <a:xfrm>
                <a:off x="4237375" y="1472325"/>
                <a:ext cx="233525" cy="233525"/>
              </a:xfrm>
              <a:custGeom>
                <a:rect b="b" l="l" r="r" t="t"/>
                <a:pathLst>
                  <a:path extrusionOk="0" h="9341" w="9341">
                    <a:moveTo>
                      <a:pt x="4670" y="1"/>
                    </a:moveTo>
                    <a:cubicBezTo>
                      <a:pt x="2068" y="1"/>
                      <a:pt x="0" y="2102"/>
                      <a:pt x="0" y="4671"/>
                    </a:cubicBezTo>
                    <a:cubicBezTo>
                      <a:pt x="0" y="7239"/>
                      <a:pt x="2068" y="9341"/>
                      <a:pt x="4670" y="9341"/>
                    </a:cubicBezTo>
                    <a:cubicBezTo>
                      <a:pt x="7239" y="9341"/>
                      <a:pt x="9340" y="7239"/>
                      <a:pt x="9340" y="4671"/>
                    </a:cubicBezTo>
                    <a:cubicBezTo>
                      <a:pt x="9340" y="2102"/>
                      <a:pt x="7239" y="1"/>
                      <a:pt x="4670" y="1"/>
                    </a:cubicBezTo>
                    <a:close/>
                  </a:path>
                </a:pathLst>
              </a:custGeom>
              <a:solidFill>
                <a:srgbClr val="FCF5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9"/>
              <p:cNvSpPr/>
              <p:nvPr/>
            </p:nvSpPr>
            <p:spPr>
              <a:xfrm>
                <a:off x="4846975" y="1152925"/>
                <a:ext cx="237675" cy="50900"/>
              </a:xfrm>
              <a:custGeom>
                <a:rect b="b" l="l" r="r" t="t"/>
                <a:pathLst>
                  <a:path extrusionOk="0" h="2036" w="9507">
                    <a:moveTo>
                      <a:pt x="934" y="1"/>
                    </a:moveTo>
                    <a:cubicBezTo>
                      <a:pt x="434" y="1"/>
                      <a:pt x="0" y="435"/>
                      <a:pt x="0" y="935"/>
                    </a:cubicBezTo>
                    <a:lnTo>
                      <a:pt x="0" y="1102"/>
                    </a:lnTo>
                    <a:cubicBezTo>
                      <a:pt x="0" y="1602"/>
                      <a:pt x="434" y="2036"/>
                      <a:pt x="934" y="2036"/>
                    </a:cubicBezTo>
                    <a:lnTo>
                      <a:pt x="8606" y="2036"/>
                    </a:lnTo>
                    <a:cubicBezTo>
                      <a:pt x="9107" y="2036"/>
                      <a:pt x="9507" y="1602"/>
                      <a:pt x="9474" y="1102"/>
                    </a:cubicBezTo>
                    <a:lnTo>
                      <a:pt x="9474" y="935"/>
                    </a:lnTo>
                    <a:cubicBezTo>
                      <a:pt x="9474" y="435"/>
                      <a:pt x="9040" y="1"/>
                      <a:pt x="8540" y="1"/>
                    </a:cubicBez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9"/>
              <p:cNvSpPr/>
              <p:nvPr/>
            </p:nvSpPr>
            <p:spPr>
              <a:xfrm>
                <a:off x="4608450" y="1444800"/>
                <a:ext cx="843150" cy="50900"/>
              </a:xfrm>
              <a:custGeom>
                <a:rect b="b" l="l" r="r" t="t"/>
                <a:pathLst>
                  <a:path extrusionOk="0" h="2036" w="33726">
                    <a:moveTo>
                      <a:pt x="902" y="1"/>
                    </a:moveTo>
                    <a:cubicBezTo>
                      <a:pt x="401" y="1"/>
                      <a:pt x="1" y="435"/>
                      <a:pt x="1" y="935"/>
                    </a:cubicBezTo>
                    <a:lnTo>
                      <a:pt x="1" y="1102"/>
                    </a:lnTo>
                    <a:cubicBezTo>
                      <a:pt x="1" y="1602"/>
                      <a:pt x="401" y="2036"/>
                      <a:pt x="902" y="2036"/>
                    </a:cubicBezTo>
                    <a:lnTo>
                      <a:pt x="32758" y="2036"/>
                    </a:lnTo>
                    <a:cubicBezTo>
                      <a:pt x="33325" y="2036"/>
                      <a:pt x="33725" y="1602"/>
                      <a:pt x="33692" y="1102"/>
                    </a:cubicBezTo>
                    <a:lnTo>
                      <a:pt x="33692" y="935"/>
                    </a:lnTo>
                    <a:cubicBezTo>
                      <a:pt x="33692" y="435"/>
                      <a:pt x="33258" y="1"/>
                      <a:pt x="32758" y="1"/>
                    </a:cubicBez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9"/>
              <p:cNvSpPr/>
              <p:nvPr/>
            </p:nvSpPr>
            <p:spPr>
              <a:xfrm>
                <a:off x="4292400" y="788500"/>
                <a:ext cx="244375" cy="272725"/>
              </a:xfrm>
              <a:custGeom>
                <a:rect b="b" l="l" r="r" t="t"/>
                <a:pathLst>
                  <a:path extrusionOk="0" h="10909" w="9775">
                    <a:moveTo>
                      <a:pt x="7172" y="1"/>
                    </a:moveTo>
                    <a:cubicBezTo>
                      <a:pt x="5438" y="1"/>
                      <a:pt x="3870" y="1035"/>
                      <a:pt x="3170" y="2636"/>
                    </a:cubicBezTo>
                    <a:lnTo>
                      <a:pt x="401" y="8907"/>
                    </a:lnTo>
                    <a:cubicBezTo>
                      <a:pt x="1" y="9841"/>
                      <a:pt x="701" y="10909"/>
                      <a:pt x="1702" y="10909"/>
                    </a:cubicBezTo>
                    <a:lnTo>
                      <a:pt x="6839" y="10909"/>
                    </a:lnTo>
                    <a:cubicBezTo>
                      <a:pt x="7873" y="7339"/>
                      <a:pt x="8940" y="3703"/>
                      <a:pt x="9774" y="1"/>
                    </a:cubicBezTo>
                    <a:close/>
                  </a:path>
                </a:pathLst>
              </a:custGeom>
              <a:solidFill>
                <a:srgbClr val="84A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9"/>
              <p:cNvSpPr/>
              <p:nvPr/>
            </p:nvSpPr>
            <p:spPr>
              <a:xfrm>
                <a:off x="4833625" y="788500"/>
                <a:ext cx="120100" cy="273550"/>
              </a:xfrm>
              <a:custGeom>
                <a:rect b="b" l="l" r="r" t="t"/>
                <a:pathLst>
                  <a:path extrusionOk="0" h="10942" w="4804">
                    <a:moveTo>
                      <a:pt x="1401" y="1"/>
                    </a:moveTo>
                    <a:cubicBezTo>
                      <a:pt x="634" y="1"/>
                      <a:pt x="0" y="635"/>
                      <a:pt x="0" y="1435"/>
                    </a:cubicBezTo>
                    <a:lnTo>
                      <a:pt x="0" y="9508"/>
                    </a:lnTo>
                    <a:cubicBezTo>
                      <a:pt x="0" y="10308"/>
                      <a:pt x="634" y="10942"/>
                      <a:pt x="1401" y="10942"/>
                    </a:cubicBezTo>
                    <a:lnTo>
                      <a:pt x="4804" y="10942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rgbClr val="84A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9"/>
            <p:cNvGrpSpPr/>
            <p:nvPr/>
          </p:nvGrpSpPr>
          <p:grpSpPr>
            <a:xfrm>
              <a:off x="7331293" y="2902197"/>
              <a:ext cx="284046" cy="292841"/>
              <a:chOff x="2436643" y="2848684"/>
              <a:chExt cx="284046" cy="292841"/>
            </a:xfrm>
          </p:grpSpPr>
          <p:sp>
            <p:nvSpPr>
              <p:cNvPr id="230" name="Google Shape;230;p29"/>
              <p:cNvSpPr/>
              <p:nvPr/>
            </p:nvSpPr>
            <p:spPr>
              <a:xfrm flipH="1" rot="1817994">
                <a:off x="2479362" y="2883547"/>
                <a:ext cx="198609" cy="223116"/>
              </a:xfrm>
              <a:custGeom>
                <a:rect b="b" l="l" r="r" t="t"/>
                <a:pathLst>
                  <a:path extrusionOk="0" h="13829" w="12310">
                    <a:moveTo>
                      <a:pt x="8117" y="0"/>
                    </a:moveTo>
                    <a:cubicBezTo>
                      <a:pt x="5738" y="0"/>
                      <a:pt x="2336" y="656"/>
                      <a:pt x="2336" y="656"/>
                    </a:cubicBezTo>
                    <a:cubicBezTo>
                      <a:pt x="2336" y="656"/>
                      <a:pt x="1" y="1890"/>
                      <a:pt x="1" y="4559"/>
                    </a:cubicBezTo>
                    <a:cubicBezTo>
                      <a:pt x="1" y="7227"/>
                      <a:pt x="701" y="12798"/>
                      <a:pt x="4304" y="13565"/>
                    </a:cubicBezTo>
                    <a:cubicBezTo>
                      <a:pt x="5129" y="13750"/>
                      <a:pt x="5983" y="13828"/>
                      <a:pt x="6810" y="13828"/>
                    </a:cubicBezTo>
                    <a:cubicBezTo>
                      <a:pt x="9560" y="13828"/>
                      <a:pt x="12015" y="12964"/>
                      <a:pt x="12143" y="12298"/>
                    </a:cubicBezTo>
                    <a:cubicBezTo>
                      <a:pt x="12310" y="11397"/>
                      <a:pt x="6405" y="11197"/>
                      <a:pt x="6405" y="11197"/>
                    </a:cubicBezTo>
                    <a:cubicBezTo>
                      <a:pt x="6405" y="11197"/>
                      <a:pt x="11009" y="10229"/>
                      <a:pt x="11242" y="8428"/>
                    </a:cubicBezTo>
                    <a:cubicBezTo>
                      <a:pt x="11374" y="7552"/>
                      <a:pt x="10353" y="7331"/>
                      <a:pt x="9288" y="7331"/>
                    </a:cubicBezTo>
                    <a:cubicBezTo>
                      <a:pt x="8202" y="7331"/>
                      <a:pt x="7073" y="7561"/>
                      <a:pt x="7073" y="7561"/>
                    </a:cubicBezTo>
                    <a:cubicBezTo>
                      <a:pt x="7073" y="7561"/>
                      <a:pt x="11843" y="6560"/>
                      <a:pt x="11309" y="4926"/>
                    </a:cubicBezTo>
                    <a:cubicBezTo>
                      <a:pt x="11003" y="4075"/>
                      <a:pt x="9637" y="3866"/>
                      <a:pt x="8373" y="3866"/>
                    </a:cubicBezTo>
                    <a:cubicBezTo>
                      <a:pt x="7159" y="3866"/>
                      <a:pt x="6038" y="4058"/>
                      <a:pt x="6038" y="4058"/>
                    </a:cubicBezTo>
                    <a:cubicBezTo>
                      <a:pt x="6038" y="4058"/>
                      <a:pt x="10141" y="2657"/>
                      <a:pt x="10375" y="856"/>
                    </a:cubicBezTo>
                    <a:cubicBezTo>
                      <a:pt x="10471" y="208"/>
                      <a:pt x="9456" y="0"/>
                      <a:pt x="8117" y="0"/>
                    </a:cubicBezTo>
                    <a:close/>
                  </a:path>
                </a:pathLst>
              </a:custGeom>
              <a:solidFill>
                <a:srgbClr val="C05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9"/>
              <p:cNvSpPr/>
              <p:nvPr/>
            </p:nvSpPr>
            <p:spPr>
              <a:xfrm flipH="1" rot="1817994">
                <a:off x="2593455" y="2968624"/>
                <a:ext cx="64600" cy="8083"/>
              </a:xfrm>
              <a:custGeom>
                <a:rect b="b" l="l" r="r" t="t"/>
                <a:pathLst>
                  <a:path extrusionOk="0" fill="none" h="501" w="4004">
                    <a:moveTo>
                      <a:pt x="1" y="501"/>
                    </a:moveTo>
                    <a:cubicBezTo>
                      <a:pt x="1" y="501"/>
                      <a:pt x="2403" y="334"/>
                      <a:pt x="4004" y="1"/>
                    </a:cubicBezTo>
                  </a:path>
                </a:pathLst>
              </a:custGeom>
              <a:noFill/>
              <a:ln cap="rnd" cmpd="sng" w="14175">
                <a:solidFill>
                  <a:srgbClr val="2C2C2C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9"/>
              <p:cNvSpPr/>
              <p:nvPr/>
            </p:nvSpPr>
            <p:spPr>
              <a:xfrm flipH="1" rot="1817994">
                <a:off x="2546380" y="3009184"/>
                <a:ext cx="74281" cy="5389"/>
              </a:xfrm>
              <a:custGeom>
                <a:rect b="b" l="l" r="r" t="t"/>
                <a:pathLst>
                  <a:path extrusionOk="0" fill="none" h="334" w="4604">
                    <a:moveTo>
                      <a:pt x="1" y="300"/>
                    </a:moveTo>
                    <a:cubicBezTo>
                      <a:pt x="1" y="300"/>
                      <a:pt x="2969" y="334"/>
                      <a:pt x="4604" y="0"/>
                    </a:cubicBezTo>
                  </a:path>
                </a:pathLst>
              </a:custGeom>
              <a:noFill/>
              <a:ln cap="rnd" cmpd="sng" w="14175">
                <a:solidFill>
                  <a:srgbClr val="2C2C2C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9"/>
              <p:cNvSpPr/>
              <p:nvPr/>
            </p:nvSpPr>
            <p:spPr>
              <a:xfrm flipH="1" rot="1817994">
                <a:off x="2532196" y="3062153"/>
                <a:ext cx="47918" cy="2711"/>
              </a:xfrm>
              <a:custGeom>
                <a:rect b="b" l="l" r="r" t="t"/>
                <a:pathLst>
                  <a:path extrusionOk="0" fill="none" h="168" w="2970">
                    <a:moveTo>
                      <a:pt x="1" y="168"/>
                    </a:moveTo>
                    <a:cubicBezTo>
                      <a:pt x="1" y="168"/>
                      <a:pt x="1835" y="168"/>
                      <a:pt x="2970" y="1"/>
                    </a:cubicBezTo>
                  </a:path>
                </a:pathLst>
              </a:custGeom>
              <a:noFill/>
              <a:ln cap="rnd" cmpd="sng" w="14175">
                <a:solidFill>
                  <a:srgbClr val="2C2C2C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4" name="Google Shape;234;p29"/>
          <p:cNvSpPr/>
          <p:nvPr/>
        </p:nvSpPr>
        <p:spPr>
          <a:xfrm>
            <a:off x="5006035" y="2021600"/>
            <a:ext cx="857363" cy="210963"/>
          </a:xfrm>
          <a:custGeom>
            <a:rect b="b" l="l" r="r" t="t"/>
            <a:pathLst>
              <a:path extrusionOk="0" h="11585" w="47082">
                <a:moveTo>
                  <a:pt x="27013" y="0"/>
                </a:moveTo>
                <a:cubicBezTo>
                  <a:pt x="26819" y="0"/>
                  <a:pt x="26620" y="5"/>
                  <a:pt x="26414" y="15"/>
                </a:cubicBezTo>
                <a:cubicBezTo>
                  <a:pt x="18381" y="399"/>
                  <a:pt x="18381" y="5560"/>
                  <a:pt x="18381" y="5560"/>
                </a:cubicBezTo>
                <a:cubicBezTo>
                  <a:pt x="18381" y="5560"/>
                  <a:pt x="16559" y="2849"/>
                  <a:pt x="13434" y="2849"/>
                </a:cubicBezTo>
                <a:cubicBezTo>
                  <a:pt x="12907" y="2849"/>
                  <a:pt x="12343" y="2926"/>
                  <a:pt x="11745" y="3106"/>
                </a:cubicBezTo>
                <a:cubicBezTo>
                  <a:pt x="7597" y="4346"/>
                  <a:pt x="9125" y="8878"/>
                  <a:pt x="9125" y="8878"/>
                </a:cubicBezTo>
                <a:cubicBezTo>
                  <a:pt x="8825" y="8856"/>
                  <a:pt x="8528" y="8846"/>
                  <a:pt x="8237" y="8846"/>
                </a:cubicBezTo>
                <a:cubicBezTo>
                  <a:pt x="3611" y="8846"/>
                  <a:pt x="230" y="11407"/>
                  <a:pt x="12" y="11576"/>
                </a:cubicBezTo>
                <a:lnTo>
                  <a:pt x="47081" y="11576"/>
                </a:lnTo>
                <a:cubicBezTo>
                  <a:pt x="44812" y="9155"/>
                  <a:pt x="39838" y="8996"/>
                  <a:pt x="38576" y="8996"/>
                </a:cubicBezTo>
                <a:cubicBezTo>
                  <a:pt x="38386" y="8996"/>
                  <a:pt x="38280" y="9000"/>
                  <a:pt x="38280" y="9000"/>
                </a:cubicBezTo>
                <a:cubicBezTo>
                  <a:pt x="37820" y="7091"/>
                  <a:pt x="36378" y="6666"/>
                  <a:pt x="35186" y="6666"/>
                </a:cubicBezTo>
                <a:cubicBezTo>
                  <a:pt x="34230" y="6666"/>
                  <a:pt x="33434" y="6939"/>
                  <a:pt x="33434" y="6939"/>
                </a:cubicBezTo>
                <a:cubicBezTo>
                  <a:pt x="33434" y="6939"/>
                  <a:pt x="34396" y="0"/>
                  <a:pt x="27013" y="0"/>
                </a:cubicBezTo>
                <a:close/>
                <a:moveTo>
                  <a:pt x="1" y="11576"/>
                </a:moveTo>
                <a:lnTo>
                  <a:pt x="1" y="11584"/>
                </a:lnTo>
                <a:cubicBezTo>
                  <a:pt x="1" y="11584"/>
                  <a:pt x="5" y="11581"/>
                  <a:pt x="12" y="11576"/>
                </a:cubicBezTo>
                <a:close/>
              </a:path>
            </a:pathLst>
          </a:custGeom>
          <a:solidFill>
            <a:srgbClr val="E0D3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29"/>
          <p:cNvGrpSpPr/>
          <p:nvPr/>
        </p:nvGrpSpPr>
        <p:grpSpPr>
          <a:xfrm rot="-4370449">
            <a:off x="32529" y="4307249"/>
            <a:ext cx="1074175" cy="1456490"/>
            <a:chOff x="971825" y="1988000"/>
            <a:chExt cx="1074275" cy="1456625"/>
          </a:xfrm>
        </p:grpSpPr>
        <p:sp>
          <p:nvSpPr>
            <p:cNvPr id="236" name="Google Shape;236;p29"/>
            <p:cNvSpPr/>
            <p:nvPr/>
          </p:nvSpPr>
          <p:spPr>
            <a:xfrm>
              <a:off x="1610000" y="2485250"/>
              <a:ext cx="400675" cy="103025"/>
            </a:xfrm>
            <a:custGeom>
              <a:rect b="b" l="l" r="r" t="t"/>
              <a:pathLst>
                <a:path extrusionOk="0" h="4121" w="16027">
                  <a:moveTo>
                    <a:pt x="16027" y="1"/>
                  </a:moveTo>
                  <a:lnTo>
                    <a:pt x="1442" y="1882"/>
                  </a:lnTo>
                  <a:lnTo>
                    <a:pt x="1" y="4120"/>
                  </a:lnTo>
                  <a:lnTo>
                    <a:pt x="15265" y="2263"/>
                  </a:lnTo>
                  <a:cubicBezTo>
                    <a:pt x="15550" y="1489"/>
                    <a:pt x="15801" y="727"/>
                    <a:pt x="16027" y="1"/>
                  </a:cubicBezTo>
                  <a:close/>
                </a:path>
              </a:pathLst>
            </a:custGeom>
            <a:solidFill>
              <a:srgbClr val="DF5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29"/>
            <p:cNvGrpSpPr/>
            <p:nvPr/>
          </p:nvGrpSpPr>
          <p:grpSpPr>
            <a:xfrm>
              <a:off x="971825" y="1988000"/>
              <a:ext cx="1074275" cy="1456625"/>
              <a:chOff x="971825" y="1988000"/>
              <a:chExt cx="1074275" cy="1456625"/>
            </a:xfrm>
          </p:grpSpPr>
          <p:sp>
            <p:nvSpPr>
              <p:cNvPr id="238" name="Google Shape;238;p29"/>
              <p:cNvSpPr/>
              <p:nvPr/>
            </p:nvSpPr>
            <p:spPr>
              <a:xfrm>
                <a:off x="1071550" y="3179675"/>
                <a:ext cx="431925" cy="264950"/>
              </a:xfrm>
              <a:custGeom>
                <a:rect b="b" l="l" r="r" t="t"/>
                <a:pathLst>
                  <a:path extrusionOk="0" h="10598" w="17277">
                    <a:moveTo>
                      <a:pt x="6454" y="1"/>
                    </a:moveTo>
                    <a:lnTo>
                      <a:pt x="1" y="10145"/>
                    </a:lnTo>
                    <a:cubicBezTo>
                      <a:pt x="519" y="10436"/>
                      <a:pt x="1136" y="10598"/>
                      <a:pt x="1868" y="10598"/>
                    </a:cubicBezTo>
                    <a:cubicBezTo>
                      <a:pt x="2783" y="10598"/>
                      <a:pt x="3876" y="10345"/>
                      <a:pt x="5180" y="9776"/>
                    </a:cubicBezTo>
                    <a:cubicBezTo>
                      <a:pt x="5180" y="9776"/>
                      <a:pt x="10788" y="6192"/>
                      <a:pt x="17276" y="620"/>
                    </a:cubicBezTo>
                    <a:lnTo>
                      <a:pt x="6454" y="1"/>
                    </a:ln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9"/>
              <p:cNvSpPr/>
              <p:nvPr/>
            </p:nvSpPr>
            <p:spPr>
              <a:xfrm>
                <a:off x="1513275" y="2014950"/>
                <a:ext cx="262250" cy="505450"/>
              </a:xfrm>
              <a:custGeom>
                <a:rect b="b" l="l" r="r" t="t"/>
                <a:pathLst>
                  <a:path extrusionOk="0" h="20218" w="10490">
                    <a:moveTo>
                      <a:pt x="8823" y="1"/>
                    </a:moveTo>
                    <a:cubicBezTo>
                      <a:pt x="5977" y="1192"/>
                      <a:pt x="2906" y="3287"/>
                      <a:pt x="0" y="5752"/>
                    </a:cubicBezTo>
                    <a:lnTo>
                      <a:pt x="5251" y="20218"/>
                    </a:lnTo>
                    <a:lnTo>
                      <a:pt x="10490" y="11979"/>
                    </a:lnTo>
                    <a:lnTo>
                      <a:pt x="8823" y="1"/>
                    </a:ln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9"/>
              <p:cNvSpPr/>
              <p:nvPr/>
            </p:nvSpPr>
            <p:spPr>
              <a:xfrm>
                <a:off x="1486775" y="2550150"/>
                <a:ext cx="501875" cy="231300"/>
              </a:xfrm>
              <a:custGeom>
                <a:rect b="b" l="l" r="r" t="t"/>
                <a:pathLst>
                  <a:path extrusionOk="0" h="9252" w="20075">
                    <a:moveTo>
                      <a:pt x="20075" y="0"/>
                    </a:moveTo>
                    <a:lnTo>
                      <a:pt x="4716" y="1870"/>
                    </a:lnTo>
                    <a:lnTo>
                      <a:pt x="1" y="9251"/>
                    </a:lnTo>
                    <a:lnTo>
                      <a:pt x="16419" y="7858"/>
                    </a:lnTo>
                    <a:cubicBezTo>
                      <a:pt x="16610" y="7513"/>
                      <a:pt x="16800" y="7156"/>
                      <a:pt x="17003" y="6811"/>
                    </a:cubicBezTo>
                    <a:cubicBezTo>
                      <a:pt x="18265" y="4418"/>
                      <a:pt x="19277" y="2155"/>
                      <a:pt x="20075" y="0"/>
                    </a:cubicBez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9"/>
              <p:cNvSpPr/>
              <p:nvPr/>
            </p:nvSpPr>
            <p:spPr>
              <a:xfrm>
                <a:off x="1433500" y="2754325"/>
                <a:ext cx="459300" cy="110775"/>
              </a:xfrm>
              <a:custGeom>
                <a:rect b="b" l="l" r="r" t="t"/>
                <a:pathLst>
                  <a:path extrusionOk="0" h="4431" w="18372">
                    <a:moveTo>
                      <a:pt x="18372" y="1"/>
                    </a:moveTo>
                    <a:lnTo>
                      <a:pt x="1929" y="1394"/>
                    </a:lnTo>
                    <a:lnTo>
                      <a:pt x="1" y="4430"/>
                    </a:lnTo>
                    <a:lnTo>
                      <a:pt x="16336" y="3180"/>
                    </a:lnTo>
                    <a:cubicBezTo>
                      <a:pt x="17062" y="2144"/>
                      <a:pt x="17741" y="1073"/>
                      <a:pt x="18372" y="1"/>
                    </a:cubicBez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9"/>
              <p:cNvSpPr/>
              <p:nvPr/>
            </p:nvSpPr>
            <p:spPr>
              <a:xfrm>
                <a:off x="1788300" y="1988000"/>
                <a:ext cx="167325" cy="259450"/>
              </a:xfrm>
              <a:custGeom>
                <a:rect b="b" l="l" r="r" t="t"/>
                <a:pathLst>
                  <a:path extrusionOk="0" h="10378" w="6693">
                    <a:moveTo>
                      <a:pt x="2376" y="1"/>
                    </a:moveTo>
                    <a:cubicBezTo>
                      <a:pt x="1627" y="1"/>
                      <a:pt x="830" y="117"/>
                      <a:pt x="1" y="341"/>
                    </a:cubicBezTo>
                    <a:lnTo>
                      <a:pt x="1203" y="10378"/>
                    </a:lnTo>
                    <a:lnTo>
                      <a:pt x="6692" y="1746"/>
                    </a:lnTo>
                    <a:cubicBezTo>
                      <a:pt x="6156" y="1281"/>
                      <a:pt x="5561" y="888"/>
                      <a:pt x="4918" y="555"/>
                    </a:cubicBezTo>
                    <a:cubicBezTo>
                      <a:pt x="4160" y="180"/>
                      <a:pt x="3304" y="1"/>
                      <a:pt x="2376" y="1"/>
                    </a:cubicBez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>
                <a:off x="1310575" y="2841550"/>
                <a:ext cx="525675" cy="216725"/>
              </a:xfrm>
              <a:custGeom>
                <a:rect b="b" l="l" r="r" t="t"/>
                <a:pathLst>
                  <a:path extrusionOk="0" h="8669" w="21027">
                    <a:moveTo>
                      <a:pt x="21027" y="1"/>
                    </a:moveTo>
                    <a:lnTo>
                      <a:pt x="4727" y="1263"/>
                    </a:lnTo>
                    <a:lnTo>
                      <a:pt x="0" y="8668"/>
                    </a:lnTo>
                    <a:lnTo>
                      <a:pt x="0" y="8668"/>
                    </a:lnTo>
                    <a:lnTo>
                      <a:pt x="13788" y="8490"/>
                    </a:lnTo>
                    <a:cubicBezTo>
                      <a:pt x="16383" y="5870"/>
                      <a:pt x="18895" y="3013"/>
                      <a:pt x="21027" y="1"/>
                    </a:cubicBez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>
                <a:off x="971825" y="2928775"/>
                <a:ext cx="254825" cy="500975"/>
              </a:xfrm>
              <a:custGeom>
                <a:rect b="b" l="l" r="r" t="t"/>
                <a:pathLst>
                  <a:path extrusionOk="0" h="20039" w="10193">
                    <a:moveTo>
                      <a:pt x="3763" y="0"/>
                    </a:moveTo>
                    <a:cubicBezTo>
                      <a:pt x="3013" y="2619"/>
                      <a:pt x="2537" y="4632"/>
                      <a:pt x="2370" y="5489"/>
                    </a:cubicBezTo>
                    <a:cubicBezTo>
                      <a:pt x="1954" y="7620"/>
                      <a:pt x="1" y="17478"/>
                      <a:pt x="3739" y="20038"/>
                    </a:cubicBezTo>
                    <a:lnTo>
                      <a:pt x="10193" y="989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9"/>
              <p:cNvSpPr/>
              <p:nvPr/>
            </p:nvSpPr>
            <p:spPr>
              <a:xfrm>
                <a:off x="1650800" y="2284050"/>
                <a:ext cx="395300" cy="239925"/>
              </a:xfrm>
              <a:custGeom>
                <a:rect b="b" l="l" r="r" t="t"/>
                <a:pathLst>
                  <a:path extrusionOk="0" h="9597" w="15812">
                    <a:moveTo>
                      <a:pt x="15812" y="0"/>
                    </a:moveTo>
                    <a:lnTo>
                      <a:pt x="5239" y="1393"/>
                    </a:lnTo>
                    <a:lnTo>
                      <a:pt x="0" y="9597"/>
                    </a:lnTo>
                    <a:lnTo>
                      <a:pt x="0" y="9597"/>
                    </a:lnTo>
                    <a:lnTo>
                      <a:pt x="14490" y="7739"/>
                    </a:lnTo>
                    <a:cubicBezTo>
                      <a:pt x="15335" y="4882"/>
                      <a:pt x="15752" y="2286"/>
                      <a:pt x="15812" y="0"/>
                    </a:cubicBez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9"/>
              <p:cNvSpPr/>
              <p:nvPr/>
            </p:nvSpPr>
            <p:spPr>
              <a:xfrm>
                <a:off x="1786825" y="2228675"/>
                <a:ext cx="258675" cy="82175"/>
              </a:xfrm>
              <a:custGeom>
                <a:rect b="b" l="l" r="r" t="t"/>
                <a:pathLst>
                  <a:path extrusionOk="0" h="3287" w="10347">
                    <a:moveTo>
                      <a:pt x="10275" y="1"/>
                    </a:moveTo>
                    <a:lnTo>
                      <a:pt x="1227" y="1334"/>
                    </a:lnTo>
                    <a:lnTo>
                      <a:pt x="0" y="3287"/>
                    </a:lnTo>
                    <a:lnTo>
                      <a:pt x="0" y="3287"/>
                    </a:lnTo>
                    <a:lnTo>
                      <a:pt x="10347" y="1918"/>
                    </a:lnTo>
                    <a:cubicBezTo>
                      <a:pt x="10347" y="1251"/>
                      <a:pt x="10335" y="608"/>
                      <a:pt x="10275" y="1"/>
                    </a:cubicBez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1823125" y="2036975"/>
                <a:ext cx="220300" cy="216425"/>
              </a:xfrm>
              <a:custGeom>
                <a:rect b="b" l="l" r="r" t="t"/>
                <a:pathLst>
                  <a:path extrusionOk="0" h="8657" w="8812">
                    <a:moveTo>
                      <a:pt x="5525" y="1"/>
                    </a:moveTo>
                    <a:lnTo>
                      <a:pt x="1" y="8657"/>
                    </a:lnTo>
                    <a:lnTo>
                      <a:pt x="8811" y="7371"/>
                    </a:lnTo>
                    <a:cubicBezTo>
                      <a:pt x="8490" y="4144"/>
                      <a:pt x="7311" y="1668"/>
                      <a:pt x="5525" y="1"/>
                    </a:cubicBez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9"/>
              <p:cNvSpPr/>
              <p:nvPr/>
            </p:nvSpPr>
            <p:spPr>
              <a:xfrm>
                <a:off x="1126925" y="2486750"/>
                <a:ext cx="295300" cy="567950"/>
              </a:xfrm>
              <a:custGeom>
                <a:rect b="b" l="l" r="r" t="t"/>
                <a:pathLst>
                  <a:path extrusionOk="0" h="22718" w="11812">
                    <a:moveTo>
                      <a:pt x="4393" y="0"/>
                    </a:moveTo>
                    <a:cubicBezTo>
                      <a:pt x="2715" y="3096"/>
                      <a:pt x="1238" y="6668"/>
                      <a:pt x="0" y="10097"/>
                    </a:cubicBezTo>
                    <a:lnTo>
                      <a:pt x="7072" y="22717"/>
                    </a:lnTo>
                    <a:lnTo>
                      <a:pt x="11811" y="15288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9"/>
              <p:cNvSpPr/>
              <p:nvPr/>
            </p:nvSpPr>
            <p:spPr>
              <a:xfrm>
                <a:off x="1237950" y="3061225"/>
                <a:ext cx="410175" cy="126825"/>
              </a:xfrm>
              <a:custGeom>
                <a:rect b="b" l="l" r="r" t="t"/>
                <a:pathLst>
                  <a:path extrusionOk="0" h="5073" w="16407">
                    <a:moveTo>
                      <a:pt x="16407" y="0"/>
                    </a:moveTo>
                    <a:lnTo>
                      <a:pt x="2715" y="179"/>
                    </a:lnTo>
                    <a:lnTo>
                      <a:pt x="0" y="4453"/>
                    </a:lnTo>
                    <a:lnTo>
                      <a:pt x="10954" y="5072"/>
                    </a:lnTo>
                    <a:cubicBezTo>
                      <a:pt x="12740" y="3525"/>
                      <a:pt x="14597" y="1822"/>
                      <a:pt x="16407" y="0"/>
                    </a:cubicBez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>
                <a:off x="1241225" y="2398350"/>
                <a:ext cx="234575" cy="463475"/>
              </a:xfrm>
              <a:custGeom>
                <a:rect b="b" l="l" r="r" t="t"/>
                <a:pathLst>
                  <a:path extrusionOk="0" h="18539" w="9383">
                    <a:moveTo>
                      <a:pt x="2012" y="0"/>
                    </a:moveTo>
                    <a:lnTo>
                      <a:pt x="1703" y="441"/>
                    </a:lnTo>
                    <a:cubicBezTo>
                      <a:pt x="1119" y="1310"/>
                      <a:pt x="548" y="2239"/>
                      <a:pt x="0" y="3227"/>
                    </a:cubicBezTo>
                    <a:lnTo>
                      <a:pt x="7430" y="18538"/>
                    </a:lnTo>
                    <a:lnTo>
                      <a:pt x="9382" y="15490"/>
                    </a:lnTo>
                    <a:lnTo>
                      <a:pt x="2012" y="0"/>
                    </a:ln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>
                <a:off x="1068875" y="2748675"/>
                <a:ext cx="230400" cy="420625"/>
              </a:xfrm>
              <a:custGeom>
                <a:rect b="b" l="l" r="r" t="t"/>
                <a:pathLst>
                  <a:path extrusionOk="0" h="16825" w="9216">
                    <a:moveTo>
                      <a:pt x="2203" y="1"/>
                    </a:moveTo>
                    <a:cubicBezTo>
                      <a:pt x="1334" y="2453"/>
                      <a:pt x="596" y="4811"/>
                      <a:pt x="0" y="6835"/>
                    </a:cubicBezTo>
                    <a:lnTo>
                      <a:pt x="6489" y="16824"/>
                    </a:lnTo>
                    <a:lnTo>
                      <a:pt x="9216" y="12538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1740975" y="1998300"/>
                <a:ext cx="70575" cy="306600"/>
              </a:xfrm>
              <a:custGeom>
                <a:rect b="b" l="l" r="r" t="t"/>
                <a:pathLst>
                  <a:path extrusionOk="0" h="12264" w="2823">
                    <a:moveTo>
                      <a:pt x="1596" y="0"/>
                    </a:moveTo>
                    <a:cubicBezTo>
                      <a:pt x="1072" y="143"/>
                      <a:pt x="536" y="322"/>
                      <a:pt x="1" y="548"/>
                    </a:cubicBezTo>
                    <a:lnTo>
                      <a:pt x="1632" y="12264"/>
                    </a:lnTo>
                    <a:lnTo>
                      <a:pt x="2822" y="10371"/>
                    </a:lnTo>
                    <a:lnTo>
                      <a:pt x="1596" y="0"/>
                    </a:ln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>
                <a:off x="1296275" y="2211125"/>
                <a:ext cx="302150" cy="567050"/>
              </a:xfrm>
              <a:custGeom>
                <a:rect b="b" l="l" r="r" t="t"/>
                <a:pathLst>
                  <a:path extrusionOk="0" h="22682" w="12086">
                    <a:moveTo>
                      <a:pt x="6359" y="0"/>
                    </a:moveTo>
                    <a:cubicBezTo>
                      <a:pt x="3906" y="2334"/>
                      <a:pt x="1680" y="4870"/>
                      <a:pt x="1" y="7203"/>
                    </a:cubicBezTo>
                    <a:lnTo>
                      <a:pt x="7359" y="22681"/>
                    </a:lnTo>
                    <a:lnTo>
                      <a:pt x="12086" y="15264"/>
                    </a:lnTo>
                    <a:lnTo>
                      <a:pt x="6359" y="0"/>
                    </a:ln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9"/>
              <p:cNvSpPr/>
              <p:nvPr/>
            </p:nvSpPr>
            <p:spPr>
              <a:xfrm>
                <a:off x="1460875" y="2163800"/>
                <a:ext cx="178625" cy="421200"/>
              </a:xfrm>
              <a:custGeom>
                <a:rect b="b" l="l" r="r" t="t"/>
                <a:pathLst>
                  <a:path extrusionOk="0" h="16848" w="7145">
                    <a:moveTo>
                      <a:pt x="1846" y="0"/>
                    </a:moveTo>
                    <a:cubicBezTo>
                      <a:pt x="1215" y="536"/>
                      <a:pt x="608" y="1084"/>
                      <a:pt x="1" y="1667"/>
                    </a:cubicBezTo>
                    <a:lnTo>
                      <a:pt x="5692" y="16847"/>
                    </a:lnTo>
                    <a:lnTo>
                      <a:pt x="7145" y="14573"/>
                    </a:lnTo>
                    <a:lnTo>
                      <a:pt x="1846" y="0"/>
                    </a:lnTo>
                    <a:close/>
                  </a:path>
                </a:pathLst>
              </a:custGeom>
              <a:solidFill>
                <a:srgbClr val="DF5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1065600" y="1997100"/>
                <a:ext cx="979600" cy="1435925"/>
              </a:xfrm>
              <a:custGeom>
                <a:rect b="b" l="l" r="r" t="t"/>
                <a:pathLst>
                  <a:path extrusionOk="0" h="57437" w="39184">
                    <a:moveTo>
                      <a:pt x="28873" y="1"/>
                    </a:moveTo>
                    <a:cubicBezTo>
                      <a:pt x="28790" y="24"/>
                      <a:pt x="28683" y="48"/>
                      <a:pt x="28575" y="72"/>
                    </a:cubicBezTo>
                    <a:lnTo>
                      <a:pt x="29814" y="10442"/>
                    </a:lnTo>
                    <a:lnTo>
                      <a:pt x="28611" y="12335"/>
                    </a:lnTo>
                    <a:lnTo>
                      <a:pt x="26968" y="620"/>
                    </a:lnTo>
                    <a:cubicBezTo>
                      <a:pt x="26885" y="667"/>
                      <a:pt x="26778" y="703"/>
                      <a:pt x="26682" y="739"/>
                    </a:cubicBezTo>
                    <a:lnTo>
                      <a:pt x="28349" y="12728"/>
                    </a:lnTo>
                    <a:lnTo>
                      <a:pt x="23158" y="20932"/>
                    </a:lnTo>
                    <a:lnTo>
                      <a:pt x="17907" y="6466"/>
                    </a:lnTo>
                    <a:cubicBezTo>
                      <a:pt x="17836" y="6537"/>
                      <a:pt x="17741" y="6597"/>
                      <a:pt x="17669" y="6668"/>
                    </a:cubicBezTo>
                    <a:lnTo>
                      <a:pt x="22968" y="21241"/>
                    </a:lnTo>
                    <a:lnTo>
                      <a:pt x="21527" y="23503"/>
                    </a:lnTo>
                    <a:lnTo>
                      <a:pt x="15824" y="8323"/>
                    </a:lnTo>
                    <a:cubicBezTo>
                      <a:pt x="15752" y="8394"/>
                      <a:pt x="15657" y="8466"/>
                      <a:pt x="15586" y="8549"/>
                    </a:cubicBezTo>
                    <a:lnTo>
                      <a:pt x="21313" y="23813"/>
                    </a:lnTo>
                    <a:lnTo>
                      <a:pt x="16598" y="31219"/>
                    </a:lnTo>
                    <a:lnTo>
                      <a:pt x="9240" y="15741"/>
                    </a:lnTo>
                    <a:cubicBezTo>
                      <a:pt x="9180" y="15836"/>
                      <a:pt x="9109" y="15919"/>
                      <a:pt x="9049" y="16026"/>
                    </a:cubicBezTo>
                    <a:lnTo>
                      <a:pt x="16419" y="31516"/>
                    </a:lnTo>
                    <a:lnTo>
                      <a:pt x="14466" y="34576"/>
                    </a:lnTo>
                    <a:lnTo>
                      <a:pt x="7037" y="19253"/>
                    </a:lnTo>
                    <a:cubicBezTo>
                      <a:pt x="6977" y="19360"/>
                      <a:pt x="6918" y="19467"/>
                      <a:pt x="6858" y="19586"/>
                    </a:cubicBezTo>
                    <a:lnTo>
                      <a:pt x="14276" y="34874"/>
                    </a:lnTo>
                    <a:lnTo>
                      <a:pt x="9537" y="42291"/>
                    </a:lnTo>
                    <a:lnTo>
                      <a:pt x="2477" y="29683"/>
                    </a:lnTo>
                    <a:cubicBezTo>
                      <a:pt x="2429" y="29802"/>
                      <a:pt x="2382" y="29933"/>
                      <a:pt x="2334" y="30052"/>
                    </a:cubicBezTo>
                    <a:lnTo>
                      <a:pt x="9347" y="42577"/>
                    </a:lnTo>
                    <a:lnTo>
                      <a:pt x="6620" y="46863"/>
                    </a:lnTo>
                    <a:lnTo>
                      <a:pt x="131" y="36886"/>
                    </a:lnTo>
                    <a:cubicBezTo>
                      <a:pt x="108" y="37017"/>
                      <a:pt x="60" y="37136"/>
                      <a:pt x="36" y="37255"/>
                    </a:cubicBezTo>
                    <a:lnTo>
                      <a:pt x="6465" y="47137"/>
                    </a:lnTo>
                    <a:lnTo>
                      <a:pt x="0" y="57270"/>
                    </a:lnTo>
                    <a:cubicBezTo>
                      <a:pt x="72" y="57329"/>
                      <a:pt x="167" y="57377"/>
                      <a:pt x="250" y="57436"/>
                    </a:cubicBezTo>
                    <a:lnTo>
                      <a:pt x="6716" y="47304"/>
                    </a:lnTo>
                    <a:lnTo>
                      <a:pt x="17514" y="47923"/>
                    </a:lnTo>
                    <a:cubicBezTo>
                      <a:pt x="17622" y="47840"/>
                      <a:pt x="17741" y="47745"/>
                      <a:pt x="17848" y="47637"/>
                    </a:cubicBezTo>
                    <a:lnTo>
                      <a:pt x="6894" y="47018"/>
                    </a:lnTo>
                    <a:lnTo>
                      <a:pt x="9621" y="42744"/>
                    </a:lnTo>
                    <a:lnTo>
                      <a:pt x="23313" y="42565"/>
                    </a:lnTo>
                    <a:lnTo>
                      <a:pt x="23610" y="42268"/>
                    </a:lnTo>
                    <a:lnTo>
                      <a:pt x="9811" y="42446"/>
                    </a:lnTo>
                    <a:lnTo>
                      <a:pt x="9811" y="42446"/>
                    </a:lnTo>
                    <a:lnTo>
                      <a:pt x="14526" y="35041"/>
                    </a:lnTo>
                    <a:lnTo>
                      <a:pt x="30838" y="33790"/>
                    </a:lnTo>
                    <a:lnTo>
                      <a:pt x="31064" y="33469"/>
                    </a:lnTo>
                    <a:lnTo>
                      <a:pt x="14740" y="34719"/>
                    </a:lnTo>
                    <a:lnTo>
                      <a:pt x="16669" y="31683"/>
                    </a:lnTo>
                    <a:lnTo>
                      <a:pt x="33112" y="30290"/>
                    </a:lnTo>
                    <a:lnTo>
                      <a:pt x="33290" y="29980"/>
                    </a:lnTo>
                    <a:lnTo>
                      <a:pt x="33290" y="29980"/>
                    </a:lnTo>
                    <a:lnTo>
                      <a:pt x="16848" y="31373"/>
                    </a:lnTo>
                    <a:lnTo>
                      <a:pt x="21551" y="23992"/>
                    </a:lnTo>
                    <a:lnTo>
                      <a:pt x="36910" y="22110"/>
                    </a:lnTo>
                    <a:cubicBezTo>
                      <a:pt x="36957" y="22015"/>
                      <a:pt x="36981" y="21908"/>
                      <a:pt x="37029" y="21801"/>
                    </a:cubicBezTo>
                    <a:lnTo>
                      <a:pt x="37029" y="21801"/>
                    </a:lnTo>
                    <a:lnTo>
                      <a:pt x="21765" y="23658"/>
                    </a:lnTo>
                    <a:lnTo>
                      <a:pt x="23206" y="21420"/>
                    </a:lnTo>
                    <a:lnTo>
                      <a:pt x="37791" y="19539"/>
                    </a:lnTo>
                    <a:lnTo>
                      <a:pt x="37874" y="19229"/>
                    </a:lnTo>
                    <a:lnTo>
                      <a:pt x="37874" y="19229"/>
                    </a:lnTo>
                    <a:lnTo>
                      <a:pt x="23396" y="21086"/>
                    </a:lnTo>
                    <a:lnTo>
                      <a:pt x="23396" y="21086"/>
                    </a:lnTo>
                    <a:lnTo>
                      <a:pt x="28623" y="12883"/>
                    </a:lnTo>
                    <a:lnTo>
                      <a:pt x="39184" y="11490"/>
                    </a:lnTo>
                    <a:lnTo>
                      <a:pt x="39184" y="11192"/>
                    </a:lnTo>
                    <a:lnTo>
                      <a:pt x="28825" y="12562"/>
                    </a:lnTo>
                    <a:lnTo>
                      <a:pt x="30076" y="10609"/>
                    </a:lnTo>
                    <a:lnTo>
                      <a:pt x="39124" y="9276"/>
                    </a:lnTo>
                    <a:cubicBezTo>
                      <a:pt x="39112" y="9168"/>
                      <a:pt x="39112" y="9073"/>
                      <a:pt x="39101" y="8978"/>
                    </a:cubicBezTo>
                    <a:lnTo>
                      <a:pt x="30290" y="10288"/>
                    </a:lnTo>
                    <a:lnTo>
                      <a:pt x="35814" y="1620"/>
                    </a:lnTo>
                    <a:cubicBezTo>
                      <a:pt x="35731" y="1548"/>
                      <a:pt x="35660" y="1489"/>
                      <a:pt x="35588" y="1417"/>
                    </a:cubicBezTo>
                    <a:lnTo>
                      <a:pt x="30076" y="10049"/>
                    </a:lnTo>
                    <a:lnTo>
                      <a:pt x="28873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CF5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6" name="Google Shape;256;p29"/>
          <p:cNvGrpSpPr/>
          <p:nvPr/>
        </p:nvGrpSpPr>
        <p:grpSpPr>
          <a:xfrm>
            <a:off x="756788" y="4684775"/>
            <a:ext cx="861450" cy="1028525"/>
            <a:chOff x="1521900" y="2791675"/>
            <a:chExt cx="861450" cy="1028525"/>
          </a:xfrm>
        </p:grpSpPr>
        <p:sp>
          <p:nvSpPr>
            <p:cNvPr id="257" name="Google Shape;257;p29"/>
            <p:cNvSpPr/>
            <p:nvPr/>
          </p:nvSpPr>
          <p:spPr>
            <a:xfrm>
              <a:off x="1874925" y="2965975"/>
              <a:ext cx="196775" cy="378350"/>
            </a:xfrm>
            <a:custGeom>
              <a:rect b="b" l="l" r="r" t="t"/>
              <a:pathLst>
                <a:path extrusionOk="0" h="15134" w="7871">
                  <a:moveTo>
                    <a:pt x="4856" y="0"/>
                  </a:moveTo>
                  <a:cubicBezTo>
                    <a:pt x="3268" y="0"/>
                    <a:pt x="1475" y="224"/>
                    <a:pt x="108" y="1274"/>
                  </a:cubicBezTo>
                  <a:cubicBezTo>
                    <a:pt x="0" y="3894"/>
                    <a:pt x="310" y="9061"/>
                    <a:pt x="3299" y="15133"/>
                  </a:cubicBezTo>
                  <a:cubicBezTo>
                    <a:pt x="4882" y="12395"/>
                    <a:pt x="6418" y="9847"/>
                    <a:pt x="7871" y="7501"/>
                  </a:cubicBezTo>
                  <a:cubicBezTo>
                    <a:pt x="6989" y="5156"/>
                    <a:pt x="6775" y="2132"/>
                    <a:pt x="6739" y="48"/>
                  </a:cubicBezTo>
                  <a:cubicBezTo>
                    <a:pt x="6668" y="54"/>
                    <a:pt x="6594" y="57"/>
                    <a:pt x="6516" y="57"/>
                  </a:cubicBezTo>
                  <a:cubicBezTo>
                    <a:pt x="6439" y="57"/>
                    <a:pt x="6358" y="54"/>
                    <a:pt x="6275" y="48"/>
                  </a:cubicBezTo>
                  <a:cubicBezTo>
                    <a:pt x="5836" y="22"/>
                    <a:pt x="5356" y="0"/>
                    <a:pt x="4856" y="0"/>
                  </a:cubicBezTo>
                  <a:close/>
                </a:path>
              </a:pathLst>
            </a:custGeom>
            <a:solidFill>
              <a:srgbClr val="EFC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1742475" y="3618725"/>
              <a:ext cx="485800" cy="201475"/>
            </a:xfrm>
            <a:custGeom>
              <a:rect b="b" l="l" r="r" t="t"/>
              <a:pathLst>
                <a:path extrusionOk="0" h="8059" w="19432">
                  <a:moveTo>
                    <a:pt x="19372" y="1"/>
                  </a:moveTo>
                  <a:lnTo>
                    <a:pt x="19372" y="1"/>
                  </a:lnTo>
                  <a:cubicBezTo>
                    <a:pt x="15121" y="1929"/>
                    <a:pt x="9942" y="2346"/>
                    <a:pt x="6334" y="2346"/>
                  </a:cubicBezTo>
                  <a:cubicBezTo>
                    <a:pt x="3798" y="2346"/>
                    <a:pt x="2048" y="2156"/>
                    <a:pt x="1929" y="2144"/>
                  </a:cubicBezTo>
                  <a:cubicBezTo>
                    <a:pt x="1274" y="3465"/>
                    <a:pt x="619" y="4823"/>
                    <a:pt x="0" y="6168"/>
                  </a:cubicBezTo>
                  <a:cubicBezTo>
                    <a:pt x="1996" y="7376"/>
                    <a:pt x="5113" y="8059"/>
                    <a:pt x="8203" y="8059"/>
                  </a:cubicBezTo>
                  <a:cubicBezTo>
                    <a:pt x="11877" y="8059"/>
                    <a:pt x="15512" y="7093"/>
                    <a:pt x="17181" y="4894"/>
                  </a:cubicBezTo>
                  <a:cubicBezTo>
                    <a:pt x="18991" y="2537"/>
                    <a:pt x="19431" y="1251"/>
                    <a:pt x="19372" y="1"/>
                  </a:cubicBezTo>
                  <a:close/>
                </a:path>
              </a:pathLst>
            </a:custGeom>
            <a:solidFill>
              <a:srgbClr val="EFC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2149375" y="2804950"/>
              <a:ext cx="233975" cy="239825"/>
            </a:xfrm>
            <a:custGeom>
              <a:rect b="b" l="l" r="r" t="t"/>
              <a:pathLst>
                <a:path extrusionOk="0" h="9593" w="9359">
                  <a:moveTo>
                    <a:pt x="6537" y="0"/>
                  </a:moveTo>
                  <a:cubicBezTo>
                    <a:pt x="5417" y="1548"/>
                    <a:pt x="3024" y="4905"/>
                    <a:pt x="0" y="9585"/>
                  </a:cubicBezTo>
                  <a:cubicBezTo>
                    <a:pt x="99" y="9589"/>
                    <a:pt x="225" y="9593"/>
                    <a:pt x="375" y="9593"/>
                  </a:cubicBezTo>
                  <a:cubicBezTo>
                    <a:pt x="1721" y="9593"/>
                    <a:pt x="5035" y="9315"/>
                    <a:pt x="8870" y="7215"/>
                  </a:cubicBezTo>
                  <a:cubicBezTo>
                    <a:pt x="9358" y="5298"/>
                    <a:pt x="9323" y="3143"/>
                    <a:pt x="7965" y="1250"/>
                  </a:cubicBezTo>
                  <a:cubicBezTo>
                    <a:pt x="7561" y="691"/>
                    <a:pt x="7084" y="274"/>
                    <a:pt x="6537" y="0"/>
                  </a:cubicBezTo>
                  <a:close/>
                </a:path>
              </a:pathLst>
            </a:custGeom>
            <a:solidFill>
              <a:srgbClr val="EFC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1920775" y="2995450"/>
              <a:ext cx="456025" cy="430650"/>
            </a:xfrm>
            <a:custGeom>
              <a:rect b="b" l="l" r="r" t="t"/>
              <a:pathLst>
                <a:path extrusionOk="0" h="17226" w="18241">
                  <a:moveTo>
                    <a:pt x="17931" y="0"/>
                  </a:moveTo>
                  <a:lnTo>
                    <a:pt x="17931" y="0"/>
                  </a:lnTo>
                  <a:cubicBezTo>
                    <a:pt x="14073" y="2036"/>
                    <a:pt x="10763" y="2274"/>
                    <a:pt x="9477" y="2274"/>
                  </a:cubicBezTo>
                  <a:cubicBezTo>
                    <a:pt x="9227" y="2274"/>
                    <a:pt x="9061" y="2262"/>
                    <a:pt x="8965" y="2262"/>
                  </a:cubicBezTo>
                  <a:cubicBezTo>
                    <a:pt x="6310" y="6370"/>
                    <a:pt x="3179" y="11478"/>
                    <a:pt x="0" y="17193"/>
                  </a:cubicBezTo>
                  <a:cubicBezTo>
                    <a:pt x="374" y="17215"/>
                    <a:pt x="748" y="17226"/>
                    <a:pt x="1121" y="17226"/>
                  </a:cubicBezTo>
                  <a:cubicBezTo>
                    <a:pt x="8279" y="17226"/>
                    <a:pt x="15282" y="13264"/>
                    <a:pt x="18133" y="11442"/>
                  </a:cubicBezTo>
                  <a:cubicBezTo>
                    <a:pt x="18240" y="10847"/>
                    <a:pt x="18217" y="10216"/>
                    <a:pt x="18062" y="9537"/>
                  </a:cubicBezTo>
                  <a:cubicBezTo>
                    <a:pt x="17538" y="7227"/>
                    <a:pt x="16907" y="7084"/>
                    <a:pt x="16407" y="6191"/>
                  </a:cubicBezTo>
                  <a:cubicBezTo>
                    <a:pt x="16407" y="6191"/>
                    <a:pt x="15514" y="4834"/>
                    <a:pt x="16847" y="2524"/>
                  </a:cubicBezTo>
                  <a:cubicBezTo>
                    <a:pt x="17252" y="1798"/>
                    <a:pt x="17657" y="929"/>
                    <a:pt x="17931" y="0"/>
                  </a:cubicBezTo>
                  <a:close/>
                </a:path>
              </a:pathLst>
            </a:custGeom>
            <a:solidFill>
              <a:srgbClr val="EFC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2050850" y="2791675"/>
              <a:ext cx="255100" cy="354100"/>
            </a:xfrm>
            <a:custGeom>
              <a:rect b="b" l="l" r="r" t="t"/>
              <a:pathLst>
                <a:path extrusionOk="0" h="14164" w="10204">
                  <a:moveTo>
                    <a:pt x="8193" y="1"/>
                  </a:moveTo>
                  <a:cubicBezTo>
                    <a:pt x="6319" y="1"/>
                    <a:pt x="4444" y="956"/>
                    <a:pt x="3739" y="2400"/>
                  </a:cubicBezTo>
                  <a:cubicBezTo>
                    <a:pt x="2631" y="4663"/>
                    <a:pt x="1977" y="6698"/>
                    <a:pt x="0" y="6996"/>
                  </a:cubicBezTo>
                  <a:cubicBezTo>
                    <a:pt x="24" y="8996"/>
                    <a:pt x="226" y="11878"/>
                    <a:pt x="1024" y="14164"/>
                  </a:cubicBezTo>
                  <a:cubicBezTo>
                    <a:pt x="5275" y="7365"/>
                    <a:pt x="8763" y="2400"/>
                    <a:pt x="10204" y="412"/>
                  </a:cubicBezTo>
                  <a:cubicBezTo>
                    <a:pt x="9573" y="130"/>
                    <a:pt x="8883" y="1"/>
                    <a:pt x="8193" y="1"/>
                  </a:cubicBezTo>
                  <a:close/>
                </a:path>
              </a:pathLst>
            </a:custGeom>
            <a:solidFill>
              <a:srgbClr val="EFC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1521900" y="3238025"/>
              <a:ext cx="320600" cy="530450"/>
            </a:xfrm>
            <a:custGeom>
              <a:rect b="b" l="l" r="r" t="t"/>
              <a:pathLst>
                <a:path extrusionOk="0" h="21218" w="12824">
                  <a:moveTo>
                    <a:pt x="7959" y="0"/>
                  </a:moveTo>
                  <a:cubicBezTo>
                    <a:pt x="4903" y="0"/>
                    <a:pt x="1150" y="621"/>
                    <a:pt x="596" y="6811"/>
                  </a:cubicBezTo>
                  <a:cubicBezTo>
                    <a:pt x="1" y="13514"/>
                    <a:pt x="4263" y="18324"/>
                    <a:pt x="8454" y="21158"/>
                  </a:cubicBezTo>
                  <a:cubicBezTo>
                    <a:pt x="8478" y="21194"/>
                    <a:pt x="8526" y="21206"/>
                    <a:pt x="8549" y="21218"/>
                  </a:cubicBezTo>
                  <a:cubicBezTo>
                    <a:pt x="9942" y="18265"/>
                    <a:pt x="11383" y="15372"/>
                    <a:pt x="12824" y="12609"/>
                  </a:cubicBezTo>
                  <a:cubicBezTo>
                    <a:pt x="10026" y="9478"/>
                    <a:pt x="8585" y="3025"/>
                    <a:pt x="8049" y="1"/>
                  </a:cubicBezTo>
                  <a:cubicBezTo>
                    <a:pt x="8019" y="0"/>
                    <a:pt x="7989" y="0"/>
                    <a:pt x="7959" y="0"/>
                  </a:cubicBezTo>
                  <a:close/>
                </a:path>
              </a:pathLst>
            </a:custGeom>
            <a:solidFill>
              <a:srgbClr val="EFC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1730850" y="3004375"/>
              <a:ext cx="222075" cy="541750"/>
            </a:xfrm>
            <a:custGeom>
              <a:rect b="b" l="l" r="r" t="t"/>
              <a:pathLst>
                <a:path extrusionOk="0" h="21670" w="8883">
                  <a:moveTo>
                    <a:pt x="5549" y="0"/>
                  </a:moveTo>
                  <a:lnTo>
                    <a:pt x="5549" y="0"/>
                  </a:lnTo>
                  <a:cubicBezTo>
                    <a:pt x="4942" y="548"/>
                    <a:pt x="4442" y="1298"/>
                    <a:pt x="4109" y="2286"/>
                  </a:cubicBezTo>
                  <a:cubicBezTo>
                    <a:pt x="2813" y="6184"/>
                    <a:pt x="3474" y="9348"/>
                    <a:pt x="448" y="9348"/>
                  </a:cubicBezTo>
                  <a:cubicBezTo>
                    <a:pt x="415" y="9348"/>
                    <a:pt x="381" y="9347"/>
                    <a:pt x="346" y="9347"/>
                  </a:cubicBezTo>
                  <a:lnTo>
                    <a:pt x="1" y="9347"/>
                  </a:lnTo>
                  <a:cubicBezTo>
                    <a:pt x="549" y="12335"/>
                    <a:pt x="1977" y="18610"/>
                    <a:pt x="4632" y="21670"/>
                  </a:cubicBezTo>
                  <a:cubicBezTo>
                    <a:pt x="5466" y="20074"/>
                    <a:pt x="6311" y="18503"/>
                    <a:pt x="7157" y="16979"/>
                  </a:cubicBezTo>
                  <a:lnTo>
                    <a:pt x="7180" y="16800"/>
                  </a:lnTo>
                  <a:lnTo>
                    <a:pt x="7252" y="16800"/>
                  </a:lnTo>
                  <a:cubicBezTo>
                    <a:pt x="7799" y="15824"/>
                    <a:pt x="8335" y="14847"/>
                    <a:pt x="8883" y="13919"/>
                  </a:cubicBezTo>
                  <a:cubicBezTo>
                    <a:pt x="5894" y="7906"/>
                    <a:pt x="5490" y="2751"/>
                    <a:pt x="5549" y="0"/>
                  </a:cubicBezTo>
                  <a:close/>
                </a:path>
              </a:pathLst>
            </a:custGeom>
            <a:solidFill>
              <a:srgbClr val="EFC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1794550" y="3291900"/>
              <a:ext cx="577175" cy="377950"/>
            </a:xfrm>
            <a:custGeom>
              <a:rect b="b" l="l" r="r" t="t"/>
              <a:pathLst>
                <a:path extrusionOk="0" h="15118" w="23087">
                  <a:moveTo>
                    <a:pt x="23087" y="1"/>
                  </a:moveTo>
                  <a:cubicBezTo>
                    <a:pt x="20063" y="1906"/>
                    <a:pt x="13205" y="5656"/>
                    <a:pt x="6168" y="5656"/>
                  </a:cubicBezTo>
                  <a:cubicBezTo>
                    <a:pt x="5740" y="5656"/>
                    <a:pt x="5311" y="5644"/>
                    <a:pt x="4894" y="5608"/>
                  </a:cubicBezTo>
                  <a:cubicBezTo>
                    <a:pt x="3251" y="8561"/>
                    <a:pt x="1608" y="11681"/>
                    <a:pt x="1" y="14919"/>
                  </a:cubicBezTo>
                  <a:cubicBezTo>
                    <a:pt x="421" y="14964"/>
                    <a:pt x="2021" y="15117"/>
                    <a:pt x="4218" y="15117"/>
                  </a:cubicBezTo>
                  <a:cubicBezTo>
                    <a:pt x="7818" y="15117"/>
                    <a:pt x="13021" y="14707"/>
                    <a:pt x="17265" y="12740"/>
                  </a:cubicBezTo>
                  <a:cubicBezTo>
                    <a:pt x="17170" y="11895"/>
                    <a:pt x="16872" y="11014"/>
                    <a:pt x="16646" y="9776"/>
                  </a:cubicBezTo>
                  <a:cubicBezTo>
                    <a:pt x="16074" y="6597"/>
                    <a:pt x="16408" y="6299"/>
                    <a:pt x="19598" y="3977"/>
                  </a:cubicBezTo>
                  <a:cubicBezTo>
                    <a:pt x="21611" y="2513"/>
                    <a:pt x="22694" y="1298"/>
                    <a:pt x="23087" y="1"/>
                  </a:cubicBezTo>
                  <a:close/>
                </a:path>
              </a:pathLst>
            </a:custGeom>
            <a:solidFill>
              <a:srgbClr val="EFC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1722525" y="2801950"/>
              <a:ext cx="651300" cy="971575"/>
            </a:xfrm>
            <a:custGeom>
              <a:rect b="b" l="l" r="r" t="t"/>
              <a:pathLst>
                <a:path extrusionOk="0" h="38863" w="26052">
                  <a:moveTo>
                    <a:pt x="23325" y="1"/>
                  </a:moveTo>
                  <a:cubicBezTo>
                    <a:pt x="21872" y="2013"/>
                    <a:pt x="18384" y="6954"/>
                    <a:pt x="14145" y="13753"/>
                  </a:cubicBezTo>
                  <a:cubicBezTo>
                    <a:pt x="13347" y="11455"/>
                    <a:pt x="13133" y="8585"/>
                    <a:pt x="13121" y="6597"/>
                  </a:cubicBezTo>
                  <a:cubicBezTo>
                    <a:pt x="13026" y="6609"/>
                    <a:pt x="12919" y="6621"/>
                    <a:pt x="12824" y="6621"/>
                  </a:cubicBezTo>
                  <a:cubicBezTo>
                    <a:pt x="12847" y="8704"/>
                    <a:pt x="13062" y="11729"/>
                    <a:pt x="13955" y="14074"/>
                  </a:cubicBezTo>
                  <a:cubicBezTo>
                    <a:pt x="12490" y="16420"/>
                    <a:pt x="10966" y="18980"/>
                    <a:pt x="9383" y="21718"/>
                  </a:cubicBezTo>
                  <a:cubicBezTo>
                    <a:pt x="6394" y="15622"/>
                    <a:pt x="6085" y="10467"/>
                    <a:pt x="6180" y="7859"/>
                  </a:cubicBezTo>
                  <a:lnTo>
                    <a:pt x="6180" y="7859"/>
                  </a:lnTo>
                  <a:cubicBezTo>
                    <a:pt x="6085" y="7931"/>
                    <a:pt x="5977" y="8026"/>
                    <a:pt x="5882" y="8109"/>
                  </a:cubicBezTo>
                  <a:cubicBezTo>
                    <a:pt x="5823" y="10848"/>
                    <a:pt x="6216" y="16015"/>
                    <a:pt x="9216" y="22028"/>
                  </a:cubicBezTo>
                  <a:cubicBezTo>
                    <a:pt x="8680" y="22968"/>
                    <a:pt x="8132" y="23933"/>
                    <a:pt x="7585" y="24909"/>
                  </a:cubicBezTo>
                  <a:lnTo>
                    <a:pt x="7513" y="24909"/>
                  </a:lnTo>
                  <a:lnTo>
                    <a:pt x="7490" y="25087"/>
                  </a:lnTo>
                  <a:cubicBezTo>
                    <a:pt x="6644" y="26623"/>
                    <a:pt x="5799" y="28183"/>
                    <a:pt x="4942" y="29790"/>
                  </a:cubicBezTo>
                  <a:cubicBezTo>
                    <a:pt x="2298" y="26742"/>
                    <a:pt x="870" y="20468"/>
                    <a:pt x="322" y="17467"/>
                  </a:cubicBezTo>
                  <a:lnTo>
                    <a:pt x="0" y="17467"/>
                  </a:lnTo>
                  <a:cubicBezTo>
                    <a:pt x="560" y="20492"/>
                    <a:pt x="2001" y="26957"/>
                    <a:pt x="4799" y="30076"/>
                  </a:cubicBezTo>
                  <a:cubicBezTo>
                    <a:pt x="3334" y="32850"/>
                    <a:pt x="1905" y="35732"/>
                    <a:pt x="524" y="38696"/>
                  </a:cubicBezTo>
                  <a:cubicBezTo>
                    <a:pt x="620" y="38756"/>
                    <a:pt x="691" y="38803"/>
                    <a:pt x="774" y="38863"/>
                  </a:cubicBezTo>
                  <a:cubicBezTo>
                    <a:pt x="1417" y="37494"/>
                    <a:pt x="2060" y="36148"/>
                    <a:pt x="2715" y="34827"/>
                  </a:cubicBezTo>
                  <a:cubicBezTo>
                    <a:pt x="2834" y="34839"/>
                    <a:pt x="4584" y="35029"/>
                    <a:pt x="7109" y="35029"/>
                  </a:cubicBezTo>
                  <a:cubicBezTo>
                    <a:pt x="10704" y="35029"/>
                    <a:pt x="15883" y="34612"/>
                    <a:pt x="20146" y="32684"/>
                  </a:cubicBezTo>
                  <a:cubicBezTo>
                    <a:pt x="20146" y="32576"/>
                    <a:pt x="20122" y="32469"/>
                    <a:pt x="20110" y="32374"/>
                  </a:cubicBezTo>
                  <a:cubicBezTo>
                    <a:pt x="15905" y="34322"/>
                    <a:pt x="10741" y="34732"/>
                    <a:pt x="7146" y="34732"/>
                  </a:cubicBezTo>
                  <a:cubicBezTo>
                    <a:pt x="4919" y="34732"/>
                    <a:pt x="3293" y="34575"/>
                    <a:pt x="2870" y="34529"/>
                  </a:cubicBezTo>
                  <a:cubicBezTo>
                    <a:pt x="4477" y="31302"/>
                    <a:pt x="6120" y="28171"/>
                    <a:pt x="7763" y="25230"/>
                  </a:cubicBezTo>
                  <a:cubicBezTo>
                    <a:pt x="8192" y="25254"/>
                    <a:pt x="8621" y="25266"/>
                    <a:pt x="9037" y="25266"/>
                  </a:cubicBezTo>
                  <a:cubicBezTo>
                    <a:pt x="16086" y="25266"/>
                    <a:pt x="22932" y="21516"/>
                    <a:pt x="25944" y="19611"/>
                  </a:cubicBezTo>
                  <a:cubicBezTo>
                    <a:pt x="25992" y="19480"/>
                    <a:pt x="26016" y="19349"/>
                    <a:pt x="26051" y="19194"/>
                  </a:cubicBezTo>
                  <a:lnTo>
                    <a:pt x="26051" y="19194"/>
                  </a:lnTo>
                  <a:cubicBezTo>
                    <a:pt x="23208" y="21029"/>
                    <a:pt x="16194" y="24976"/>
                    <a:pt x="9008" y="24976"/>
                  </a:cubicBezTo>
                  <a:cubicBezTo>
                    <a:pt x="8641" y="24976"/>
                    <a:pt x="8274" y="24966"/>
                    <a:pt x="7906" y="24945"/>
                  </a:cubicBezTo>
                  <a:cubicBezTo>
                    <a:pt x="11097" y="19218"/>
                    <a:pt x="14217" y="14122"/>
                    <a:pt x="16884" y="10014"/>
                  </a:cubicBezTo>
                  <a:cubicBezTo>
                    <a:pt x="16991" y="10014"/>
                    <a:pt x="17145" y="10026"/>
                    <a:pt x="17372" y="10026"/>
                  </a:cubicBezTo>
                  <a:cubicBezTo>
                    <a:pt x="18681" y="10026"/>
                    <a:pt x="21968" y="9788"/>
                    <a:pt x="25825" y="7752"/>
                  </a:cubicBezTo>
                  <a:cubicBezTo>
                    <a:pt x="25873" y="7621"/>
                    <a:pt x="25897" y="7490"/>
                    <a:pt x="25932" y="7347"/>
                  </a:cubicBezTo>
                  <a:lnTo>
                    <a:pt x="25932" y="7347"/>
                  </a:lnTo>
                  <a:cubicBezTo>
                    <a:pt x="22049" y="9478"/>
                    <a:pt x="18706" y="9722"/>
                    <a:pt x="17395" y="9722"/>
                  </a:cubicBezTo>
                  <a:cubicBezTo>
                    <a:pt x="17263" y="9722"/>
                    <a:pt x="17151" y="9720"/>
                    <a:pt x="17062" y="9716"/>
                  </a:cubicBezTo>
                  <a:cubicBezTo>
                    <a:pt x="20086" y="5049"/>
                    <a:pt x="22479" y="1680"/>
                    <a:pt x="23599" y="132"/>
                  </a:cubicBezTo>
                  <a:lnTo>
                    <a:pt x="233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CF5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29"/>
          <p:cNvGrpSpPr/>
          <p:nvPr/>
        </p:nvGrpSpPr>
        <p:grpSpPr>
          <a:xfrm rot="-566383">
            <a:off x="8051463" y="3442251"/>
            <a:ext cx="788178" cy="1677225"/>
            <a:chOff x="2363375" y="2549550"/>
            <a:chExt cx="788225" cy="1677325"/>
          </a:xfrm>
        </p:grpSpPr>
        <p:sp>
          <p:nvSpPr>
            <p:cNvPr id="267" name="Google Shape;267;p29"/>
            <p:cNvSpPr/>
            <p:nvPr/>
          </p:nvSpPr>
          <p:spPr>
            <a:xfrm>
              <a:off x="2654475" y="2552225"/>
              <a:ext cx="359000" cy="460200"/>
            </a:xfrm>
            <a:custGeom>
              <a:rect b="b" l="l" r="r" t="t"/>
              <a:pathLst>
                <a:path extrusionOk="0" h="18408" w="14360">
                  <a:moveTo>
                    <a:pt x="14360" y="1"/>
                  </a:moveTo>
                  <a:cubicBezTo>
                    <a:pt x="8300" y="3477"/>
                    <a:pt x="3597" y="7490"/>
                    <a:pt x="1" y="11776"/>
                  </a:cubicBezTo>
                  <a:lnTo>
                    <a:pt x="8109" y="18408"/>
                  </a:lnTo>
                  <a:cubicBezTo>
                    <a:pt x="11407" y="8526"/>
                    <a:pt x="13943" y="1179"/>
                    <a:pt x="14360" y="1"/>
                  </a:cubicBezTo>
                  <a:close/>
                </a:path>
              </a:pathLst>
            </a:custGeom>
            <a:solidFill>
              <a:srgbClr val="84A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581275" y="3438950"/>
              <a:ext cx="504550" cy="452750"/>
            </a:xfrm>
            <a:custGeom>
              <a:rect b="b" l="l" r="r" t="t"/>
              <a:pathLst>
                <a:path extrusionOk="0" h="18110" w="20182">
                  <a:moveTo>
                    <a:pt x="20181" y="0"/>
                  </a:moveTo>
                  <a:lnTo>
                    <a:pt x="5203" y="1655"/>
                  </a:lnTo>
                  <a:cubicBezTo>
                    <a:pt x="4036" y="5227"/>
                    <a:pt x="2881" y="8835"/>
                    <a:pt x="1774" y="12383"/>
                  </a:cubicBezTo>
                  <a:lnTo>
                    <a:pt x="1822" y="12407"/>
                  </a:lnTo>
                  <a:lnTo>
                    <a:pt x="1715" y="12549"/>
                  </a:lnTo>
                  <a:cubicBezTo>
                    <a:pt x="1143" y="14419"/>
                    <a:pt x="560" y="16276"/>
                    <a:pt x="0" y="18110"/>
                  </a:cubicBezTo>
                  <a:lnTo>
                    <a:pt x="11061" y="16502"/>
                  </a:lnTo>
                  <a:cubicBezTo>
                    <a:pt x="15502" y="10775"/>
                    <a:pt x="18383" y="5227"/>
                    <a:pt x="20181" y="0"/>
                  </a:cubicBezTo>
                  <a:close/>
                </a:path>
              </a:pathLst>
            </a:custGeom>
            <a:solidFill>
              <a:srgbClr val="84A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363375" y="3574075"/>
              <a:ext cx="253325" cy="646825"/>
            </a:xfrm>
            <a:custGeom>
              <a:rect b="b" l="l" r="r" t="t"/>
              <a:pathLst>
                <a:path extrusionOk="0" h="25873" w="10133">
                  <a:moveTo>
                    <a:pt x="655" y="1"/>
                  </a:moveTo>
                  <a:lnTo>
                    <a:pt x="655" y="1"/>
                  </a:lnTo>
                  <a:cubicBezTo>
                    <a:pt x="1" y="13240"/>
                    <a:pt x="3918" y="24170"/>
                    <a:pt x="4561" y="25873"/>
                  </a:cubicBezTo>
                  <a:cubicBezTo>
                    <a:pt x="6085" y="20301"/>
                    <a:pt x="8037" y="13812"/>
                    <a:pt x="10133" y="7097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84A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2924175" y="2553725"/>
              <a:ext cx="192000" cy="282500"/>
            </a:xfrm>
            <a:custGeom>
              <a:rect b="b" l="l" r="r" t="t"/>
              <a:pathLst>
                <a:path extrusionOk="0" h="11300" w="7680">
                  <a:moveTo>
                    <a:pt x="3870" y="0"/>
                  </a:moveTo>
                  <a:cubicBezTo>
                    <a:pt x="3620" y="738"/>
                    <a:pt x="2131" y="5037"/>
                    <a:pt x="0" y="11299"/>
                  </a:cubicBezTo>
                  <a:lnTo>
                    <a:pt x="7680" y="9763"/>
                  </a:lnTo>
                  <a:cubicBezTo>
                    <a:pt x="6322" y="4298"/>
                    <a:pt x="4334" y="774"/>
                    <a:pt x="3870" y="0"/>
                  </a:cubicBezTo>
                  <a:close/>
                </a:path>
              </a:pathLst>
            </a:custGeom>
            <a:solidFill>
              <a:srgbClr val="84A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2817300" y="2804950"/>
              <a:ext cx="334300" cy="349750"/>
            </a:xfrm>
            <a:custGeom>
              <a:rect b="b" l="l" r="r" t="t"/>
              <a:pathLst>
                <a:path extrusionOk="0" h="13990" w="13372">
                  <a:moveTo>
                    <a:pt x="12014" y="0"/>
                  </a:moveTo>
                  <a:lnTo>
                    <a:pt x="4156" y="1560"/>
                  </a:lnTo>
                  <a:cubicBezTo>
                    <a:pt x="2953" y="5179"/>
                    <a:pt x="1525" y="9406"/>
                    <a:pt x="1" y="13990"/>
                  </a:cubicBezTo>
                  <a:lnTo>
                    <a:pt x="13252" y="11609"/>
                  </a:lnTo>
                  <a:cubicBezTo>
                    <a:pt x="13371" y="7180"/>
                    <a:pt x="12800" y="3250"/>
                    <a:pt x="12014" y="0"/>
                  </a:cubicBezTo>
                  <a:close/>
                </a:path>
              </a:pathLst>
            </a:custGeom>
            <a:solidFill>
              <a:srgbClr val="84A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2713425" y="3102900"/>
              <a:ext cx="434600" cy="369400"/>
            </a:xfrm>
            <a:custGeom>
              <a:rect b="b" l="l" r="r" t="t"/>
              <a:pathLst>
                <a:path extrusionOk="0" h="14776" w="17384">
                  <a:moveTo>
                    <a:pt x="17384" y="0"/>
                  </a:moveTo>
                  <a:lnTo>
                    <a:pt x="4037" y="2393"/>
                  </a:lnTo>
                  <a:cubicBezTo>
                    <a:pt x="2739" y="6322"/>
                    <a:pt x="1370" y="10525"/>
                    <a:pt x="0" y="14776"/>
                  </a:cubicBezTo>
                  <a:lnTo>
                    <a:pt x="14990" y="13145"/>
                  </a:lnTo>
                  <a:cubicBezTo>
                    <a:pt x="16574" y="8442"/>
                    <a:pt x="17264" y="4024"/>
                    <a:pt x="17384" y="0"/>
                  </a:cubicBezTo>
                  <a:close/>
                </a:path>
              </a:pathLst>
            </a:custGeom>
            <a:solidFill>
              <a:srgbClr val="84A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2380350" y="3151700"/>
              <a:ext cx="360475" cy="592375"/>
            </a:xfrm>
            <a:custGeom>
              <a:rect b="b" l="l" r="r" t="t"/>
              <a:pathLst>
                <a:path extrusionOk="0" h="23695" w="14419">
                  <a:moveTo>
                    <a:pt x="3596" y="1"/>
                  </a:moveTo>
                  <a:cubicBezTo>
                    <a:pt x="1334" y="5585"/>
                    <a:pt x="286" y="11240"/>
                    <a:pt x="0" y="16539"/>
                  </a:cubicBezTo>
                  <a:lnTo>
                    <a:pt x="9561" y="23694"/>
                  </a:lnTo>
                  <a:cubicBezTo>
                    <a:pt x="11145" y="18646"/>
                    <a:pt x="12788" y="13502"/>
                    <a:pt x="14419" y="8526"/>
                  </a:cubicBezTo>
                  <a:lnTo>
                    <a:pt x="3596" y="1"/>
                  </a:lnTo>
                  <a:close/>
                </a:path>
              </a:pathLst>
            </a:custGeom>
            <a:solidFill>
              <a:srgbClr val="84A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2472925" y="2852575"/>
              <a:ext cx="381325" cy="504550"/>
            </a:xfrm>
            <a:custGeom>
              <a:rect b="b" l="l" r="r" t="t"/>
              <a:pathLst>
                <a:path extrusionOk="0" h="20182" w="15253">
                  <a:moveTo>
                    <a:pt x="7049" y="0"/>
                  </a:moveTo>
                  <a:cubicBezTo>
                    <a:pt x="3941" y="3739"/>
                    <a:pt x="1643" y="7680"/>
                    <a:pt x="0" y="11668"/>
                  </a:cubicBezTo>
                  <a:lnTo>
                    <a:pt x="10787" y="20181"/>
                  </a:lnTo>
                  <a:cubicBezTo>
                    <a:pt x="12347" y="15431"/>
                    <a:pt x="13871" y="10847"/>
                    <a:pt x="15252" y="6715"/>
                  </a:cubicBezTo>
                  <a:lnTo>
                    <a:pt x="7049" y="0"/>
                  </a:lnTo>
                  <a:close/>
                </a:path>
              </a:pathLst>
            </a:custGeom>
            <a:solidFill>
              <a:srgbClr val="84A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2485125" y="3860425"/>
              <a:ext cx="366425" cy="362575"/>
            </a:xfrm>
            <a:custGeom>
              <a:rect b="b" l="l" r="r" t="t"/>
              <a:pathLst>
                <a:path extrusionOk="0" h="14503" w="14657">
                  <a:moveTo>
                    <a:pt x="14657" y="1"/>
                  </a:moveTo>
                  <a:lnTo>
                    <a:pt x="3763" y="1584"/>
                  </a:lnTo>
                  <a:cubicBezTo>
                    <a:pt x="2370" y="6180"/>
                    <a:pt x="1072" y="10549"/>
                    <a:pt x="0" y="14502"/>
                  </a:cubicBezTo>
                  <a:cubicBezTo>
                    <a:pt x="6120" y="9621"/>
                    <a:pt x="10918" y="4751"/>
                    <a:pt x="14657" y="1"/>
                  </a:cubicBezTo>
                  <a:close/>
                </a:path>
              </a:pathLst>
            </a:custGeom>
            <a:solidFill>
              <a:srgbClr val="84A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2380650" y="2549550"/>
              <a:ext cx="767975" cy="1677325"/>
            </a:xfrm>
            <a:custGeom>
              <a:rect b="b" l="l" r="r" t="t"/>
              <a:pathLst>
                <a:path extrusionOk="0" h="67093" w="30719">
                  <a:moveTo>
                    <a:pt x="25503" y="1"/>
                  </a:moveTo>
                  <a:cubicBezTo>
                    <a:pt x="25444" y="48"/>
                    <a:pt x="25372" y="72"/>
                    <a:pt x="25313" y="120"/>
                  </a:cubicBezTo>
                  <a:cubicBezTo>
                    <a:pt x="24908" y="1298"/>
                    <a:pt x="22360" y="8644"/>
                    <a:pt x="19062" y="18527"/>
                  </a:cubicBezTo>
                  <a:lnTo>
                    <a:pt x="10954" y="11895"/>
                  </a:lnTo>
                  <a:cubicBezTo>
                    <a:pt x="10894" y="11966"/>
                    <a:pt x="10811" y="12038"/>
                    <a:pt x="10752" y="12121"/>
                  </a:cubicBezTo>
                  <a:lnTo>
                    <a:pt x="18955" y="18824"/>
                  </a:lnTo>
                  <a:cubicBezTo>
                    <a:pt x="17574" y="22980"/>
                    <a:pt x="16050" y="27552"/>
                    <a:pt x="14502" y="32314"/>
                  </a:cubicBezTo>
                  <a:lnTo>
                    <a:pt x="3715" y="23801"/>
                  </a:lnTo>
                  <a:cubicBezTo>
                    <a:pt x="3667" y="23884"/>
                    <a:pt x="3644" y="23992"/>
                    <a:pt x="3596" y="24087"/>
                  </a:cubicBezTo>
                  <a:lnTo>
                    <a:pt x="14419" y="32612"/>
                  </a:lnTo>
                  <a:cubicBezTo>
                    <a:pt x="12799" y="37577"/>
                    <a:pt x="11144" y="42732"/>
                    <a:pt x="9561" y="47780"/>
                  </a:cubicBezTo>
                  <a:lnTo>
                    <a:pt x="12" y="40613"/>
                  </a:lnTo>
                  <a:cubicBezTo>
                    <a:pt x="12" y="40732"/>
                    <a:pt x="0" y="40851"/>
                    <a:pt x="0" y="40970"/>
                  </a:cubicBezTo>
                  <a:lnTo>
                    <a:pt x="9478" y="48078"/>
                  </a:lnTo>
                  <a:cubicBezTo>
                    <a:pt x="7382" y="54781"/>
                    <a:pt x="5441" y="61270"/>
                    <a:pt x="3894" y="66854"/>
                  </a:cubicBezTo>
                  <a:cubicBezTo>
                    <a:pt x="3953" y="67009"/>
                    <a:pt x="3989" y="67092"/>
                    <a:pt x="3989" y="67092"/>
                  </a:cubicBezTo>
                  <a:cubicBezTo>
                    <a:pt x="4048" y="67033"/>
                    <a:pt x="4120" y="66985"/>
                    <a:pt x="4179" y="66925"/>
                  </a:cubicBezTo>
                  <a:cubicBezTo>
                    <a:pt x="5263" y="62996"/>
                    <a:pt x="6549" y="58615"/>
                    <a:pt x="7942" y="54007"/>
                  </a:cubicBezTo>
                  <a:lnTo>
                    <a:pt x="18824" y="52424"/>
                  </a:lnTo>
                  <a:cubicBezTo>
                    <a:pt x="18907" y="52305"/>
                    <a:pt x="19003" y="52197"/>
                    <a:pt x="19086" y="52078"/>
                  </a:cubicBezTo>
                  <a:lnTo>
                    <a:pt x="19086" y="52078"/>
                  </a:lnTo>
                  <a:lnTo>
                    <a:pt x="8025" y="53686"/>
                  </a:lnTo>
                  <a:cubicBezTo>
                    <a:pt x="8585" y="51852"/>
                    <a:pt x="9168" y="49995"/>
                    <a:pt x="9740" y="48125"/>
                  </a:cubicBezTo>
                  <a:lnTo>
                    <a:pt x="9847" y="47983"/>
                  </a:lnTo>
                  <a:lnTo>
                    <a:pt x="9799" y="47959"/>
                  </a:lnTo>
                  <a:cubicBezTo>
                    <a:pt x="10918" y="44399"/>
                    <a:pt x="12061" y="40779"/>
                    <a:pt x="13216" y="37231"/>
                  </a:cubicBezTo>
                  <a:lnTo>
                    <a:pt x="28194" y="35576"/>
                  </a:lnTo>
                  <a:cubicBezTo>
                    <a:pt x="28230" y="35469"/>
                    <a:pt x="28278" y="35362"/>
                    <a:pt x="28301" y="35255"/>
                  </a:cubicBezTo>
                  <a:lnTo>
                    <a:pt x="28301" y="35255"/>
                  </a:lnTo>
                  <a:lnTo>
                    <a:pt x="13299" y="36910"/>
                  </a:lnTo>
                  <a:cubicBezTo>
                    <a:pt x="14669" y="32659"/>
                    <a:pt x="16050" y="28456"/>
                    <a:pt x="17348" y="24515"/>
                  </a:cubicBezTo>
                  <a:lnTo>
                    <a:pt x="30695" y="22122"/>
                  </a:lnTo>
                  <a:cubicBezTo>
                    <a:pt x="30695" y="22015"/>
                    <a:pt x="30695" y="21908"/>
                    <a:pt x="30718" y="21825"/>
                  </a:cubicBezTo>
                  <a:lnTo>
                    <a:pt x="30718" y="21825"/>
                  </a:lnTo>
                  <a:lnTo>
                    <a:pt x="17467" y="24206"/>
                  </a:lnTo>
                  <a:cubicBezTo>
                    <a:pt x="18991" y="19622"/>
                    <a:pt x="20419" y="15383"/>
                    <a:pt x="21634" y="11776"/>
                  </a:cubicBezTo>
                  <a:lnTo>
                    <a:pt x="29492" y="10216"/>
                  </a:lnTo>
                  <a:cubicBezTo>
                    <a:pt x="29468" y="10109"/>
                    <a:pt x="29444" y="10026"/>
                    <a:pt x="29421" y="9930"/>
                  </a:cubicBezTo>
                  <a:lnTo>
                    <a:pt x="21741" y="11466"/>
                  </a:lnTo>
                  <a:cubicBezTo>
                    <a:pt x="23872" y="5192"/>
                    <a:pt x="25337" y="905"/>
                    <a:pt x="25611" y="167"/>
                  </a:cubicBezTo>
                  <a:cubicBezTo>
                    <a:pt x="25551" y="60"/>
                    <a:pt x="25503" y="1"/>
                    <a:pt x="2550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CF5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9"/>
          <p:cNvGrpSpPr/>
          <p:nvPr/>
        </p:nvGrpSpPr>
        <p:grpSpPr>
          <a:xfrm rot="-5400000">
            <a:off x="2062198" y="4509453"/>
            <a:ext cx="710633" cy="1116742"/>
            <a:chOff x="774825" y="1340063"/>
            <a:chExt cx="921942" cy="1448809"/>
          </a:xfrm>
        </p:grpSpPr>
        <p:sp>
          <p:nvSpPr>
            <p:cNvPr id="278" name="Google Shape;278;p29"/>
            <p:cNvSpPr/>
            <p:nvPr/>
          </p:nvSpPr>
          <p:spPr>
            <a:xfrm>
              <a:off x="1274341" y="2144473"/>
              <a:ext cx="209878" cy="393790"/>
            </a:xfrm>
            <a:custGeom>
              <a:rect b="b" l="l" r="r" t="t"/>
              <a:pathLst>
                <a:path extrusionOk="0" h="7668" w="4087">
                  <a:moveTo>
                    <a:pt x="3170" y="1"/>
                  </a:moveTo>
                  <a:lnTo>
                    <a:pt x="0" y="3869"/>
                  </a:lnTo>
                  <a:cubicBezTo>
                    <a:pt x="0" y="3869"/>
                    <a:pt x="489" y="4550"/>
                    <a:pt x="550" y="4576"/>
                  </a:cubicBezTo>
                  <a:cubicBezTo>
                    <a:pt x="603" y="4594"/>
                    <a:pt x="184" y="6803"/>
                    <a:pt x="184" y="6803"/>
                  </a:cubicBezTo>
                  <a:lnTo>
                    <a:pt x="2009" y="7667"/>
                  </a:lnTo>
                  <a:cubicBezTo>
                    <a:pt x="2009" y="7667"/>
                    <a:pt x="2489" y="6750"/>
                    <a:pt x="2978" y="5746"/>
                  </a:cubicBezTo>
                  <a:cubicBezTo>
                    <a:pt x="3502" y="4707"/>
                    <a:pt x="4043" y="3572"/>
                    <a:pt x="4060" y="3284"/>
                  </a:cubicBezTo>
                  <a:cubicBezTo>
                    <a:pt x="4087" y="3057"/>
                    <a:pt x="3921" y="2428"/>
                    <a:pt x="3737" y="1782"/>
                  </a:cubicBezTo>
                  <a:cubicBezTo>
                    <a:pt x="3475" y="909"/>
                    <a:pt x="3170" y="1"/>
                    <a:pt x="3170" y="1"/>
                  </a:cubicBezTo>
                  <a:close/>
                </a:path>
              </a:pathLst>
            </a:custGeom>
            <a:solidFill>
              <a:srgbClr val="84A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774825" y="1950765"/>
              <a:ext cx="286547" cy="327388"/>
            </a:xfrm>
            <a:custGeom>
              <a:rect b="b" l="l" r="r" t="t"/>
              <a:pathLst>
                <a:path extrusionOk="0" h="6375" w="5580">
                  <a:moveTo>
                    <a:pt x="5580" y="1"/>
                  </a:moveTo>
                  <a:cubicBezTo>
                    <a:pt x="5580" y="1"/>
                    <a:pt x="4654" y="272"/>
                    <a:pt x="3790" y="577"/>
                  </a:cubicBezTo>
                  <a:cubicBezTo>
                    <a:pt x="3161" y="795"/>
                    <a:pt x="2559" y="1022"/>
                    <a:pt x="2384" y="1180"/>
                  </a:cubicBezTo>
                  <a:cubicBezTo>
                    <a:pt x="2183" y="1337"/>
                    <a:pt x="1624" y="2315"/>
                    <a:pt x="1109" y="3284"/>
                  </a:cubicBezTo>
                  <a:cubicBezTo>
                    <a:pt x="533" y="4332"/>
                    <a:pt x="0" y="5380"/>
                    <a:pt x="0" y="5380"/>
                  </a:cubicBezTo>
                  <a:lnTo>
                    <a:pt x="1764" y="6375"/>
                  </a:lnTo>
                  <a:cubicBezTo>
                    <a:pt x="1764" y="6375"/>
                    <a:pt x="3302" y="4786"/>
                    <a:pt x="3361" y="4786"/>
                  </a:cubicBezTo>
                  <a:cubicBezTo>
                    <a:pt x="3361" y="4786"/>
                    <a:pt x="3362" y="4786"/>
                    <a:pt x="3362" y="4786"/>
                  </a:cubicBezTo>
                  <a:cubicBezTo>
                    <a:pt x="3423" y="4812"/>
                    <a:pt x="4261" y="4812"/>
                    <a:pt x="4261" y="4812"/>
                  </a:cubicBezTo>
                  <a:lnTo>
                    <a:pt x="5580" y="1"/>
                  </a:lnTo>
                  <a:close/>
                </a:path>
              </a:pathLst>
            </a:custGeom>
            <a:solidFill>
              <a:srgbClr val="84A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820530" y="2307265"/>
              <a:ext cx="382114" cy="481607"/>
            </a:xfrm>
            <a:custGeom>
              <a:rect b="b" l="l" r="r" t="t"/>
              <a:pathLst>
                <a:path extrusionOk="0" h="9378" w="7441">
                  <a:moveTo>
                    <a:pt x="4899" y="0"/>
                  </a:moveTo>
                  <a:lnTo>
                    <a:pt x="4803" y="219"/>
                  </a:lnTo>
                  <a:cubicBezTo>
                    <a:pt x="4667" y="207"/>
                    <a:pt x="4517" y="199"/>
                    <a:pt x="4357" y="199"/>
                  </a:cubicBezTo>
                  <a:cubicBezTo>
                    <a:pt x="3473" y="199"/>
                    <a:pt x="2282" y="435"/>
                    <a:pt x="1328" y="1485"/>
                  </a:cubicBezTo>
                  <a:cubicBezTo>
                    <a:pt x="27" y="2899"/>
                    <a:pt x="88" y="4462"/>
                    <a:pt x="80" y="4471"/>
                  </a:cubicBezTo>
                  <a:lnTo>
                    <a:pt x="1634" y="3284"/>
                  </a:lnTo>
                  <a:lnTo>
                    <a:pt x="1634" y="3284"/>
                  </a:lnTo>
                  <a:cubicBezTo>
                    <a:pt x="1634" y="3284"/>
                    <a:pt x="1" y="6392"/>
                    <a:pt x="464" y="8654"/>
                  </a:cubicBezTo>
                  <a:cubicBezTo>
                    <a:pt x="516" y="8924"/>
                    <a:pt x="708" y="9142"/>
                    <a:pt x="944" y="9273"/>
                  </a:cubicBezTo>
                  <a:cubicBezTo>
                    <a:pt x="1085" y="9342"/>
                    <a:pt x="1237" y="9377"/>
                    <a:pt x="1386" y="9377"/>
                  </a:cubicBezTo>
                  <a:cubicBezTo>
                    <a:pt x="1505" y="9377"/>
                    <a:pt x="1622" y="9355"/>
                    <a:pt x="1730" y="9308"/>
                  </a:cubicBezTo>
                  <a:cubicBezTo>
                    <a:pt x="3851" y="8383"/>
                    <a:pt x="5432" y="5249"/>
                    <a:pt x="5432" y="5248"/>
                  </a:cubicBezTo>
                  <a:lnTo>
                    <a:pt x="5432" y="5248"/>
                  </a:lnTo>
                  <a:lnTo>
                    <a:pt x="5353" y="7187"/>
                  </a:lnTo>
                  <a:cubicBezTo>
                    <a:pt x="5353" y="7187"/>
                    <a:pt x="6663" y="6331"/>
                    <a:pt x="7082" y="4454"/>
                  </a:cubicBezTo>
                  <a:cubicBezTo>
                    <a:pt x="7440" y="2812"/>
                    <a:pt x="6681" y="1555"/>
                    <a:pt x="6113" y="882"/>
                  </a:cubicBezTo>
                  <a:lnTo>
                    <a:pt x="6227" y="673"/>
                  </a:lnTo>
                  <a:lnTo>
                    <a:pt x="5572" y="332"/>
                  </a:lnTo>
                  <a:lnTo>
                    <a:pt x="5554" y="33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rgbClr val="EFC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947013" y="2222531"/>
              <a:ext cx="314380" cy="233203"/>
            </a:xfrm>
            <a:custGeom>
              <a:rect b="b" l="l" r="r" t="t"/>
              <a:pathLst>
                <a:path extrusionOk="0" h="4541" w="6122">
                  <a:moveTo>
                    <a:pt x="664" y="0"/>
                  </a:moveTo>
                  <a:lnTo>
                    <a:pt x="0" y="2043"/>
                  </a:lnTo>
                  <a:lnTo>
                    <a:pt x="4838" y="4541"/>
                  </a:lnTo>
                  <a:lnTo>
                    <a:pt x="6121" y="2812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84A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973460" y="1349050"/>
              <a:ext cx="712978" cy="1032698"/>
            </a:xfrm>
            <a:custGeom>
              <a:rect b="b" l="l" r="r" t="t"/>
              <a:pathLst>
                <a:path extrusionOk="0" h="20109" w="13884">
                  <a:moveTo>
                    <a:pt x="12408" y="0"/>
                  </a:moveTo>
                  <a:cubicBezTo>
                    <a:pt x="10304" y="297"/>
                    <a:pt x="8566" y="995"/>
                    <a:pt x="7125" y="1938"/>
                  </a:cubicBezTo>
                  <a:cubicBezTo>
                    <a:pt x="2017" y="5265"/>
                    <a:pt x="568" y="11700"/>
                    <a:pt x="166" y="15080"/>
                  </a:cubicBezTo>
                  <a:cubicBezTo>
                    <a:pt x="0" y="16407"/>
                    <a:pt x="0" y="17271"/>
                    <a:pt x="0" y="17271"/>
                  </a:cubicBezTo>
                  <a:lnTo>
                    <a:pt x="5493" y="20109"/>
                  </a:lnTo>
                  <a:cubicBezTo>
                    <a:pt x="5493" y="20109"/>
                    <a:pt x="13438" y="14468"/>
                    <a:pt x="13857" y="6575"/>
                  </a:cubicBezTo>
                  <a:cubicBezTo>
                    <a:pt x="13884" y="6191"/>
                    <a:pt x="13884" y="5798"/>
                    <a:pt x="13875" y="5405"/>
                  </a:cubicBezTo>
                  <a:cubicBezTo>
                    <a:pt x="13805" y="3693"/>
                    <a:pt x="13360" y="1877"/>
                    <a:pt x="12408" y="0"/>
                  </a:cubicBezTo>
                  <a:close/>
                </a:path>
              </a:pathLst>
            </a:custGeom>
            <a:solidFill>
              <a:srgbClr val="DF5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1195410" y="1688603"/>
              <a:ext cx="329632" cy="288769"/>
            </a:xfrm>
            <a:custGeom>
              <a:rect b="b" l="l" r="r" t="t"/>
              <a:pathLst>
                <a:path extrusionOk="0" h="5623" w="6419">
                  <a:moveTo>
                    <a:pt x="3204" y="0"/>
                  </a:moveTo>
                  <a:cubicBezTo>
                    <a:pt x="2184" y="0"/>
                    <a:pt x="1204" y="553"/>
                    <a:pt x="708" y="1526"/>
                  </a:cubicBezTo>
                  <a:cubicBezTo>
                    <a:pt x="1" y="2897"/>
                    <a:pt x="533" y="4599"/>
                    <a:pt x="1921" y="5307"/>
                  </a:cubicBezTo>
                  <a:cubicBezTo>
                    <a:pt x="2332" y="5521"/>
                    <a:pt x="2773" y="5623"/>
                    <a:pt x="3208" y="5623"/>
                  </a:cubicBezTo>
                  <a:cubicBezTo>
                    <a:pt x="4224" y="5623"/>
                    <a:pt x="5210" y="5068"/>
                    <a:pt x="5711" y="4102"/>
                  </a:cubicBezTo>
                  <a:cubicBezTo>
                    <a:pt x="6418" y="2722"/>
                    <a:pt x="5877" y="1019"/>
                    <a:pt x="4497" y="312"/>
                  </a:cubicBezTo>
                  <a:cubicBezTo>
                    <a:pt x="4082" y="101"/>
                    <a:pt x="3640" y="0"/>
                    <a:pt x="3204" y="0"/>
                  </a:cubicBezTo>
                  <a:close/>
                </a:path>
              </a:pathLst>
            </a:custGeom>
            <a:solidFill>
              <a:srgbClr val="64B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1230844" y="1719929"/>
              <a:ext cx="258303" cy="226476"/>
            </a:xfrm>
            <a:custGeom>
              <a:rect b="b" l="l" r="r" t="t"/>
              <a:pathLst>
                <a:path extrusionOk="0" h="4410" w="5030">
                  <a:moveTo>
                    <a:pt x="2512" y="0"/>
                  </a:moveTo>
                  <a:cubicBezTo>
                    <a:pt x="1715" y="0"/>
                    <a:pt x="942" y="431"/>
                    <a:pt x="550" y="1195"/>
                  </a:cubicBezTo>
                  <a:cubicBezTo>
                    <a:pt x="0" y="2278"/>
                    <a:pt x="419" y="3605"/>
                    <a:pt x="1502" y="4164"/>
                  </a:cubicBezTo>
                  <a:cubicBezTo>
                    <a:pt x="1825" y="4331"/>
                    <a:pt x="2169" y="4410"/>
                    <a:pt x="2509" y="4410"/>
                  </a:cubicBezTo>
                  <a:cubicBezTo>
                    <a:pt x="3308" y="4410"/>
                    <a:pt x="4079" y="3972"/>
                    <a:pt x="4471" y="3212"/>
                  </a:cubicBezTo>
                  <a:cubicBezTo>
                    <a:pt x="5030" y="2138"/>
                    <a:pt x="4602" y="802"/>
                    <a:pt x="3519" y="244"/>
                  </a:cubicBezTo>
                  <a:cubicBezTo>
                    <a:pt x="3198" y="79"/>
                    <a:pt x="2853" y="0"/>
                    <a:pt x="2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1269822" y="1754439"/>
              <a:ext cx="179888" cy="157403"/>
            </a:xfrm>
            <a:custGeom>
              <a:rect b="b" l="l" r="r" t="t"/>
              <a:pathLst>
                <a:path extrusionOk="0" h="3065" w="3503">
                  <a:moveTo>
                    <a:pt x="1750" y="0"/>
                  </a:moveTo>
                  <a:cubicBezTo>
                    <a:pt x="1197" y="0"/>
                    <a:pt x="663" y="303"/>
                    <a:pt x="394" y="829"/>
                  </a:cubicBezTo>
                  <a:cubicBezTo>
                    <a:pt x="1" y="1580"/>
                    <a:pt x="298" y="2497"/>
                    <a:pt x="1049" y="2890"/>
                  </a:cubicBezTo>
                  <a:cubicBezTo>
                    <a:pt x="1276" y="3008"/>
                    <a:pt x="1518" y="3065"/>
                    <a:pt x="1757" y="3065"/>
                  </a:cubicBezTo>
                  <a:cubicBezTo>
                    <a:pt x="2306" y="3065"/>
                    <a:pt x="2835" y="2765"/>
                    <a:pt x="3109" y="2235"/>
                  </a:cubicBezTo>
                  <a:cubicBezTo>
                    <a:pt x="3502" y="1484"/>
                    <a:pt x="3214" y="567"/>
                    <a:pt x="2455" y="174"/>
                  </a:cubicBezTo>
                  <a:cubicBezTo>
                    <a:pt x="2229" y="56"/>
                    <a:pt x="1988" y="0"/>
                    <a:pt x="1750" y="0"/>
                  </a:cubicBezTo>
                  <a:close/>
                </a:path>
              </a:pathLst>
            </a:custGeom>
            <a:solidFill>
              <a:srgbClr val="84A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319635" y="1340063"/>
              <a:ext cx="377133" cy="302276"/>
            </a:xfrm>
            <a:custGeom>
              <a:rect b="b" l="l" r="r" t="t"/>
              <a:pathLst>
                <a:path extrusionOk="0" h="5886" w="7344">
                  <a:moveTo>
                    <a:pt x="5746" y="0"/>
                  </a:moveTo>
                  <a:cubicBezTo>
                    <a:pt x="4078" y="245"/>
                    <a:pt x="2611" y="716"/>
                    <a:pt x="1327" y="1354"/>
                  </a:cubicBezTo>
                  <a:cubicBezTo>
                    <a:pt x="978" y="1528"/>
                    <a:pt x="620" y="1721"/>
                    <a:pt x="297" y="1921"/>
                  </a:cubicBezTo>
                  <a:cubicBezTo>
                    <a:pt x="201" y="1991"/>
                    <a:pt x="105" y="2044"/>
                    <a:pt x="0" y="2113"/>
                  </a:cubicBezTo>
                  <a:cubicBezTo>
                    <a:pt x="2803" y="4340"/>
                    <a:pt x="6112" y="5501"/>
                    <a:pt x="7343" y="5885"/>
                  </a:cubicBezTo>
                  <a:cubicBezTo>
                    <a:pt x="7291" y="4611"/>
                    <a:pt x="7055" y="3275"/>
                    <a:pt x="6575" y="1913"/>
                  </a:cubicBezTo>
                  <a:cubicBezTo>
                    <a:pt x="6357" y="1284"/>
                    <a:pt x="6077" y="647"/>
                    <a:pt x="5746" y="0"/>
                  </a:cubicBezTo>
                  <a:close/>
                </a:path>
              </a:pathLst>
            </a:custGeom>
            <a:solidFill>
              <a:srgbClr val="84A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29"/>
          <p:cNvSpPr/>
          <p:nvPr/>
        </p:nvSpPr>
        <p:spPr>
          <a:xfrm>
            <a:off x="7545038" y="675380"/>
            <a:ext cx="1187408" cy="292203"/>
          </a:xfrm>
          <a:custGeom>
            <a:rect b="b" l="l" r="r" t="t"/>
            <a:pathLst>
              <a:path extrusionOk="0" h="11585" w="47082">
                <a:moveTo>
                  <a:pt x="27013" y="0"/>
                </a:moveTo>
                <a:cubicBezTo>
                  <a:pt x="26819" y="0"/>
                  <a:pt x="26620" y="5"/>
                  <a:pt x="26414" y="15"/>
                </a:cubicBezTo>
                <a:cubicBezTo>
                  <a:pt x="18381" y="399"/>
                  <a:pt x="18381" y="5560"/>
                  <a:pt x="18381" y="5560"/>
                </a:cubicBezTo>
                <a:cubicBezTo>
                  <a:pt x="18381" y="5560"/>
                  <a:pt x="16559" y="2849"/>
                  <a:pt x="13434" y="2849"/>
                </a:cubicBezTo>
                <a:cubicBezTo>
                  <a:pt x="12907" y="2849"/>
                  <a:pt x="12343" y="2926"/>
                  <a:pt x="11745" y="3106"/>
                </a:cubicBezTo>
                <a:cubicBezTo>
                  <a:pt x="7597" y="4346"/>
                  <a:pt x="9125" y="8878"/>
                  <a:pt x="9125" y="8878"/>
                </a:cubicBezTo>
                <a:cubicBezTo>
                  <a:pt x="8825" y="8856"/>
                  <a:pt x="8528" y="8846"/>
                  <a:pt x="8237" y="8846"/>
                </a:cubicBezTo>
                <a:cubicBezTo>
                  <a:pt x="3611" y="8846"/>
                  <a:pt x="230" y="11407"/>
                  <a:pt x="12" y="11576"/>
                </a:cubicBezTo>
                <a:lnTo>
                  <a:pt x="47081" y="11576"/>
                </a:lnTo>
                <a:cubicBezTo>
                  <a:pt x="44812" y="9155"/>
                  <a:pt x="39838" y="8996"/>
                  <a:pt x="38576" y="8996"/>
                </a:cubicBezTo>
                <a:cubicBezTo>
                  <a:pt x="38386" y="8996"/>
                  <a:pt x="38280" y="9000"/>
                  <a:pt x="38280" y="9000"/>
                </a:cubicBezTo>
                <a:cubicBezTo>
                  <a:pt x="37820" y="7091"/>
                  <a:pt x="36378" y="6666"/>
                  <a:pt x="35186" y="6666"/>
                </a:cubicBezTo>
                <a:cubicBezTo>
                  <a:pt x="34230" y="6666"/>
                  <a:pt x="33434" y="6939"/>
                  <a:pt x="33434" y="6939"/>
                </a:cubicBezTo>
                <a:cubicBezTo>
                  <a:pt x="33434" y="6939"/>
                  <a:pt x="34396" y="0"/>
                  <a:pt x="27013" y="0"/>
                </a:cubicBezTo>
                <a:close/>
                <a:moveTo>
                  <a:pt x="1" y="11576"/>
                </a:moveTo>
                <a:lnTo>
                  <a:pt x="1" y="11584"/>
                </a:lnTo>
                <a:cubicBezTo>
                  <a:pt x="1" y="11584"/>
                  <a:pt x="5" y="11581"/>
                  <a:pt x="12" y="11576"/>
                </a:cubicBezTo>
                <a:close/>
              </a:path>
            </a:pathLst>
          </a:custGeom>
          <a:solidFill>
            <a:srgbClr val="E0D3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Overview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Total Revenue</a:t>
            </a:r>
            <a:r>
              <a:rPr lang="en-GB" sz="1100">
                <a:solidFill>
                  <a:schemeClr val="dk1"/>
                </a:solidFill>
              </a:rPr>
              <a:t>: $14.44M across all products.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Total Profit</a:t>
            </a:r>
            <a:r>
              <a:rPr lang="en-GB" sz="1100">
                <a:solidFill>
                  <a:schemeClr val="dk1"/>
                </a:solidFill>
              </a:rPr>
              <a:t>: $4.01M, contributing approximately </a:t>
            </a:r>
            <a:r>
              <a:rPr b="1" lang="en-GB" sz="1100">
                <a:solidFill>
                  <a:schemeClr val="dk1"/>
                </a:solidFill>
              </a:rPr>
              <a:t>27.8%</a:t>
            </a:r>
            <a:r>
              <a:rPr lang="en-GB" sz="1100">
                <a:solidFill>
                  <a:schemeClr val="dk1"/>
                </a:solidFill>
              </a:rPr>
              <a:t> of total revenue.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Total Costs</a:t>
            </a:r>
            <a:r>
              <a:rPr lang="en-GB" sz="1100">
                <a:solidFill>
                  <a:schemeClr val="dk1"/>
                </a:solidFill>
              </a:rPr>
              <a:t>: $10.43M, significantly reducing overall profit margins.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Total Units Sold</a:t>
            </a:r>
            <a:r>
              <a:rPr lang="en-GB" sz="1100">
                <a:solidFill>
                  <a:schemeClr val="dk1"/>
                </a:solidFill>
              </a:rPr>
              <a:t>: </a:t>
            </a:r>
            <a:r>
              <a:rPr b="1" lang="en-GB" sz="1100">
                <a:solidFill>
                  <a:schemeClr val="dk1"/>
                </a:solidFill>
              </a:rPr>
              <a:t>1.09M</a:t>
            </a:r>
            <a:r>
              <a:rPr lang="en-GB" sz="1100">
                <a:solidFill>
                  <a:schemeClr val="dk1"/>
                </a:solidFill>
              </a:rPr>
              <a:t> units over the period.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Category Performance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Revenue Leaders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Toys</a:t>
            </a:r>
            <a:r>
              <a:rPr lang="en-GB" sz="1100">
                <a:solidFill>
                  <a:schemeClr val="dk1"/>
                </a:solidFill>
              </a:rPr>
              <a:t>: The dominant category, driving the majority of revenue.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Art &amp; Crafts</a:t>
            </a:r>
            <a:r>
              <a:rPr lang="en-GB" sz="1100">
                <a:solidFill>
                  <a:schemeClr val="dk1"/>
                </a:solidFill>
              </a:rPr>
              <a:t>: Second highest contributor to revenue.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Electronics</a:t>
            </a:r>
            <a:r>
              <a:rPr lang="en-GB" sz="1100">
                <a:solidFill>
                  <a:schemeClr val="dk1"/>
                </a:solidFill>
              </a:rPr>
              <a:t>: Third largest contributor.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Profitability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Electronics</a:t>
            </a:r>
            <a:r>
              <a:rPr lang="en-GB" sz="1100">
                <a:solidFill>
                  <a:schemeClr val="dk1"/>
                </a:solidFill>
              </a:rPr>
              <a:t>: Achieved the </a:t>
            </a:r>
            <a:r>
              <a:rPr b="1" lang="en-GB" sz="1100">
                <a:solidFill>
                  <a:schemeClr val="dk1"/>
                </a:solidFill>
              </a:rPr>
              <a:t>highest profit margin</a:t>
            </a:r>
            <a:r>
              <a:rPr lang="en-GB" sz="1100">
                <a:solidFill>
                  <a:schemeClr val="dk1"/>
                </a:solidFill>
              </a:rPr>
              <a:t> compared to all other categories, making it the most profitable segment.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Revenue in </a:t>
            </a:r>
            <a:r>
              <a:rPr b="1" lang="en-GB" sz="1100">
                <a:solidFill>
                  <a:schemeClr val="dk1"/>
                </a:solidFill>
              </a:rPr>
              <a:t>2023</a:t>
            </a:r>
            <a:r>
              <a:rPr lang="en-GB" sz="1100">
                <a:solidFill>
                  <a:schemeClr val="dk1"/>
                </a:solidFill>
              </a:rPr>
              <a:t> decreased by </a:t>
            </a:r>
            <a:r>
              <a:rPr b="1" lang="en-GB" sz="1100">
                <a:solidFill>
                  <a:schemeClr val="dk1"/>
                </a:solidFill>
              </a:rPr>
              <a:t>₹527,425.63</a:t>
            </a:r>
            <a:r>
              <a:rPr lang="en-GB" sz="1100">
                <a:solidFill>
                  <a:schemeClr val="dk1"/>
                </a:solidFill>
              </a:rPr>
              <a:t> compared to </a:t>
            </a:r>
            <a:r>
              <a:rPr b="1" lang="en-GB" sz="1100">
                <a:solidFill>
                  <a:schemeClr val="dk1"/>
                </a:solidFill>
              </a:rPr>
              <a:t>2022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Profit in </a:t>
            </a:r>
            <a:r>
              <a:rPr b="1" lang="en-GB" sz="1100">
                <a:solidFill>
                  <a:schemeClr val="dk1"/>
                </a:solidFill>
              </a:rPr>
              <a:t>2023</a:t>
            </a:r>
            <a:r>
              <a:rPr lang="en-GB" sz="1100">
                <a:solidFill>
                  <a:schemeClr val="dk1"/>
                </a:solidFill>
              </a:rPr>
              <a:t> saw a decline of </a:t>
            </a:r>
            <a:r>
              <a:rPr b="1" lang="en-GB" sz="1100">
                <a:solidFill>
                  <a:schemeClr val="dk1"/>
                </a:solidFill>
              </a:rPr>
              <a:t>₹366,545.00</a:t>
            </a:r>
            <a:r>
              <a:rPr lang="en-GB" sz="1100">
                <a:solidFill>
                  <a:schemeClr val="dk1"/>
                </a:solidFill>
              </a:rPr>
              <a:t>, indicating a need to optimize operational costs and improve revenue streams.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top-selling items include Colorbuds, Deck of Cards, PlayDoh Can, Barrel O' Slime, and Action Figures.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Sales drop significantly in </a:t>
            </a:r>
            <a:r>
              <a:rPr b="1" lang="en-GB" sz="1100">
                <a:solidFill>
                  <a:schemeClr val="dk1"/>
                </a:solidFill>
              </a:rPr>
              <a:t>Quarter 3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Quarter 4</a:t>
            </a:r>
            <a:r>
              <a:rPr lang="en-GB" sz="1100">
                <a:solidFill>
                  <a:schemeClr val="dk1"/>
                </a:solidFill>
              </a:rPr>
              <a:t>, highlighting a clear seasonal dip in demand.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Addressing this decline could stabilize annual revenue and profit margins.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Category </a:t>
            </a:r>
            <a:r>
              <a:rPr lang="en-GB"/>
              <a:t>Insight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Best Performing Product Category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Art &amp; Crafts</a:t>
            </a:r>
            <a:r>
              <a:rPr lang="en-GB" sz="1100">
                <a:solidFill>
                  <a:schemeClr val="dk1"/>
                </a:solidFill>
              </a:rPr>
              <a:t> Revenue nearly doubled from </a:t>
            </a:r>
            <a:r>
              <a:rPr b="1" lang="en-GB" sz="1100">
                <a:solidFill>
                  <a:schemeClr val="dk1"/>
                </a:solidFill>
              </a:rPr>
              <a:t>₹906,640.90</a:t>
            </a:r>
            <a:r>
              <a:rPr lang="en-GB" sz="1100">
                <a:solidFill>
                  <a:schemeClr val="dk1"/>
                </a:solidFill>
              </a:rPr>
              <a:t> in 2022 to </a:t>
            </a:r>
            <a:r>
              <a:rPr b="1" lang="en-GB" sz="1100">
                <a:solidFill>
                  <a:schemeClr val="dk1"/>
                </a:solidFill>
              </a:rPr>
              <a:t>₹1,798,723.38</a:t>
            </a:r>
            <a:r>
              <a:rPr lang="en-GB" sz="1100">
                <a:solidFill>
                  <a:schemeClr val="dk1"/>
                </a:solidFill>
              </a:rPr>
              <a:t> in 2023 (+98.3%). and Profit increased by </a:t>
            </a:r>
            <a:r>
              <a:rPr b="1" lang="en-GB" sz="1100">
                <a:solidFill>
                  <a:schemeClr val="dk1"/>
                </a:solidFill>
              </a:rPr>
              <a:t>₹207,456.00</a:t>
            </a:r>
            <a:r>
              <a:rPr lang="en-GB" sz="1100">
                <a:solidFill>
                  <a:schemeClr val="dk1"/>
                </a:solidFill>
              </a:rPr>
              <a:t> (+76%).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Worst Performing Product Category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Electronics</a:t>
            </a:r>
            <a:r>
              <a:rPr lang="en-GB" sz="1100">
                <a:solidFill>
                  <a:schemeClr val="dk1"/>
                </a:solidFill>
              </a:rPr>
              <a:t> Revenue declined significantly from </a:t>
            </a:r>
            <a:r>
              <a:rPr b="1" lang="en-GB" sz="1100">
                <a:solidFill>
                  <a:schemeClr val="dk1"/>
                </a:solidFill>
              </a:rPr>
              <a:t>₹1,440,459.00</a:t>
            </a:r>
            <a:r>
              <a:rPr lang="en-GB" sz="1100">
                <a:solidFill>
                  <a:schemeClr val="dk1"/>
                </a:solidFill>
              </a:rPr>
              <a:t> to </a:t>
            </a:r>
            <a:r>
              <a:rPr b="1" lang="en-GB" sz="1100">
                <a:solidFill>
                  <a:schemeClr val="dk1"/>
                </a:solidFill>
              </a:rPr>
              <a:t>₹806,312.06</a:t>
            </a:r>
            <a:r>
              <a:rPr lang="en-GB" sz="1100">
                <a:solidFill>
                  <a:schemeClr val="dk1"/>
                </a:solidFill>
              </a:rPr>
              <a:t> (-44%). and Profit decline by </a:t>
            </a:r>
            <a:r>
              <a:rPr b="1" lang="en-GB" sz="1100">
                <a:solidFill>
                  <a:schemeClr val="dk1"/>
                </a:solidFill>
              </a:rPr>
              <a:t>₹347,377.00</a:t>
            </a:r>
            <a:r>
              <a:rPr lang="en-GB" sz="1100">
                <a:solidFill>
                  <a:schemeClr val="dk1"/>
                </a:solidFill>
              </a:rPr>
              <a:t> (-51.5%).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Games</a:t>
            </a:r>
            <a:r>
              <a:rPr lang="en-GB" sz="1100">
                <a:solidFill>
                  <a:schemeClr val="dk1"/>
                </a:solidFill>
              </a:rPr>
              <a:t> Revenue decreased from </a:t>
            </a:r>
            <a:r>
              <a:rPr b="1" lang="en-GB" sz="1100">
                <a:solidFill>
                  <a:schemeClr val="dk1"/>
                </a:solidFill>
              </a:rPr>
              <a:t>₹1,228,644.00</a:t>
            </a:r>
            <a:r>
              <a:rPr lang="en-GB" sz="1100">
                <a:solidFill>
                  <a:schemeClr val="dk1"/>
                </a:solidFill>
              </a:rPr>
              <a:t> to </a:t>
            </a:r>
            <a:r>
              <a:rPr b="1" lang="en-GB" sz="1100">
                <a:solidFill>
                  <a:schemeClr val="dk1"/>
                </a:solidFill>
              </a:rPr>
              <a:t>₹998,192.68</a:t>
            </a:r>
            <a:r>
              <a:rPr lang="en-GB" sz="1100">
                <a:solidFill>
                  <a:schemeClr val="dk1"/>
                </a:solidFill>
              </a:rPr>
              <a:t> (-18.7%). and Profit decline by </a:t>
            </a:r>
            <a:r>
              <a:rPr b="1" lang="en-GB" sz="1100">
                <a:solidFill>
                  <a:schemeClr val="dk1"/>
                </a:solidFill>
              </a:rPr>
              <a:t>₹82,769.00</a:t>
            </a:r>
            <a:r>
              <a:rPr lang="en-GB" sz="1100">
                <a:solidFill>
                  <a:schemeClr val="dk1"/>
                </a:solidFill>
              </a:rPr>
              <a:t> (-21.9%).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Sports &amp; Outdoors</a:t>
            </a:r>
            <a:r>
              <a:rPr lang="en-GB" sz="1100">
                <a:solidFill>
                  <a:schemeClr val="dk1"/>
                </a:solidFill>
              </a:rPr>
              <a:t> Revenue decreased slightly from </a:t>
            </a:r>
            <a:r>
              <a:rPr b="1" lang="en-GB" sz="1100">
                <a:solidFill>
                  <a:schemeClr val="dk1"/>
                </a:solidFill>
              </a:rPr>
              <a:t>₹1,119,428.00</a:t>
            </a:r>
            <a:r>
              <a:rPr lang="en-GB" sz="1100">
                <a:solidFill>
                  <a:schemeClr val="dk1"/>
                </a:solidFill>
              </a:rPr>
              <a:t> to </a:t>
            </a:r>
            <a:r>
              <a:rPr b="1" lang="en-GB" sz="1100">
                <a:solidFill>
                  <a:schemeClr val="dk1"/>
                </a:solidFill>
              </a:rPr>
              <a:t>₹1,052,931.70</a:t>
            </a:r>
            <a:r>
              <a:rPr lang="en-GB" sz="1100">
                <a:solidFill>
                  <a:schemeClr val="dk1"/>
                </a:solidFill>
              </a:rPr>
              <a:t> (-5.9%). and Profit decline marginally by </a:t>
            </a:r>
            <a:r>
              <a:rPr b="1" lang="en-GB" sz="1100">
                <a:solidFill>
                  <a:schemeClr val="dk1"/>
                </a:solidFill>
              </a:rPr>
              <a:t>₹4,334.00</a:t>
            </a:r>
            <a:r>
              <a:rPr lang="en-GB" sz="1100">
                <a:solidFill>
                  <a:schemeClr val="dk1"/>
                </a:solidFill>
              </a:rPr>
              <a:t> (-1.7%).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Toys</a:t>
            </a:r>
            <a:r>
              <a:rPr lang="en-GB" sz="1100">
                <a:solidFill>
                  <a:schemeClr val="dk1"/>
                </a:solidFill>
              </a:rPr>
              <a:t>: Revenue declined by </a:t>
            </a:r>
            <a:r>
              <a:rPr b="1" lang="en-GB" sz="1100">
                <a:solidFill>
                  <a:schemeClr val="dk1"/>
                </a:solidFill>
              </a:rPr>
              <a:t>₹481,412.55</a:t>
            </a:r>
            <a:r>
              <a:rPr lang="en-GB" sz="1100">
                <a:solidFill>
                  <a:schemeClr val="dk1"/>
                </a:solidFill>
              </a:rPr>
              <a:t> (-17.3%). and Profit decreased by </a:t>
            </a:r>
            <a:r>
              <a:rPr b="1" lang="en-GB" sz="1100">
                <a:solidFill>
                  <a:schemeClr val="dk1"/>
                </a:solidFill>
              </a:rPr>
              <a:t>₹138,521.00</a:t>
            </a:r>
            <a:r>
              <a:rPr lang="en-GB" sz="1100">
                <a:solidFill>
                  <a:schemeClr val="dk1"/>
                </a:solidFill>
              </a:rPr>
              <a:t> (-22.7%).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Category Insight</a:t>
            </a:r>
            <a:endParaRPr/>
          </a:p>
        </p:txBody>
      </p:sp>
      <p:graphicFrame>
        <p:nvGraphicFramePr>
          <p:cNvPr id="78" name="Google Shape;78;p17"/>
          <p:cNvGraphicFramePr/>
          <p:nvPr/>
        </p:nvGraphicFramePr>
        <p:xfrm>
          <a:off x="481225" y="153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{633B5292-9D16-4E7F-B17C-0AF0EA2241F1}</a:tableStyleId>
              </a:tblPr>
              <a:tblGrid>
                <a:gridCol w="1707850"/>
                <a:gridCol w="1713550"/>
                <a:gridCol w="1772550"/>
                <a:gridCol w="1577350"/>
                <a:gridCol w="1499800"/>
              </a:tblGrid>
              <a:tr h="46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Product Category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Total Revenue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% of Total Revenue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Total Profit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Profit Margin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3FD"/>
                    </a:solidFill>
                  </a:tcPr>
                </a:tc>
              </a:tr>
              <a:tr h="46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Art &amp; Crafts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₹2,705,364.26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18.74%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₹753,354.00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27.84%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Electronics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₹2,246,771.25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15.56%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₹1,001,437.00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44.57%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Games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₹2,226,836.27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15.42%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₹673,993.00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30.26%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Sports &amp; Outdoors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₹2,172,359.57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15.06%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₹505,718.00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23.28%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Toys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₹5,093,241.00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35.22%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₹1,079,527.00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21.21%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Quarterly Revenue Summary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Quarter 2</a:t>
            </a:r>
            <a:r>
              <a:rPr lang="en-GB" sz="1100">
                <a:solidFill>
                  <a:schemeClr val="dk1"/>
                </a:solidFill>
              </a:rPr>
              <a:t> is the highest-performing quarter, contributing </a:t>
            </a:r>
            <a:r>
              <a:rPr b="1" lang="en-GB" sz="1100">
                <a:solidFill>
                  <a:schemeClr val="dk1"/>
                </a:solidFill>
              </a:rPr>
              <a:t>28.79%</a:t>
            </a:r>
            <a:r>
              <a:rPr lang="en-GB" sz="1100">
                <a:solidFill>
                  <a:schemeClr val="dk1"/>
                </a:solidFill>
              </a:rPr>
              <a:t> of total revenue.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Quarter 4</a:t>
            </a:r>
            <a:r>
              <a:rPr lang="en-GB" sz="1100">
                <a:solidFill>
                  <a:schemeClr val="dk1"/>
                </a:solidFill>
              </a:rPr>
              <a:t> shows a significant revenue drop, contributing only </a:t>
            </a:r>
            <a:r>
              <a:rPr b="1" lang="en-GB" sz="1100">
                <a:solidFill>
                  <a:schemeClr val="dk1"/>
                </a:solidFill>
              </a:rPr>
              <a:t>13.74%</a:t>
            </a:r>
            <a:r>
              <a:rPr lang="en-GB" sz="1100">
                <a:solidFill>
                  <a:schemeClr val="dk1"/>
                </a:solidFill>
              </a:rPr>
              <a:t>, indicating a need for strategic interventions.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Combined revenue for </a:t>
            </a:r>
            <a:r>
              <a:rPr b="1" lang="en-GB" sz="1100">
                <a:solidFill>
                  <a:schemeClr val="dk1"/>
                </a:solidFill>
              </a:rPr>
              <a:t>Quarters 1 and 2</a:t>
            </a:r>
            <a:r>
              <a:rPr lang="en-GB" sz="1100">
                <a:solidFill>
                  <a:schemeClr val="dk1"/>
                </a:solidFill>
              </a:rPr>
              <a:t> accounts for </a:t>
            </a:r>
            <a:r>
              <a:rPr b="1" lang="en-GB" sz="1100">
                <a:solidFill>
                  <a:schemeClr val="dk1"/>
                </a:solidFill>
              </a:rPr>
              <a:t>54.7%</a:t>
            </a:r>
            <a:r>
              <a:rPr lang="en-GB" sz="1100">
                <a:solidFill>
                  <a:schemeClr val="dk1"/>
                </a:solidFill>
              </a:rPr>
              <a:t> of the total, showing stronger performance in the first half of the year.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868725" y="271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{633B5292-9D16-4E7F-B17C-0AF0EA2241F1}</a:tableStyleId>
              </a:tblPr>
              <a:tblGrid>
                <a:gridCol w="1866875"/>
                <a:gridCol w="2100050"/>
                <a:gridCol w="1937650"/>
              </a:tblGrid>
              <a:tr h="308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Quarter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Total Revenue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Revenue Contribution (%)</a:t>
                      </a:r>
                      <a:endParaRPr b="1" sz="1000"/>
                    </a:p>
                  </a:txBody>
                  <a:tcPr marT="19050" marB="19050" marR="91425" marL="9142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3FD"/>
                    </a:solidFill>
                  </a:tcPr>
                </a:tc>
              </a:tr>
              <a:tr h="308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Qtr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₹4,027,736.9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25.91%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Qtr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₹4,473,733.5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28.79%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Qtr 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₹3,681,721.6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23.71%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Qtr 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₹2,134,382.2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13.74%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Revenue Analysis by Store Location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Downtown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 sz="1100">
                <a:solidFill>
                  <a:schemeClr val="dk1"/>
                </a:solidFill>
              </a:rPr>
              <a:t>Dominates revenue generation, contributing </a:t>
            </a:r>
            <a:r>
              <a:rPr b="1" lang="en-GB" sz="1100">
                <a:solidFill>
                  <a:schemeClr val="dk1"/>
                </a:solidFill>
              </a:rPr>
              <a:t>52.82%</a:t>
            </a:r>
            <a:r>
              <a:rPr lang="en-GB" sz="1100">
                <a:solidFill>
                  <a:schemeClr val="dk1"/>
                </a:solidFill>
              </a:rPr>
              <a:t> of total revenue.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 sz="1100">
                <a:solidFill>
                  <a:schemeClr val="dk1"/>
                </a:solidFill>
              </a:rPr>
              <a:t>Quarter 2 is the peak (₹2.53M), followed by a decline in Quarters 3 and 4.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Commercial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 sz="1100">
                <a:solidFill>
                  <a:schemeClr val="dk1"/>
                </a:solidFill>
              </a:rPr>
              <a:t>Second-highest contributor with </a:t>
            </a:r>
            <a:r>
              <a:rPr b="1" lang="en-GB" sz="1100">
                <a:solidFill>
                  <a:schemeClr val="dk1"/>
                </a:solidFill>
              </a:rPr>
              <a:t>21.09%</a:t>
            </a:r>
            <a:r>
              <a:rPr lang="en-GB" sz="1100">
                <a:solidFill>
                  <a:schemeClr val="dk1"/>
                </a:solidFill>
              </a:rPr>
              <a:t> of total revenue.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 sz="1100">
                <a:solidFill>
                  <a:schemeClr val="dk1"/>
                </a:solidFill>
              </a:rPr>
              <a:t>Consistent performance in Quarters 1 and 2, but Quarter 4 sees a </a:t>
            </a:r>
            <a:r>
              <a:rPr b="1" lang="en-GB" sz="1100">
                <a:solidFill>
                  <a:schemeClr val="dk1"/>
                </a:solidFill>
              </a:rPr>
              <a:t>43% drop</a:t>
            </a:r>
            <a:r>
              <a:rPr lang="en-GB" sz="1100">
                <a:solidFill>
                  <a:schemeClr val="dk1"/>
                </a:solidFill>
              </a:rPr>
              <a:t> compared to Quarter 2.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Residential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 sz="1100">
                <a:solidFill>
                  <a:schemeClr val="dk1"/>
                </a:solidFill>
              </a:rPr>
              <a:t>Contributes </a:t>
            </a:r>
            <a:r>
              <a:rPr b="1" lang="en-GB" sz="1100">
                <a:solidFill>
                  <a:schemeClr val="dk1"/>
                </a:solidFill>
              </a:rPr>
              <a:t>10.64%</a:t>
            </a:r>
            <a:r>
              <a:rPr lang="en-GB" sz="1100">
                <a:solidFill>
                  <a:schemeClr val="dk1"/>
                </a:solidFill>
              </a:rPr>
              <a:t> of total revenue, maintaining stable performance in Quarters 1 and 2.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 sz="1100">
                <a:solidFill>
                  <a:schemeClr val="dk1"/>
                </a:solidFill>
              </a:rPr>
              <a:t>Revenue declines sharply in Quarter 4 (</a:t>
            </a:r>
            <a:r>
              <a:rPr b="1" lang="en-GB" sz="1100">
                <a:solidFill>
                  <a:schemeClr val="dk1"/>
                </a:solidFill>
              </a:rPr>
              <a:t>48%</a:t>
            </a:r>
            <a:r>
              <a:rPr lang="en-GB" sz="1100">
                <a:solidFill>
                  <a:schemeClr val="dk1"/>
                </a:solidFill>
              </a:rPr>
              <a:t> from Quarter 2).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Airport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 sz="1100">
                <a:solidFill>
                  <a:schemeClr val="dk1"/>
                </a:solidFill>
              </a:rPr>
              <a:t>Smallest revenue contributor (</a:t>
            </a:r>
            <a:r>
              <a:rPr b="1" lang="en-GB" sz="1100">
                <a:solidFill>
                  <a:schemeClr val="dk1"/>
                </a:solidFill>
              </a:rPr>
              <a:t>8.29%</a:t>
            </a:r>
            <a:r>
              <a:rPr lang="en-GB" sz="1100">
                <a:solidFill>
                  <a:schemeClr val="dk1"/>
                </a:solidFill>
              </a:rPr>
              <a:t> of total revenue).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 sz="1100">
                <a:solidFill>
                  <a:schemeClr val="dk1"/>
                </a:solidFill>
              </a:rPr>
              <a:t>Quarter 2 records the highest revenue (</a:t>
            </a:r>
            <a:r>
              <a:rPr b="1" lang="en-GB" sz="1100">
                <a:solidFill>
                  <a:schemeClr val="dk1"/>
                </a:solidFill>
              </a:rPr>
              <a:t>₹416K</a:t>
            </a:r>
            <a:r>
              <a:rPr lang="en-GB" sz="1100">
                <a:solidFill>
                  <a:schemeClr val="dk1"/>
                </a:solidFill>
              </a:rPr>
              <a:t>) due to potential seasonal demand. Quarter 4 revenue drops significantly (</a:t>
            </a:r>
            <a:r>
              <a:rPr b="1" lang="en-GB" sz="1100">
                <a:solidFill>
                  <a:schemeClr val="dk1"/>
                </a:solidFill>
              </a:rPr>
              <a:t>55% from Q2</a:t>
            </a:r>
            <a:r>
              <a:rPr lang="en-GB" sz="1100">
                <a:solidFill>
                  <a:schemeClr val="dk1"/>
                </a:solidFill>
              </a:rPr>
              <a:t>).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Revenue Analysis by Store Location</a:t>
            </a:r>
            <a:endParaRPr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476250" y="165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{633B5292-9D16-4E7F-B17C-0AF0EA2241F1}</a:tableStyleId>
              </a:tblPr>
              <a:tblGrid>
                <a:gridCol w="1212150"/>
                <a:gridCol w="1180675"/>
                <a:gridCol w="1280175"/>
                <a:gridCol w="1285250"/>
                <a:gridCol w="1222550"/>
                <a:gridCol w="1058200"/>
                <a:gridCol w="952500"/>
              </a:tblGrid>
              <a:tr h="42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Store Location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Qtr 1 Revenue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Qtr 2 Revenue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Qtr 3 Revenue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Qtr 4 Revenue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Total Revenue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Contribution (%)</a:t>
                      </a:r>
                      <a:endParaRPr b="1" sz="1000"/>
                    </a:p>
                  </a:txBody>
                  <a:tcPr marT="19050" marB="19050" marR="91425" marL="9142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3FD"/>
                    </a:solidFill>
                  </a:tcPr>
                </a:tc>
              </a:tr>
              <a:tr h="42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Airport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₹334,904.7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₹416,051.8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₹353,577.7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₹185,188.3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₹1,289,722.5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8.29%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Commercial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₹895,762.0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₹1,037,049.0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₹859,236.1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₹487,092.7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₹3,279,139.8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21.09%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Downtown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₹2,320,498.0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₹2,531,000.0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₹2,132,954.0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₹1,235,145.0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₹8,219,597.0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52.82%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Residential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₹475,571.2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₹492,632.7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₹432,953.8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₹254,956.2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₹1,656,114.0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10.64%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Quarterly Revenue Comparison by Store Location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Quarter 1</a:t>
            </a:r>
            <a:endParaRPr b="1" sz="13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Downtown</a:t>
            </a:r>
            <a:r>
              <a:rPr lang="en-GB" sz="1100">
                <a:solidFill>
                  <a:schemeClr val="dk1"/>
                </a:solidFill>
              </a:rPr>
              <a:t> dominates with ₹2.32M, contributing </a:t>
            </a:r>
            <a:r>
              <a:rPr b="1" lang="en-GB" sz="1100">
                <a:solidFill>
                  <a:schemeClr val="dk1"/>
                </a:solidFill>
              </a:rPr>
              <a:t>57.6%</a:t>
            </a:r>
            <a:r>
              <a:rPr lang="en-GB" sz="1100">
                <a:solidFill>
                  <a:schemeClr val="dk1"/>
                </a:solidFill>
              </a:rPr>
              <a:t> of Q1 revenue.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Commercial</a:t>
            </a:r>
            <a:r>
              <a:rPr lang="en-GB" sz="1100">
                <a:solidFill>
                  <a:schemeClr val="dk1"/>
                </a:solidFill>
              </a:rPr>
              <a:t> is the second-largest, contributing ₹895K (</a:t>
            </a:r>
            <a:r>
              <a:rPr b="1" lang="en-GB" sz="1100">
                <a:solidFill>
                  <a:schemeClr val="dk1"/>
                </a:solidFill>
              </a:rPr>
              <a:t>22.2%</a:t>
            </a:r>
            <a:r>
              <a:rPr lang="en-GB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Residential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Airport</a:t>
            </a:r>
            <a:r>
              <a:rPr lang="en-GB" sz="1100">
                <a:solidFill>
                  <a:schemeClr val="dk1"/>
                </a:solidFill>
              </a:rPr>
              <a:t> contribute </a:t>
            </a:r>
            <a:r>
              <a:rPr b="1" lang="en-GB" sz="1100">
                <a:solidFill>
                  <a:schemeClr val="dk1"/>
                </a:solidFill>
              </a:rPr>
              <a:t>11.8%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8.3%</a:t>
            </a:r>
            <a:r>
              <a:rPr lang="en-GB" sz="1100">
                <a:solidFill>
                  <a:schemeClr val="dk1"/>
                </a:solidFill>
              </a:rPr>
              <a:t>, respectively.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Quarter 2</a:t>
            </a:r>
            <a:endParaRPr b="1" sz="13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Downtown</a:t>
            </a:r>
            <a:r>
              <a:rPr lang="en-GB" sz="1100">
                <a:solidFill>
                  <a:schemeClr val="dk1"/>
                </a:solidFill>
              </a:rPr>
              <a:t> leads again, generating ₹2.53M (</a:t>
            </a:r>
            <a:r>
              <a:rPr b="1" lang="en-GB" sz="1100">
                <a:solidFill>
                  <a:schemeClr val="dk1"/>
                </a:solidFill>
              </a:rPr>
              <a:t>56.6%</a:t>
            </a:r>
            <a:r>
              <a:rPr lang="en-GB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Commercial</a:t>
            </a:r>
            <a:r>
              <a:rPr lang="en-GB" sz="1100">
                <a:solidFill>
                  <a:schemeClr val="dk1"/>
                </a:solidFill>
              </a:rPr>
              <a:t> shows strong growth with ₹1.04M (</a:t>
            </a:r>
            <a:r>
              <a:rPr b="1" lang="en-GB" sz="1100">
                <a:solidFill>
                  <a:schemeClr val="dk1"/>
                </a:solidFill>
              </a:rPr>
              <a:t>23.2%</a:t>
            </a:r>
            <a:r>
              <a:rPr lang="en-GB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Residential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Airport</a:t>
            </a:r>
            <a:r>
              <a:rPr lang="en-GB" sz="1100">
                <a:solidFill>
                  <a:schemeClr val="dk1"/>
                </a:solidFill>
              </a:rPr>
              <a:t> maintain smaller shares, with </a:t>
            </a:r>
            <a:r>
              <a:rPr b="1" lang="en-GB" sz="1100">
                <a:solidFill>
                  <a:schemeClr val="dk1"/>
                </a:solidFill>
              </a:rPr>
              <a:t>11%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9.3%</a:t>
            </a:r>
            <a:r>
              <a:rPr lang="en-GB" sz="1100">
                <a:solidFill>
                  <a:schemeClr val="dk1"/>
                </a:solidFill>
              </a:rPr>
              <a:t>, respectively.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Quarter 3</a:t>
            </a:r>
            <a:endParaRPr b="1" sz="13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Downtown</a:t>
            </a:r>
            <a:r>
              <a:rPr lang="en-GB" sz="1100">
                <a:solidFill>
                  <a:schemeClr val="dk1"/>
                </a:solidFill>
              </a:rPr>
              <a:t> retains the lead with ₹2.13M (</a:t>
            </a:r>
            <a:r>
              <a:rPr b="1" lang="en-GB" sz="1100">
                <a:solidFill>
                  <a:schemeClr val="dk1"/>
                </a:solidFill>
              </a:rPr>
              <a:t>57.9%</a:t>
            </a:r>
            <a:r>
              <a:rPr lang="en-GB" sz="1100">
                <a:solidFill>
                  <a:schemeClr val="dk1"/>
                </a:solidFill>
              </a:rPr>
              <a:t>), but revenue declines compared to Q2.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Commercial</a:t>
            </a:r>
            <a:r>
              <a:rPr lang="en-GB" sz="1100">
                <a:solidFill>
                  <a:schemeClr val="dk1"/>
                </a:solidFill>
              </a:rPr>
              <a:t> contributes ₹859K (</a:t>
            </a:r>
            <a:r>
              <a:rPr b="1" lang="en-GB" sz="1100">
                <a:solidFill>
                  <a:schemeClr val="dk1"/>
                </a:solidFill>
              </a:rPr>
              <a:t>23.3%</a:t>
            </a:r>
            <a:r>
              <a:rPr lang="en-GB" sz="1100">
                <a:solidFill>
                  <a:schemeClr val="dk1"/>
                </a:solidFill>
              </a:rPr>
              <a:t>), showing a similar trend.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Residential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Airport</a:t>
            </a:r>
            <a:r>
              <a:rPr lang="en-GB" sz="1100">
                <a:solidFill>
                  <a:schemeClr val="dk1"/>
                </a:solidFill>
              </a:rPr>
              <a:t> follow with </a:t>
            </a:r>
            <a:r>
              <a:rPr b="1" lang="en-GB" sz="1100">
                <a:solidFill>
                  <a:schemeClr val="dk1"/>
                </a:solidFill>
              </a:rPr>
              <a:t>11.8%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9.6%</a:t>
            </a:r>
            <a:r>
              <a:rPr lang="en-GB" sz="1100">
                <a:solidFill>
                  <a:schemeClr val="dk1"/>
                </a:solidFill>
              </a:rPr>
              <a:t>, respectively.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Quarter 4</a:t>
            </a:r>
            <a:endParaRPr b="1" sz="13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Downtown</a:t>
            </a:r>
            <a:r>
              <a:rPr lang="en-GB" sz="1100">
                <a:solidFill>
                  <a:schemeClr val="dk1"/>
                </a:solidFill>
              </a:rPr>
              <a:t> remains the leader but experiences a significant drop to ₹1.23M (</a:t>
            </a:r>
            <a:r>
              <a:rPr b="1" lang="en-GB" sz="1100">
                <a:solidFill>
                  <a:schemeClr val="dk1"/>
                </a:solidFill>
              </a:rPr>
              <a:t>57.9%</a:t>
            </a:r>
            <a:r>
              <a:rPr lang="en-GB" sz="1100">
                <a:solidFill>
                  <a:schemeClr val="dk1"/>
                </a:solidFill>
              </a:rPr>
              <a:t> of Q4 revenue).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Commercial</a:t>
            </a:r>
            <a:r>
              <a:rPr lang="en-GB" sz="1100">
                <a:solidFill>
                  <a:schemeClr val="dk1"/>
                </a:solidFill>
              </a:rPr>
              <a:t> follows at ₹487K (</a:t>
            </a:r>
            <a:r>
              <a:rPr b="1" lang="en-GB" sz="1100">
                <a:solidFill>
                  <a:schemeClr val="dk1"/>
                </a:solidFill>
              </a:rPr>
              <a:t>22.8%</a:t>
            </a:r>
            <a:r>
              <a:rPr lang="en-GB" sz="1100">
                <a:solidFill>
                  <a:schemeClr val="dk1"/>
                </a:solidFill>
              </a:rPr>
              <a:t>), with a steep decline from earlier quarters.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Residential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Airport</a:t>
            </a:r>
            <a:r>
              <a:rPr lang="en-GB" sz="1100">
                <a:solidFill>
                  <a:schemeClr val="dk1"/>
                </a:solidFill>
              </a:rPr>
              <a:t> record their lowest revenues, contributing </a:t>
            </a:r>
            <a:r>
              <a:rPr b="1" lang="en-GB" sz="1100">
                <a:solidFill>
                  <a:schemeClr val="dk1"/>
                </a:solidFill>
              </a:rPr>
              <a:t>11.9%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8.7%</a:t>
            </a:r>
            <a:r>
              <a:rPr lang="en-GB" sz="1100">
                <a:solidFill>
                  <a:schemeClr val="dk1"/>
                </a:solidFill>
              </a:rPr>
              <a:t>, respectively.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