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Dela Gothic One"/>
      <p:regular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DelaGothicOne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58ebc3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58ebc3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58eb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58eb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58ebc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58ebc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58ebc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58ebc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58ebc3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a58ebc3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58ebc3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58ebc3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b5d8e5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b5d8e5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hyperlink" Target="mailto:jatinbhavsar000@gmail.com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09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12" y="102163"/>
            <a:ext cx="8758575" cy="493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Insight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experience a significant peak from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March to July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indicating a strong seasonal demand during these months. However, there is a noticeable decline in sales during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September and October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Classic pizzas</a:t>
            </a:r>
            <a:r>
              <a:rPr lang="en-GB" sz="1100">
                <a:solidFill>
                  <a:schemeClr val="dk1"/>
                </a:solidFill>
              </a:rPr>
              <a:t> dominate overall sales, contributing a significant total of </a:t>
            </a:r>
            <a:r>
              <a:rPr b="1" lang="en-GB" sz="1100">
                <a:solidFill>
                  <a:schemeClr val="dk1"/>
                </a:solidFill>
              </a:rPr>
              <a:t>$220K</a:t>
            </a:r>
            <a:r>
              <a:rPr lang="en-GB" sz="1100">
                <a:solidFill>
                  <a:schemeClr val="dk1"/>
                </a:solidFill>
              </a:rPr>
              <a:t>, highlighting their popularity among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average order value stands at $38.31, with customers typically ordering an average of 1.02 pizzas per order.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are significantly higher in the </a:t>
            </a:r>
            <a:r>
              <a:rPr b="1" lang="en-GB" sz="1100">
                <a:solidFill>
                  <a:schemeClr val="dk1"/>
                </a:solidFill>
              </a:rPr>
              <a:t>afternoon and evening</a:t>
            </a:r>
            <a:r>
              <a:rPr lang="en-GB" sz="1100">
                <a:solidFill>
                  <a:schemeClr val="dk1"/>
                </a:solidFill>
              </a:rPr>
              <a:t>, suggesting these are the most lucrative times for customer engagement.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Across all pizza categories, </a:t>
            </a:r>
            <a:r>
              <a:rPr b="1" lang="en-GB" sz="1100">
                <a:solidFill>
                  <a:schemeClr val="dk1"/>
                </a:solidFill>
              </a:rPr>
              <a:t>large-sized pizzas</a:t>
            </a:r>
            <a:r>
              <a:rPr lang="en-GB" sz="1100">
                <a:solidFill>
                  <a:schemeClr val="dk1"/>
                </a:solidFill>
              </a:rPr>
              <a:t> contribute more substantially to overall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dominance of Classic pizzas</a:t>
            </a:r>
            <a:r>
              <a:rPr lang="en-GB" sz="1100">
                <a:solidFill>
                  <a:schemeClr val="dk1"/>
                </a:solidFill>
              </a:rPr>
              <a:t> presents an opportunity to further capitalize on this demand through special deals or bundling offers.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total of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17,890 classic pizzas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were sold, reflecting strong consumer preference for this category.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classic pizzas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generate the highest sales overall, June stands out as an exception where other products may perform better.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Actionable Strategy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Introducing </a:t>
            </a:r>
            <a:r>
              <a:rPr b="1" lang="en-GB" sz="1100">
                <a:solidFill>
                  <a:schemeClr val="dk1"/>
                </a:solidFill>
              </a:rPr>
              <a:t>bundling deals or "Buy 2 Get 1 Free" promotions</a:t>
            </a:r>
            <a:r>
              <a:rPr lang="en-GB" sz="1100">
                <a:solidFill>
                  <a:schemeClr val="dk1"/>
                </a:solidFill>
              </a:rPr>
              <a:t> could significantly boost the number of pizzas per order. This strategy encourages customers to purchase more pizzas in a single transaction, which can increase overall revenue while providing added value for customers.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There is a clear need to </a:t>
            </a:r>
            <a:r>
              <a:rPr b="1" lang="en-GB" sz="1100">
                <a:solidFill>
                  <a:schemeClr val="dk1"/>
                </a:solidFill>
              </a:rPr>
              <a:t>enhance the variety and appeal of veggie pizzas</a:t>
            </a:r>
            <a:r>
              <a:rPr lang="en-GB" sz="1100">
                <a:solidFill>
                  <a:schemeClr val="dk1"/>
                </a:solidFill>
              </a:rPr>
              <a:t>, as they rank at the </a:t>
            </a:r>
            <a:r>
              <a:rPr b="1" lang="en-GB" sz="1100">
                <a:solidFill>
                  <a:schemeClr val="dk1"/>
                </a:solidFill>
              </a:rPr>
              <a:t>bottom in terms of sales from August to December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Prioritize the </a:t>
            </a:r>
            <a:r>
              <a:rPr b="1" lang="en-GB" sz="1100">
                <a:solidFill>
                  <a:schemeClr val="dk1"/>
                </a:solidFill>
              </a:rPr>
              <a:t>top 10 pizzas that contribute the most to sales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Introduce a </a:t>
            </a:r>
            <a:r>
              <a:rPr b="1" lang="en-GB" sz="1100">
                <a:solidFill>
                  <a:schemeClr val="dk1"/>
                </a:solidFill>
              </a:rPr>
              <a:t>reward system where customers earn points for each purchase</a:t>
            </a:r>
            <a:r>
              <a:rPr lang="en-GB" sz="1100">
                <a:solidFill>
                  <a:schemeClr val="dk1"/>
                </a:solidFill>
              </a:rPr>
              <a:t>, which they can later redeem for free or discounted pizzas.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00" y="111712"/>
            <a:ext cx="8711200" cy="4920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Insight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Friday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consistently records the highest number of orders, totaling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3,540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indicating a strong customer preference for pizza on this day. In contrast,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Sunday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sees the lowest order volume at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2,620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Classic pizzas</a:t>
            </a:r>
            <a:r>
              <a:rPr lang="en-GB" sz="1100">
                <a:solidFill>
                  <a:schemeClr val="dk1"/>
                </a:solidFill>
              </a:rPr>
              <a:t> bring the highest total order value of </a:t>
            </a:r>
            <a:r>
              <a:rPr b="1" lang="en-GB" sz="1100">
                <a:solidFill>
                  <a:schemeClr val="dk1"/>
                </a:solidFill>
              </a:rPr>
              <a:t>$220.05K</a:t>
            </a:r>
            <a:r>
              <a:rPr lang="en-GB" sz="1100">
                <a:solidFill>
                  <a:schemeClr val="dk1"/>
                </a:solidFill>
              </a:rPr>
              <a:t>, showcasing their popularity among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highest sales occur between 12:00 PM to 1:00 PM</a:t>
            </a:r>
            <a:r>
              <a:rPr lang="en-GB" sz="1100">
                <a:solidFill>
                  <a:schemeClr val="dk1"/>
                </a:solidFill>
              </a:rPr>
              <a:t> (lunchtime) and </a:t>
            </a:r>
            <a:r>
              <a:rPr b="1" lang="en-GB" sz="1100">
                <a:solidFill>
                  <a:schemeClr val="dk1"/>
                </a:solidFill>
              </a:rPr>
              <a:t>4:00 PM to 7:00 PM</a:t>
            </a:r>
            <a:r>
              <a:rPr lang="en-GB" sz="1100">
                <a:solidFill>
                  <a:schemeClr val="dk1"/>
                </a:solidFill>
              </a:rPr>
              <a:t> (evening). These time frames are the busiest.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The lowest sales occur before 10:00 AM and after 10:00 PM</a:t>
            </a:r>
            <a:r>
              <a:rPr lang="en-GB" sz="1100">
                <a:solidFill>
                  <a:schemeClr val="dk1"/>
                </a:solidFill>
              </a:rPr>
              <a:t>, reflecting reduced demand during these times.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Customers show a clear preference for </a:t>
            </a:r>
            <a:r>
              <a:rPr b="1" lang="en-GB" sz="1100">
                <a:solidFill>
                  <a:schemeClr val="dk1"/>
                </a:solidFill>
              </a:rPr>
              <a:t>Classic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Supreme pizzas</a:t>
            </a:r>
            <a:r>
              <a:rPr lang="en-GB" sz="1100">
                <a:solidFill>
                  <a:schemeClr val="dk1"/>
                </a:solidFill>
              </a:rPr>
              <a:t>, with these categories outperforming others in popularity.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While </a:t>
            </a:r>
            <a:r>
              <a:rPr b="1" lang="en-GB" sz="1100">
                <a:solidFill>
                  <a:schemeClr val="dk1"/>
                </a:solidFill>
              </a:rPr>
              <a:t>Classic pizzas lead in sales with $220.05K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Supreme pizzas</a:t>
            </a:r>
            <a:r>
              <a:rPr lang="en-GB" sz="1100">
                <a:solidFill>
                  <a:schemeClr val="dk1"/>
                </a:solidFill>
              </a:rPr>
              <a:t> follow closely with </a:t>
            </a:r>
            <a:r>
              <a:rPr b="1" lang="en-GB" sz="1100">
                <a:solidFill>
                  <a:schemeClr val="dk1"/>
                </a:solidFill>
              </a:rPr>
              <a:t>$208.2K</a:t>
            </a:r>
            <a:r>
              <a:rPr lang="en-GB" sz="1100">
                <a:solidFill>
                  <a:schemeClr val="dk1"/>
                </a:solidFill>
              </a:rPr>
              <a:t>, indicating that both categories are strong performers.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BF2733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Actionable Strategy</a:t>
            </a:r>
            <a:endParaRPr sz="2700">
              <a:solidFill>
                <a:srgbClr val="BF2733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With </a:t>
            </a:r>
            <a:r>
              <a:rPr b="1" lang="en-GB" sz="1100">
                <a:solidFill>
                  <a:schemeClr val="dk1"/>
                </a:solidFill>
              </a:rPr>
              <a:t>Fridays experiencing the highest number of orders</a:t>
            </a:r>
            <a:r>
              <a:rPr lang="en-GB" sz="1100">
                <a:solidFill>
                  <a:schemeClr val="dk1"/>
                </a:solidFill>
              </a:rPr>
              <a:t>, it's crucial to </a:t>
            </a:r>
            <a:r>
              <a:rPr b="1" lang="en-GB" sz="1100">
                <a:solidFill>
                  <a:schemeClr val="dk1"/>
                </a:solidFill>
              </a:rPr>
              <a:t>increase staffing levels and stock inventory adequately</a:t>
            </a:r>
            <a:r>
              <a:rPr lang="en-GB" sz="1100">
                <a:solidFill>
                  <a:schemeClr val="dk1"/>
                </a:solidFill>
              </a:rPr>
              <a:t> to handle the surge efficiently.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Introducing </a:t>
            </a:r>
            <a:r>
              <a:rPr b="1" lang="en-GB" sz="1100">
                <a:solidFill>
                  <a:schemeClr val="dk1"/>
                </a:solidFill>
              </a:rPr>
              <a:t>exclusive specials from Thursday to Saturday</a:t>
            </a:r>
            <a:r>
              <a:rPr lang="en-GB" sz="1100">
                <a:solidFill>
                  <a:schemeClr val="dk1"/>
                </a:solidFill>
              </a:rPr>
              <a:t> could attract more customers during these busy days.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Sundays have the lowest order volume, making them an ideal day to </a:t>
            </a:r>
            <a:r>
              <a:rPr b="1" lang="en-GB" sz="1100">
                <a:solidFill>
                  <a:schemeClr val="dk1"/>
                </a:solidFill>
              </a:rPr>
              <a:t>promote family-friendly deals and bundles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Given the popularity of </a:t>
            </a:r>
            <a:r>
              <a:rPr b="1" lang="en-GB" sz="1100">
                <a:solidFill>
                  <a:schemeClr val="dk1"/>
                </a:solidFill>
              </a:rPr>
              <a:t>Supreme pizzas</a:t>
            </a:r>
            <a:r>
              <a:rPr lang="en-GB" sz="1100">
                <a:solidFill>
                  <a:schemeClr val="dk1"/>
                </a:solidFill>
              </a:rPr>
              <a:t>, upselling them with </a:t>
            </a:r>
            <a:r>
              <a:rPr b="1" lang="en-GB" sz="1100">
                <a:solidFill>
                  <a:schemeClr val="dk1"/>
                </a:solidFill>
              </a:rPr>
              <a:t>other pizza or new menu items</a:t>
            </a:r>
            <a:r>
              <a:rPr lang="en-GB" sz="1100">
                <a:solidFill>
                  <a:schemeClr val="dk1"/>
                </a:solidFill>
              </a:rPr>
              <a:t> can further maximize revenue.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713267" y="540000"/>
            <a:ext cx="4978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3DF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THANKS!</a:t>
            </a:r>
            <a:endParaRPr sz="6000">
              <a:solidFill>
                <a:srgbClr val="FFF3DF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cxnSp>
        <p:nvCxnSpPr>
          <p:cNvPr id="94" name="Google Shape;94;p20"/>
          <p:cNvCxnSpPr/>
          <p:nvPr/>
        </p:nvCxnSpPr>
        <p:spPr>
          <a:xfrm>
            <a:off x="713275" y="1573850"/>
            <a:ext cx="4619100" cy="0"/>
          </a:xfrm>
          <a:prstGeom prst="straightConnector1">
            <a:avLst/>
          </a:prstGeom>
          <a:noFill/>
          <a:ln cap="flat" cmpd="sng" w="9525">
            <a:solidFill>
              <a:srgbClr val="FFF3D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20"/>
          <p:cNvSpPr txBox="1"/>
          <p:nvPr/>
        </p:nvSpPr>
        <p:spPr>
          <a:xfrm>
            <a:off x="713225" y="1598700"/>
            <a:ext cx="4978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3DF"/>
                </a:solidFill>
                <a:latin typeface="DM Sans"/>
                <a:ea typeface="DM Sans"/>
                <a:cs typeface="DM Sans"/>
                <a:sym typeface="DM Sans"/>
              </a:rPr>
              <a:t>Do you have any questions?</a:t>
            </a:r>
            <a:endParaRPr b="1" sz="1600">
              <a:solidFill>
                <a:srgbClr val="FFF3D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3DF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jatinbhavsar000@gmail.com</a:t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3DF"/>
                </a:solidFill>
                <a:latin typeface="Nunito"/>
                <a:ea typeface="Nunito"/>
                <a:cs typeface="Nunito"/>
                <a:sym typeface="Nunito"/>
              </a:rPr>
              <a:t>+91 9924750166</a:t>
            </a:r>
            <a:endParaRPr>
              <a:solidFill>
                <a:srgbClr val="FFF3D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6268625" y="-1382875"/>
            <a:ext cx="4117400" cy="719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