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8ebc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8ebc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58ebc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58ebc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58ebc3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58ebc3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7c6c26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7c6c26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9" y="0"/>
            <a:ext cx="9063842" cy="5143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IDEAS</a:t>
            </a:r>
            <a:endParaRPr b="1"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solidFill>
                <a:srgbClr val="BF27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The total revenue for January and February 2015 reached an impressive </a:t>
            </a:r>
            <a:r>
              <a:rPr b="1" lang="en-GB" sz="1100">
                <a:solidFill>
                  <a:schemeClr val="lt1"/>
                </a:solidFill>
              </a:rPr>
              <a:t>₹474 million</a:t>
            </a:r>
            <a:r>
              <a:rPr lang="en-GB" sz="1100">
                <a:solidFill>
                  <a:schemeClr val="lt1"/>
                </a:solidFill>
              </a:rPr>
              <a:t>. In January, the revenue was </a:t>
            </a:r>
            <a:r>
              <a:rPr b="1" lang="en-GB" sz="1100">
                <a:solidFill>
                  <a:schemeClr val="lt1"/>
                </a:solidFill>
              </a:rPr>
              <a:t>₹167 million</a:t>
            </a:r>
            <a:r>
              <a:rPr lang="en-GB" sz="1100">
                <a:solidFill>
                  <a:schemeClr val="lt1"/>
                </a:solidFill>
              </a:rPr>
              <a:t>, while February saw a significant increase to </a:t>
            </a:r>
            <a:r>
              <a:rPr b="1" lang="en-GB" sz="1100">
                <a:solidFill>
                  <a:schemeClr val="lt1"/>
                </a:solidFill>
              </a:rPr>
              <a:t>₹307 million</a:t>
            </a:r>
            <a:r>
              <a:rPr lang="en-GB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During this period, the total number of orders amounted to </a:t>
            </a:r>
            <a:r>
              <a:rPr b="1" lang="en-GB" sz="1100">
                <a:solidFill>
                  <a:schemeClr val="lt1"/>
                </a:solidFill>
              </a:rPr>
              <a:t>61,840</a:t>
            </a:r>
            <a:r>
              <a:rPr lang="en-GB" sz="1100">
                <a:solidFill>
                  <a:schemeClr val="lt1"/>
                </a:solidFill>
              </a:rPr>
              <a:t> in January and increased to </a:t>
            </a:r>
            <a:r>
              <a:rPr b="1" lang="en-GB" sz="1100">
                <a:solidFill>
                  <a:schemeClr val="lt1"/>
                </a:solidFill>
              </a:rPr>
              <a:t>113,940</a:t>
            </a:r>
            <a:r>
              <a:rPr lang="en-GB" sz="1100">
                <a:solidFill>
                  <a:schemeClr val="lt1"/>
                </a:solidFill>
              </a:rPr>
              <a:t> in February, indicating a strong upward trend in customer demand.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The average order value remained consistent at </a:t>
            </a:r>
            <a:r>
              <a:rPr b="1" lang="en-GB" sz="1100">
                <a:solidFill>
                  <a:schemeClr val="lt1"/>
                </a:solidFill>
              </a:rPr>
              <a:t>₹975</a:t>
            </a:r>
            <a:r>
              <a:rPr lang="en-GB" sz="1100">
                <a:solidFill>
                  <a:schemeClr val="lt1"/>
                </a:solidFill>
              </a:rPr>
              <a:t> for both months, reflecting stable purchasing behavior among customers.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Among the product offerings, </a:t>
            </a:r>
            <a:r>
              <a:rPr b="1" lang="en-GB" sz="1100">
                <a:solidFill>
                  <a:schemeClr val="lt1"/>
                </a:solidFill>
              </a:rPr>
              <a:t>OP-1</a:t>
            </a:r>
            <a:r>
              <a:rPr lang="en-GB" sz="1100">
                <a:solidFill>
                  <a:schemeClr val="lt1"/>
                </a:solidFill>
              </a:rPr>
              <a:t> and </a:t>
            </a:r>
            <a:r>
              <a:rPr b="1" lang="en-GB" sz="1100">
                <a:solidFill>
                  <a:schemeClr val="lt1"/>
                </a:solidFill>
              </a:rPr>
              <a:t>OP-3</a:t>
            </a:r>
            <a:r>
              <a:rPr lang="en-GB" sz="1100">
                <a:solidFill>
                  <a:schemeClr val="lt1"/>
                </a:solidFill>
              </a:rPr>
              <a:t> stood out with the highest average order values, indicating their popularity and potential for further promotion.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100">
                <a:solidFill>
                  <a:schemeClr val="lt1"/>
                </a:solidFill>
              </a:rPr>
              <a:t>Store-4</a:t>
            </a:r>
            <a:r>
              <a:rPr lang="en-GB" sz="1100">
                <a:solidFill>
                  <a:schemeClr val="lt1"/>
                </a:solidFill>
              </a:rPr>
              <a:t> and </a:t>
            </a:r>
            <a:r>
              <a:rPr b="1" lang="en-GB" sz="1100">
                <a:solidFill>
                  <a:schemeClr val="lt1"/>
                </a:solidFill>
              </a:rPr>
              <a:t>Store-55</a:t>
            </a:r>
            <a:r>
              <a:rPr lang="en-GB" sz="1100">
                <a:solidFill>
                  <a:schemeClr val="lt1"/>
                </a:solidFill>
              </a:rPr>
              <a:t> achieved the highest total revenue, each generating </a:t>
            </a:r>
            <a:r>
              <a:rPr b="1" lang="en-GB" sz="1100">
                <a:solidFill>
                  <a:schemeClr val="lt1"/>
                </a:solidFill>
              </a:rPr>
              <a:t>₹96 million</a:t>
            </a:r>
            <a:r>
              <a:rPr lang="en-GB" sz="1100">
                <a:solidFill>
                  <a:schemeClr val="lt1"/>
                </a:solidFill>
              </a:rPr>
              <a:t>, showcasing their effectiveness in driving sales.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Market IDs 2 and 4 reported the highest number of dashers, totaling </a:t>
            </a:r>
            <a:r>
              <a:rPr b="1" lang="en-GB" sz="1100">
                <a:solidFill>
                  <a:schemeClr val="lt1"/>
                </a:solidFill>
              </a:rPr>
              <a:t>12 million</a:t>
            </a:r>
            <a:r>
              <a:rPr lang="en-GB" sz="1100">
                <a:solidFill>
                  <a:schemeClr val="lt1"/>
                </a:solidFill>
              </a:rPr>
              <a:t>, which highlights the importance of effective delivery logistics in meeting customer expectations.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The average delivery duration is currently at </a:t>
            </a:r>
            <a:r>
              <a:rPr b="1" lang="en-GB" sz="1100">
                <a:solidFill>
                  <a:schemeClr val="lt1"/>
                </a:solidFill>
              </a:rPr>
              <a:t>546.08 minutes</a:t>
            </a:r>
            <a:r>
              <a:rPr lang="en-GB" sz="1100">
                <a:solidFill>
                  <a:schemeClr val="lt1"/>
                </a:solidFill>
              </a:rPr>
              <a:t>, equivalent to approximately </a:t>
            </a:r>
            <a:r>
              <a:rPr b="1" lang="en-GB" sz="1100">
                <a:solidFill>
                  <a:schemeClr val="lt1"/>
                </a:solidFill>
              </a:rPr>
              <a:t>9 hours</a:t>
            </a:r>
            <a:r>
              <a:rPr lang="en-GB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-10908"/>
            <a:ext cx="9143999" cy="516531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Insight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100">
                <a:solidFill>
                  <a:schemeClr val="lt1"/>
                </a:solidFill>
              </a:rPr>
              <a:t>OP-3</a:t>
            </a:r>
            <a:r>
              <a:rPr lang="en-GB" sz="1100">
                <a:solidFill>
                  <a:schemeClr val="lt1"/>
                </a:solidFill>
              </a:rPr>
              <a:t> has made the largest subtotal contribution, totaling </a:t>
            </a:r>
            <a:r>
              <a:rPr b="1" lang="en-GB" sz="1100">
                <a:solidFill>
                  <a:schemeClr val="lt1"/>
                </a:solidFill>
              </a:rPr>
              <a:t>₹137 million</a:t>
            </a:r>
            <a:r>
              <a:rPr lang="en-GB" sz="1100">
                <a:solidFill>
                  <a:schemeClr val="lt1"/>
                </a:solidFill>
              </a:rPr>
              <a:t>, indicating its significant impact on overall revenue. Conversely, </a:t>
            </a:r>
            <a:r>
              <a:rPr b="1" lang="en-GB" sz="1100">
                <a:solidFill>
                  <a:schemeClr val="lt1"/>
                </a:solidFill>
              </a:rPr>
              <a:t>OP-7</a:t>
            </a:r>
            <a:r>
              <a:rPr lang="en-GB" sz="1100">
                <a:solidFill>
                  <a:schemeClr val="lt1"/>
                </a:solidFill>
              </a:rPr>
              <a:t> has the smallest subtotal contribution at </a:t>
            </a:r>
            <a:r>
              <a:rPr b="1" lang="en-GB" sz="1100">
                <a:solidFill>
                  <a:schemeClr val="lt1"/>
                </a:solidFill>
              </a:rPr>
              <a:t>₹57,000</a:t>
            </a:r>
            <a:r>
              <a:rPr lang="en-GB" sz="1100">
                <a:solidFill>
                  <a:schemeClr val="lt1"/>
                </a:solidFill>
              </a:rPr>
              <a:t>, suggesting that it may require further analysis to understand its performance.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There is a notable increase in pending orders within </a:t>
            </a:r>
            <a:r>
              <a:rPr b="1" lang="en-GB" sz="1100">
                <a:solidFill>
                  <a:schemeClr val="lt1"/>
                </a:solidFill>
              </a:rPr>
              <a:t>Market ID 2</a:t>
            </a:r>
            <a:r>
              <a:rPr lang="en-GB" sz="1100">
                <a:solidFill>
                  <a:schemeClr val="lt1"/>
                </a:solidFill>
              </a:rPr>
              <a:t> and </a:t>
            </a:r>
            <a:r>
              <a:rPr b="1" lang="en-GB" sz="1100">
                <a:solidFill>
                  <a:schemeClr val="lt1"/>
                </a:solidFill>
              </a:rPr>
              <a:t>Market ID 4</a:t>
            </a:r>
            <a:r>
              <a:rPr lang="en-GB" sz="1100">
                <a:solidFill>
                  <a:schemeClr val="lt1"/>
                </a:solidFill>
              </a:rPr>
              <a:t>, which may indicate potential operational challenges or customer dissatisfaction that need to be addressed promptly.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The markets have been segmented into high, medium, and low average order value (AOV) categories, with the "Low AOV" category dominating by 62%.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100">
                <a:solidFill>
                  <a:schemeClr val="lt1"/>
                </a:solidFill>
              </a:rPr>
              <a:t>The third week of both months has experienced a slight decline in total orders.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