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a58ebc38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a58ebc38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1b115a1a9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1b115a1a9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b1240307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b1240307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1b1240307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1b1240307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187" y="487925"/>
            <a:ext cx="8777627" cy="416765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Insights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Profit has shown periodic peaks and troughs over </a:t>
            </a:r>
            <a:r>
              <a:rPr b="1" lang="en-GB" sz="1100">
                <a:solidFill>
                  <a:schemeClr val="dk1"/>
                </a:solidFill>
              </a:rPr>
              <a:t>Q4 2016</a:t>
            </a:r>
            <a:r>
              <a:rPr lang="en-GB" sz="1100">
                <a:solidFill>
                  <a:schemeClr val="dk1"/>
                </a:solidFill>
              </a:rPr>
              <a:t> and </a:t>
            </a:r>
            <a:r>
              <a:rPr b="1" lang="en-GB" sz="1100">
                <a:solidFill>
                  <a:schemeClr val="dk1"/>
                </a:solidFill>
              </a:rPr>
              <a:t>Q1 2017</a:t>
            </a:r>
            <a:r>
              <a:rPr lang="en-GB" sz="1100">
                <a:solidFill>
                  <a:schemeClr val="dk1"/>
                </a:solidFill>
              </a:rPr>
              <a:t>, indicating fluctuations in performance during this period.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The </a:t>
            </a:r>
            <a:r>
              <a:rPr b="1" lang="en-GB" sz="1100">
                <a:solidFill>
                  <a:schemeClr val="dk1"/>
                </a:solidFill>
              </a:rPr>
              <a:t>Technology</a:t>
            </a:r>
            <a:r>
              <a:rPr lang="en-GB" sz="1100">
                <a:solidFill>
                  <a:schemeClr val="dk1"/>
                </a:solidFill>
              </a:rPr>
              <a:t> category exhibits high sales, substantial profit, and favorable profit margins, making it a key area of strength for the business.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In contrast, the </a:t>
            </a:r>
            <a:r>
              <a:rPr b="1" lang="en-GB" sz="1100">
                <a:solidFill>
                  <a:schemeClr val="dk1"/>
                </a:solidFill>
              </a:rPr>
              <a:t>Furniture</a:t>
            </a:r>
            <a:r>
              <a:rPr lang="en-GB" sz="1100">
                <a:solidFill>
                  <a:schemeClr val="dk1"/>
                </a:solidFill>
              </a:rPr>
              <a:t> category experiences moderate sales but has low profit margins, highlighting a need for strategic adjustments.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Office Supplies</a:t>
            </a:r>
            <a:r>
              <a:rPr lang="en-GB" sz="1100">
                <a:solidFill>
                  <a:schemeClr val="dk1"/>
                </a:solidFill>
              </a:rPr>
              <a:t> have high sales figures but low profitability, suggesting that pricing or cost management may require reevaluation.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Cindy Stewart</a:t>
            </a:r>
            <a:r>
              <a:rPr lang="en-GB" sz="1100">
                <a:solidFill>
                  <a:schemeClr val="dk1"/>
                </a:solidFill>
              </a:rPr>
              <a:t> has contributed to negative profits, with a loss of </a:t>
            </a:r>
            <a:r>
              <a:rPr b="1" lang="en-GB" sz="1100">
                <a:solidFill>
                  <a:schemeClr val="dk1"/>
                </a:solidFill>
              </a:rPr>
              <a:t>$6,626.37</a:t>
            </a:r>
            <a:r>
              <a:rPr lang="en-GB" sz="1100">
                <a:solidFill>
                  <a:schemeClr val="dk1"/>
                </a:solidFill>
              </a:rPr>
              <a:t>, indicating a potential area for improvement or reassessment.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Sub-categories such as </a:t>
            </a:r>
            <a:r>
              <a:rPr b="1" lang="en-GB" sz="1100">
                <a:solidFill>
                  <a:schemeClr val="dk1"/>
                </a:solidFill>
              </a:rPr>
              <a:t>Bookcases</a:t>
            </a:r>
            <a:r>
              <a:rPr lang="en-GB" sz="1100">
                <a:solidFill>
                  <a:schemeClr val="dk1"/>
                </a:solidFill>
              </a:rPr>
              <a:t>, </a:t>
            </a:r>
            <a:r>
              <a:rPr b="1" lang="en-GB" sz="1100">
                <a:solidFill>
                  <a:schemeClr val="dk1"/>
                </a:solidFill>
              </a:rPr>
              <a:t>Tables</a:t>
            </a:r>
            <a:r>
              <a:rPr lang="en-GB" sz="1100">
                <a:solidFill>
                  <a:schemeClr val="dk1"/>
                </a:solidFill>
              </a:rPr>
              <a:t>, and </a:t>
            </a:r>
            <a:r>
              <a:rPr b="1" lang="en-GB" sz="1100">
                <a:solidFill>
                  <a:schemeClr val="dk1"/>
                </a:solidFill>
              </a:rPr>
              <a:t>Supplies</a:t>
            </a:r>
            <a:r>
              <a:rPr lang="en-GB" sz="1100">
                <a:solidFill>
                  <a:schemeClr val="dk1"/>
                </a:solidFill>
              </a:rPr>
              <a:t> are significant loss drivers, collectively accounting for a total loss of </a:t>
            </a:r>
            <a:r>
              <a:rPr b="1" lang="en-GB" sz="1100">
                <a:solidFill>
                  <a:schemeClr val="dk1"/>
                </a:solidFill>
              </a:rPr>
              <a:t>$22,387.14</a:t>
            </a:r>
            <a:r>
              <a:rPr lang="en-GB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487" y="1403175"/>
            <a:ext cx="8745026" cy="23371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Insights</a:t>
            </a:r>
            <a:endParaRPr/>
          </a:p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Texas</a:t>
            </a:r>
            <a:r>
              <a:rPr lang="en-GB" sz="1100">
                <a:solidFill>
                  <a:schemeClr val="dk1"/>
                </a:solidFill>
              </a:rPr>
              <a:t> shows the highest losses in the Furniture category, necessitating targeted strategies to address this issue.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Furniture contributes to losses across multiple states, including </a:t>
            </a:r>
            <a:r>
              <a:rPr b="1" lang="en-GB" sz="1100">
                <a:solidFill>
                  <a:schemeClr val="dk1"/>
                </a:solidFill>
              </a:rPr>
              <a:t>Texas</a:t>
            </a:r>
            <a:r>
              <a:rPr lang="en-GB" sz="1100">
                <a:solidFill>
                  <a:schemeClr val="dk1"/>
                </a:solidFill>
              </a:rPr>
              <a:t>, </a:t>
            </a:r>
            <a:r>
              <a:rPr b="1" lang="en-GB" sz="1100">
                <a:solidFill>
                  <a:schemeClr val="dk1"/>
                </a:solidFill>
              </a:rPr>
              <a:t>Pennsylvania</a:t>
            </a:r>
            <a:r>
              <a:rPr lang="en-GB" sz="1100">
                <a:solidFill>
                  <a:schemeClr val="dk1"/>
                </a:solidFill>
              </a:rPr>
              <a:t>, and </a:t>
            </a:r>
            <a:r>
              <a:rPr b="1" lang="en-GB" sz="1100">
                <a:solidFill>
                  <a:schemeClr val="dk1"/>
                </a:solidFill>
              </a:rPr>
              <a:t>North Carolina</a:t>
            </a:r>
            <a:r>
              <a:rPr lang="en-GB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Office Supplies consistently show losses in most states, particularly in </a:t>
            </a:r>
            <a:r>
              <a:rPr b="1" lang="en-GB" sz="1100">
                <a:solidFill>
                  <a:schemeClr val="dk1"/>
                </a:solidFill>
              </a:rPr>
              <a:t>Ohio</a:t>
            </a:r>
            <a:r>
              <a:rPr lang="en-GB" sz="1100">
                <a:solidFill>
                  <a:schemeClr val="dk1"/>
                </a:solidFill>
              </a:rPr>
              <a:t>, </a:t>
            </a:r>
            <a:r>
              <a:rPr b="1" lang="en-GB" sz="1100">
                <a:solidFill>
                  <a:schemeClr val="dk1"/>
                </a:solidFill>
              </a:rPr>
              <a:t>Illinois</a:t>
            </a:r>
            <a:r>
              <a:rPr lang="en-GB" sz="1100">
                <a:solidFill>
                  <a:schemeClr val="dk1"/>
                </a:solidFill>
              </a:rPr>
              <a:t>, and </a:t>
            </a:r>
            <a:r>
              <a:rPr b="1" lang="en-GB" sz="1100">
                <a:solidFill>
                  <a:schemeClr val="dk1"/>
                </a:solidFill>
              </a:rPr>
              <a:t>Florida</a:t>
            </a:r>
            <a:r>
              <a:rPr lang="en-GB" sz="1100">
                <a:solidFill>
                  <a:schemeClr val="dk1"/>
                </a:solidFill>
              </a:rPr>
              <a:t>. This trend indicates a need for strategic marketing or product adjustments.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While Technology is generally profitable, it shows losses in states like </a:t>
            </a:r>
            <a:r>
              <a:rPr b="1" lang="en-GB" sz="1100">
                <a:solidFill>
                  <a:schemeClr val="dk1"/>
                </a:solidFill>
              </a:rPr>
              <a:t>Pennsylvania</a:t>
            </a:r>
            <a:r>
              <a:rPr lang="en-GB" sz="1100">
                <a:solidFill>
                  <a:schemeClr val="dk1"/>
                </a:solidFill>
              </a:rPr>
              <a:t> and </a:t>
            </a:r>
            <a:r>
              <a:rPr b="1" lang="en-GB" sz="1100">
                <a:solidFill>
                  <a:schemeClr val="dk1"/>
                </a:solidFill>
              </a:rPr>
              <a:t>Oregon</a:t>
            </a:r>
            <a:r>
              <a:rPr lang="en-GB" sz="1100">
                <a:solidFill>
                  <a:schemeClr val="dk1"/>
                </a:solidFill>
              </a:rPr>
              <a:t>, suggesting localized challenges that need to be addressed.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Illinois exhibits the sharpest decline in profit margins at </a:t>
            </a:r>
            <a:r>
              <a:rPr b="1" lang="en-GB" sz="1100">
                <a:solidFill>
                  <a:schemeClr val="dk1"/>
                </a:solidFill>
              </a:rPr>
              <a:t>40%</a:t>
            </a:r>
            <a:r>
              <a:rPr lang="en-GB" sz="1100">
                <a:solidFill>
                  <a:schemeClr val="dk1"/>
                </a:solidFill>
              </a:rPr>
              <a:t>, highlighting an urgent need for intervention.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Furniture and Office Supplies are the primary loss drivers across states, indicating areas where operational improvements could yield better financial results.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Ohio experiences losses in both Technology and Furniture categories but gains in Office Supplies, suggesting potential for growth in that segment.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