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1a58ebc38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1a58ebc38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1a58ebc3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1a58ebc3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1a8673862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1a8673862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1a7e29752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1a7e29752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1a7e29752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1a7e29752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1a7e29752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1a7e29752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1a8673862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1a8673862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1a7e29752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1a7e29752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B8E1"/>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93750" y="92863"/>
            <a:ext cx="8756499" cy="49577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B8E1"/>
        </a:solidFill>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Insight</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lnSpc>
                <a:spcPct val="150000"/>
              </a:lnSpc>
              <a:spcBef>
                <a:spcPts val="1200"/>
              </a:spcBef>
              <a:spcAft>
                <a:spcPts val="0"/>
              </a:spcAft>
              <a:buClr>
                <a:schemeClr val="dk1"/>
              </a:buClr>
              <a:buSzPts val="1100"/>
              <a:buChar char="●"/>
            </a:pPr>
            <a:r>
              <a:rPr lang="en-GB" sz="1100">
                <a:solidFill>
                  <a:schemeClr val="dk1"/>
                </a:solidFill>
              </a:rPr>
              <a:t>The total sales revenue across </a:t>
            </a:r>
            <a:r>
              <a:rPr b="1" lang="en-GB" sz="1100">
                <a:solidFill>
                  <a:schemeClr val="dk1"/>
                </a:solidFill>
              </a:rPr>
              <a:t>June, July, and August 2019</a:t>
            </a:r>
            <a:r>
              <a:rPr lang="en-GB" sz="1100">
                <a:solidFill>
                  <a:schemeClr val="dk1"/>
                </a:solidFill>
              </a:rPr>
              <a:t> reached an impressive </a:t>
            </a:r>
            <a:r>
              <a:rPr b="1" lang="en-GB" sz="1100">
                <a:solidFill>
                  <a:schemeClr val="dk1"/>
                </a:solidFill>
              </a:rPr>
              <a:t>₹35.48 million</a:t>
            </a:r>
            <a:r>
              <a:rPr lang="en-GB" sz="1100">
                <a:solidFill>
                  <a:schemeClr val="dk1"/>
                </a:solidFill>
              </a:rPr>
              <a:t>. This indicates a strong performance during the summer months.</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lang="en-GB" sz="1100">
                <a:solidFill>
                  <a:schemeClr val="dk1"/>
                </a:solidFill>
              </a:rPr>
              <a:t>Sales revenue exhibited significant growth, rising from </a:t>
            </a:r>
            <a:r>
              <a:rPr b="1" lang="en-GB" sz="1100">
                <a:solidFill>
                  <a:schemeClr val="dk1"/>
                </a:solidFill>
              </a:rPr>
              <a:t>₹5.2 million in June</a:t>
            </a:r>
            <a:r>
              <a:rPr lang="en-GB" sz="1100">
                <a:solidFill>
                  <a:schemeClr val="dk1"/>
                </a:solidFill>
              </a:rPr>
              <a:t> to </a:t>
            </a:r>
            <a:r>
              <a:rPr b="1" lang="en-GB" sz="1100">
                <a:solidFill>
                  <a:schemeClr val="dk1"/>
                </a:solidFill>
              </a:rPr>
              <a:t>₹11.5 million in July</a:t>
            </a:r>
            <a:r>
              <a:rPr lang="en-GB" sz="1100">
                <a:solidFill>
                  <a:schemeClr val="dk1"/>
                </a:solidFill>
              </a:rPr>
              <a:t>, and peaking at </a:t>
            </a:r>
            <a:r>
              <a:rPr b="1" lang="en-GB" sz="1100">
                <a:solidFill>
                  <a:schemeClr val="dk1"/>
                </a:solidFill>
              </a:rPr>
              <a:t>₹18.7 million in August</a:t>
            </a:r>
            <a:r>
              <a:rPr lang="en-GB" sz="1100">
                <a:solidFill>
                  <a:schemeClr val="dk1"/>
                </a:solidFill>
              </a:rPr>
              <a:t>. This upward trend reflects increasing customer demand and effective sales strategies.</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lang="en-GB" sz="1100">
                <a:solidFill>
                  <a:schemeClr val="dk1"/>
                </a:solidFill>
              </a:rPr>
              <a:t>A total of </a:t>
            </a:r>
            <a:r>
              <a:rPr b="1" lang="en-GB" sz="1100">
                <a:solidFill>
                  <a:schemeClr val="dk1"/>
                </a:solidFill>
              </a:rPr>
              <a:t>15,000 units</a:t>
            </a:r>
            <a:r>
              <a:rPr lang="en-GB" sz="1100">
                <a:solidFill>
                  <a:schemeClr val="dk1"/>
                </a:solidFill>
              </a:rPr>
              <a:t> were sold over the three-month period, demonstrating robust sales activity.</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lang="en-GB" sz="1100">
                <a:solidFill>
                  <a:schemeClr val="dk1"/>
                </a:solidFill>
              </a:rPr>
              <a:t>Among the top seven brands, </a:t>
            </a:r>
            <a:r>
              <a:rPr b="1" lang="en-GB" sz="1100">
                <a:solidFill>
                  <a:schemeClr val="dk1"/>
                </a:solidFill>
              </a:rPr>
              <a:t>Anouk</a:t>
            </a:r>
            <a:r>
              <a:rPr lang="en-GB" sz="1100">
                <a:solidFill>
                  <a:schemeClr val="dk1"/>
                </a:solidFill>
              </a:rPr>
              <a:t> achieved the highest sales figures, indicating its strong market presence. However, several brands, including Anouk, Biba, and Libas, experienced high out-of-stock rates.</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lang="en-GB" sz="1100">
                <a:solidFill>
                  <a:schemeClr val="dk1"/>
                </a:solidFill>
              </a:rPr>
              <a:t>Alarmingly, </a:t>
            </a:r>
            <a:r>
              <a:rPr b="1" lang="en-GB" sz="1100">
                <a:solidFill>
                  <a:schemeClr val="dk1"/>
                </a:solidFill>
              </a:rPr>
              <a:t>49.27% of products</a:t>
            </a:r>
            <a:r>
              <a:rPr lang="en-GB" sz="1100">
                <a:solidFill>
                  <a:schemeClr val="dk1"/>
                </a:solidFill>
              </a:rPr>
              <a:t> were reported as out of stock during this period. Addressing this issue is critical to maximizing sales potential and meeting customer needs.</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lang="en-GB" sz="1100">
                <a:solidFill>
                  <a:schemeClr val="dk1"/>
                </a:solidFill>
              </a:rPr>
              <a:t>The average order value decreased from </a:t>
            </a:r>
            <a:r>
              <a:rPr b="1" lang="en-GB" sz="1100">
                <a:solidFill>
                  <a:schemeClr val="dk1"/>
                </a:solidFill>
              </a:rPr>
              <a:t>₹2,480 in June</a:t>
            </a:r>
            <a:r>
              <a:rPr lang="en-GB" sz="1100">
                <a:solidFill>
                  <a:schemeClr val="dk1"/>
                </a:solidFill>
              </a:rPr>
              <a:t> to </a:t>
            </a:r>
            <a:r>
              <a:rPr b="1" lang="en-GB" sz="1100">
                <a:solidFill>
                  <a:schemeClr val="dk1"/>
                </a:solidFill>
              </a:rPr>
              <a:t>₹2,290 in August</a:t>
            </a:r>
            <a:r>
              <a:rPr lang="en-GB" sz="1100">
                <a:solidFill>
                  <a:schemeClr val="dk1"/>
                </a:solidFill>
              </a:rPr>
              <a:t>, suggesting a need to explore strategies to enhance AOV moving forward.</a:t>
            </a:r>
            <a:endParaRPr sz="1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B8E1"/>
        </a:solidFill>
      </p:bgPr>
    </p:bg>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Insight</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lnSpc>
                <a:spcPct val="150000"/>
              </a:lnSpc>
              <a:spcBef>
                <a:spcPts val="1200"/>
              </a:spcBef>
              <a:spcAft>
                <a:spcPts val="0"/>
              </a:spcAft>
              <a:buClr>
                <a:schemeClr val="dk1"/>
              </a:buClr>
              <a:buSzPts val="1100"/>
              <a:buChar char="●"/>
            </a:pPr>
            <a:r>
              <a:rPr lang="en-GB" sz="1100">
                <a:solidFill>
                  <a:schemeClr val="dk1"/>
                </a:solidFill>
              </a:rPr>
              <a:t>The total items sold rate is doubling every month, indicating a positive trend in customer engagement and product demand.</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lang="en-GB" sz="1100">
                <a:solidFill>
                  <a:schemeClr val="dk1"/>
                </a:solidFill>
              </a:rPr>
              <a:t>A total of </a:t>
            </a:r>
            <a:r>
              <a:rPr b="1" lang="en-GB" sz="1100">
                <a:solidFill>
                  <a:schemeClr val="dk1"/>
                </a:solidFill>
              </a:rPr>
              <a:t>262 different product types</a:t>
            </a:r>
            <a:r>
              <a:rPr lang="en-GB" sz="1100">
                <a:solidFill>
                  <a:schemeClr val="dk1"/>
                </a:solidFill>
              </a:rPr>
              <a:t> were sold during this period, showcasing a diverse product range that caters to various customer preferences.</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lang="en-GB" sz="1100">
                <a:solidFill>
                  <a:schemeClr val="dk1"/>
                </a:solidFill>
              </a:rPr>
              <a:t>Cotton products dominated sales with </a:t>
            </a:r>
            <a:r>
              <a:rPr b="1" lang="en-GB" sz="1100">
                <a:solidFill>
                  <a:schemeClr val="dk1"/>
                </a:solidFill>
              </a:rPr>
              <a:t>44 billion units sold</a:t>
            </a:r>
            <a:r>
              <a:rPr lang="en-GB" sz="1100">
                <a:solidFill>
                  <a:schemeClr val="dk1"/>
                </a:solidFill>
              </a:rPr>
              <a:t>, while materials like Net, Dupion, and Liva showed lower preference among consumers.</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lang="en-GB" sz="1100">
                <a:solidFill>
                  <a:schemeClr val="dk1"/>
                </a:solidFill>
              </a:rPr>
              <a:t>The most sold sizes were </a:t>
            </a:r>
            <a:r>
              <a:rPr b="1" lang="en-GB" sz="1100">
                <a:solidFill>
                  <a:schemeClr val="dk1"/>
                </a:solidFill>
              </a:rPr>
              <a:t>L (2,170 units)</a:t>
            </a:r>
            <a:r>
              <a:rPr lang="en-GB" sz="1100">
                <a:solidFill>
                  <a:schemeClr val="dk1"/>
                </a:solidFill>
              </a:rPr>
              <a:t> and </a:t>
            </a:r>
            <a:r>
              <a:rPr b="1" lang="en-GB" sz="1100">
                <a:solidFill>
                  <a:schemeClr val="dk1"/>
                </a:solidFill>
              </a:rPr>
              <a:t>XL (2,150 units)</a:t>
            </a:r>
            <a:r>
              <a:rPr lang="en-GB" sz="1100">
                <a:solidFill>
                  <a:schemeClr val="dk1"/>
                </a:solidFill>
              </a:rPr>
              <a:t>. Notably, men showed a preference for sizes XL, L, and M; women preferred sizes S, L, and M; while unisex customers favored double sizes.</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lang="en-GB" sz="1100">
                <a:solidFill>
                  <a:schemeClr val="dk1"/>
                </a:solidFill>
              </a:rPr>
              <a:t>An overwhelming </a:t>
            </a:r>
            <a:r>
              <a:rPr b="1" lang="en-GB" sz="1100">
                <a:solidFill>
                  <a:schemeClr val="dk1"/>
                </a:solidFill>
              </a:rPr>
              <a:t>92% of unisex customers</a:t>
            </a:r>
            <a:r>
              <a:rPr lang="en-GB" sz="1100">
                <a:solidFill>
                  <a:schemeClr val="dk1"/>
                </a:solidFill>
              </a:rPr>
              <a:t> preferred cotton material for their purchases. Brands such as DDecor and Raymond were particularly favored by unisex customers.</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lang="en-GB" sz="1100">
                <a:solidFill>
                  <a:schemeClr val="dk1"/>
                </a:solidFill>
              </a:rPr>
              <a:t>August not only saw the highest revenue but also the greatest number of items sold, highlighting its significance in the overall sales performance for the summer season.</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lang="en-GB" sz="1100">
                <a:solidFill>
                  <a:schemeClr val="dk1"/>
                </a:solidFill>
              </a:rPr>
              <a:t>Men had the highest average order value at </a:t>
            </a:r>
            <a:r>
              <a:rPr b="1" lang="en-GB" sz="1100">
                <a:solidFill>
                  <a:schemeClr val="dk1"/>
                </a:solidFill>
              </a:rPr>
              <a:t>₹2,750</a:t>
            </a:r>
            <a:r>
              <a:rPr lang="en-GB" sz="1100">
                <a:solidFill>
                  <a:schemeClr val="dk1"/>
                </a:solidFill>
              </a:rPr>
              <a:t>, compared to women at </a:t>
            </a:r>
            <a:r>
              <a:rPr b="1" lang="en-GB" sz="1100">
                <a:solidFill>
                  <a:schemeClr val="dk1"/>
                </a:solidFill>
              </a:rPr>
              <a:t>₹2,170</a:t>
            </a:r>
            <a:r>
              <a:rPr lang="en-GB" sz="1100">
                <a:solidFill>
                  <a:schemeClr val="dk1"/>
                </a:solidFill>
              </a:rPr>
              <a:t> and unisex customers at </a:t>
            </a:r>
            <a:r>
              <a:rPr b="1" lang="en-GB" sz="1100">
                <a:solidFill>
                  <a:schemeClr val="dk1"/>
                </a:solidFill>
              </a:rPr>
              <a:t>₹2,650</a:t>
            </a:r>
            <a:r>
              <a:rPr lang="en-GB" sz="1100">
                <a:solidFill>
                  <a:schemeClr val="dk1"/>
                </a:solidFill>
              </a:rPr>
              <a:t>, suggesting differing spending behaviors that could inform targeted marketing strategies.</a:t>
            </a:r>
            <a:endParaRPr sz="1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B8E1"/>
        </a:solidFill>
      </p:bgPr>
    </p:bg>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Actionable Strategy</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lnSpc>
                <a:spcPct val="150000"/>
              </a:lnSpc>
              <a:spcBef>
                <a:spcPts val="1200"/>
              </a:spcBef>
              <a:spcAft>
                <a:spcPts val="0"/>
              </a:spcAft>
              <a:buClr>
                <a:schemeClr val="dk1"/>
              </a:buClr>
              <a:buSzPts val="1100"/>
              <a:buChar char="●"/>
            </a:pPr>
            <a:r>
              <a:rPr lang="en-GB" sz="1100">
                <a:solidFill>
                  <a:schemeClr val="dk1"/>
                </a:solidFill>
              </a:rPr>
              <a:t>Collaborate closely with suppliers to ensure faster replenishment of popular brands like </a:t>
            </a:r>
            <a:r>
              <a:rPr b="1" lang="en-GB" sz="1100">
                <a:solidFill>
                  <a:schemeClr val="dk1"/>
                </a:solidFill>
              </a:rPr>
              <a:t>Anouk</a:t>
            </a:r>
            <a:r>
              <a:rPr lang="en-GB" sz="1100">
                <a:solidFill>
                  <a:schemeClr val="dk1"/>
                </a:solidFill>
              </a:rPr>
              <a:t> and </a:t>
            </a:r>
            <a:r>
              <a:rPr b="1" lang="en-GB" sz="1100">
                <a:solidFill>
                  <a:schemeClr val="dk1"/>
                </a:solidFill>
              </a:rPr>
              <a:t>Biba</a:t>
            </a:r>
            <a:r>
              <a:rPr lang="en-GB" sz="1100">
                <a:solidFill>
                  <a:schemeClr val="dk1"/>
                </a:solidFill>
              </a:rPr>
              <a:t>, minimizing stockouts and improving sales opportunities.</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lang="en-GB" sz="1100">
                <a:solidFill>
                  <a:schemeClr val="dk1"/>
                </a:solidFill>
              </a:rPr>
              <a:t>Capitalize on the popularity of </a:t>
            </a:r>
            <a:r>
              <a:rPr b="1" lang="en-GB" sz="1100">
                <a:solidFill>
                  <a:schemeClr val="dk1"/>
                </a:solidFill>
              </a:rPr>
              <a:t>Anouk</a:t>
            </a:r>
            <a:r>
              <a:rPr lang="en-GB" sz="1100">
                <a:solidFill>
                  <a:schemeClr val="dk1"/>
                </a:solidFill>
              </a:rPr>
              <a:t> and </a:t>
            </a:r>
            <a:r>
              <a:rPr b="1" lang="en-GB" sz="1100">
                <a:solidFill>
                  <a:schemeClr val="dk1"/>
                </a:solidFill>
              </a:rPr>
              <a:t>Biba</a:t>
            </a:r>
            <a:r>
              <a:rPr lang="en-GB" sz="1100">
                <a:solidFill>
                  <a:schemeClr val="dk1"/>
                </a:solidFill>
              </a:rPr>
              <a:t> by creating product bundles, offering customers more value while increasing Average Order Value (AOV).</a:t>
            </a:r>
            <a:endParaRPr sz="11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B8E1"/>
        </a:solidFill>
      </p:bgPr>
    </p:bg>
    <p:spTree>
      <p:nvGrpSpPr>
        <p:cNvPr id="76" name="Shape 76"/>
        <p:cNvGrpSpPr/>
        <p:nvPr/>
      </p:nvGrpSpPr>
      <p:grpSpPr>
        <a:xfrm>
          <a:off x="0" y="0"/>
          <a:ext cx="0" cy="0"/>
          <a:chOff x="0" y="0"/>
          <a:chExt cx="0" cy="0"/>
        </a:xfrm>
      </p:grpSpPr>
      <p:pic>
        <p:nvPicPr>
          <p:cNvPr id="77" name="Google Shape;77;p17"/>
          <p:cNvPicPr preferRelativeResize="0"/>
          <p:nvPr/>
        </p:nvPicPr>
        <p:blipFill>
          <a:blip r:embed="rId3">
            <a:alphaModFix/>
          </a:blip>
          <a:stretch>
            <a:fillRect/>
          </a:stretch>
        </p:blipFill>
        <p:spPr>
          <a:xfrm>
            <a:off x="170850" y="90375"/>
            <a:ext cx="8802300" cy="4962749"/>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B8E1"/>
        </a:solidFill>
      </p:bgPr>
    </p:bg>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Insight</a:t>
            </a:r>
            <a:endParaRPr/>
          </a:p>
        </p:txBody>
      </p:sp>
      <p:sp>
        <p:nvSpPr>
          <p:cNvPr id="83" name="Google Shape;8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lnSpc>
                <a:spcPct val="150000"/>
              </a:lnSpc>
              <a:spcBef>
                <a:spcPts val="1200"/>
              </a:spcBef>
              <a:spcAft>
                <a:spcPts val="0"/>
              </a:spcAft>
              <a:buClr>
                <a:schemeClr val="dk1"/>
              </a:buClr>
              <a:buSzPts val="1100"/>
              <a:buChar char="●"/>
            </a:pPr>
            <a:r>
              <a:rPr lang="en-GB" sz="1100">
                <a:solidFill>
                  <a:schemeClr val="dk1"/>
                </a:solidFill>
              </a:rPr>
              <a:t>Women's products dominate the inventory with </a:t>
            </a:r>
            <a:r>
              <a:rPr b="1" lang="en-GB" sz="1100">
                <a:solidFill>
                  <a:schemeClr val="dk1"/>
                </a:solidFill>
              </a:rPr>
              <a:t>9,210 items</a:t>
            </a:r>
            <a:r>
              <a:rPr lang="en-GB" sz="1100">
                <a:solidFill>
                  <a:schemeClr val="dk1"/>
                </a:solidFill>
              </a:rPr>
              <a:t>, while men's products account for </a:t>
            </a:r>
            <a:r>
              <a:rPr b="1" lang="en-GB" sz="1100">
                <a:solidFill>
                  <a:schemeClr val="dk1"/>
                </a:solidFill>
              </a:rPr>
              <a:t>3,940 items</a:t>
            </a:r>
            <a:r>
              <a:rPr lang="en-GB" sz="1100">
                <a:solidFill>
                  <a:schemeClr val="dk1"/>
                </a:solidFill>
              </a:rPr>
              <a:t>. This distribution highlights a strong focus on women's offerings in our product range.</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lang="en-GB" sz="1100">
                <a:solidFill>
                  <a:schemeClr val="dk1"/>
                </a:solidFill>
              </a:rPr>
              <a:t>A significant number of products are currently out of stock, particularly in the women's category, which has </a:t>
            </a:r>
            <a:r>
              <a:rPr b="1" lang="en-GB" sz="1100">
                <a:solidFill>
                  <a:schemeClr val="dk1"/>
                </a:solidFill>
              </a:rPr>
              <a:t>5,300 items</a:t>
            </a:r>
            <a:r>
              <a:rPr lang="en-GB" sz="1100">
                <a:solidFill>
                  <a:schemeClr val="dk1"/>
                </a:solidFill>
              </a:rPr>
              <a:t> unavailable, and the men's category, which has </a:t>
            </a:r>
            <a:r>
              <a:rPr b="1" lang="en-GB" sz="1100">
                <a:solidFill>
                  <a:schemeClr val="dk1"/>
                </a:solidFill>
              </a:rPr>
              <a:t>1,400 items</a:t>
            </a:r>
            <a:r>
              <a:rPr lang="en-GB" sz="1100">
                <a:solidFill>
                  <a:schemeClr val="dk1"/>
                </a:solidFill>
              </a:rPr>
              <a:t> out of stock. Addressing these stock shortages is crucial to meeting customer demand and maximizing sales opportunities.</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lang="en-GB" sz="1100">
                <a:solidFill>
                  <a:schemeClr val="dk1"/>
                </a:solidFill>
              </a:rPr>
              <a:t>The </a:t>
            </a:r>
            <a:r>
              <a:rPr b="1" lang="en-GB" sz="1100">
                <a:solidFill>
                  <a:schemeClr val="dk1"/>
                </a:solidFill>
              </a:rPr>
              <a:t>Straight Kurta</a:t>
            </a:r>
            <a:r>
              <a:rPr lang="en-GB" sz="1100">
                <a:solidFill>
                  <a:schemeClr val="dk1"/>
                </a:solidFill>
              </a:rPr>
              <a:t> is the best-selling product type, with a total of </a:t>
            </a:r>
            <a:r>
              <a:rPr b="1" lang="en-GB" sz="1100">
                <a:solidFill>
                  <a:schemeClr val="dk1"/>
                </a:solidFill>
              </a:rPr>
              <a:t>3,700 units sold</a:t>
            </a:r>
            <a:r>
              <a:rPr lang="en-GB" sz="1100">
                <a:solidFill>
                  <a:schemeClr val="dk1"/>
                </a:solidFill>
              </a:rPr>
              <a:t>. However, it also has the highest out-of-stock rate at </a:t>
            </a:r>
            <a:r>
              <a:rPr b="1" lang="en-GB" sz="1100">
                <a:solidFill>
                  <a:schemeClr val="dk1"/>
                </a:solidFill>
              </a:rPr>
              <a:t>1,947 units</a:t>
            </a:r>
            <a:r>
              <a:rPr lang="en-GB" sz="1100">
                <a:solidFill>
                  <a:schemeClr val="dk1"/>
                </a:solidFill>
              </a:rPr>
              <a:t>, indicating a need for better inventory management to ensure availability.</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lang="en-GB" sz="1100">
                <a:solidFill>
                  <a:schemeClr val="dk1"/>
                </a:solidFill>
              </a:rPr>
              <a:t>The color blue is the most frequently out of stock, with </a:t>
            </a:r>
            <a:r>
              <a:rPr b="1" lang="en-GB" sz="1100">
                <a:solidFill>
                  <a:schemeClr val="dk1"/>
                </a:solidFill>
              </a:rPr>
              <a:t>658 units unavailable</a:t>
            </a:r>
            <a:r>
              <a:rPr lang="en-GB" sz="1100">
                <a:solidFill>
                  <a:schemeClr val="dk1"/>
                </a:solidFill>
              </a:rPr>
              <a:t>, followed by black at </a:t>
            </a:r>
            <a:r>
              <a:rPr b="1" lang="en-GB" sz="1100">
                <a:solidFill>
                  <a:schemeClr val="dk1"/>
                </a:solidFill>
              </a:rPr>
              <a:t>496 units</a:t>
            </a:r>
            <a:r>
              <a:rPr lang="en-GB" sz="1100">
                <a:solidFill>
                  <a:schemeClr val="dk1"/>
                </a:solidFill>
              </a:rPr>
              <a:t>. These colors are popular among customers, and maintaining adequate stock levels will help meet consumer preferences.</a:t>
            </a:r>
            <a:endParaRPr sz="1100">
              <a:solidFill>
                <a:schemeClr val="dk1"/>
              </a:solidFill>
            </a:endParaRPr>
          </a:p>
          <a:p>
            <a:pPr indent="0" lvl="0" marL="0" rtl="0" algn="l">
              <a:lnSpc>
                <a:spcPct val="150000"/>
              </a:lnSpc>
              <a:spcBef>
                <a:spcPts val="1200"/>
              </a:spcBef>
              <a:spcAft>
                <a:spcPts val="1200"/>
              </a:spcAft>
              <a:buNone/>
            </a:pPr>
            <a:r>
              <a:t/>
            </a:r>
            <a:endParaRPr sz="1100">
              <a:solidFill>
                <a:schemeClr val="dk1"/>
              </a:solidFill>
            </a:endParaRPr>
          </a:p>
        </p:txBody>
      </p:sp>
      <p:pic>
        <p:nvPicPr>
          <p:cNvPr id="84" name="Google Shape;84;p18"/>
          <p:cNvPicPr preferRelativeResize="0"/>
          <p:nvPr/>
        </p:nvPicPr>
        <p:blipFill>
          <a:blip r:embed="rId3">
            <a:alphaModFix/>
          </a:blip>
          <a:stretch>
            <a:fillRect/>
          </a:stretch>
        </p:blipFill>
        <p:spPr>
          <a:xfrm>
            <a:off x="423262" y="3715525"/>
            <a:ext cx="8297476" cy="1333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B8E1"/>
        </a:solidFill>
      </p:bgPr>
    </p:bg>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Insight</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lnSpc>
                <a:spcPct val="150000"/>
              </a:lnSpc>
              <a:spcBef>
                <a:spcPts val="1200"/>
              </a:spcBef>
              <a:spcAft>
                <a:spcPts val="0"/>
              </a:spcAft>
              <a:buClr>
                <a:schemeClr val="dk1"/>
              </a:buClr>
              <a:buSzPts val="1100"/>
              <a:buChar char="●"/>
            </a:pPr>
            <a:r>
              <a:rPr lang="en-GB" sz="1100">
                <a:solidFill>
                  <a:schemeClr val="dk1"/>
                </a:solidFill>
              </a:rPr>
              <a:t>The </a:t>
            </a:r>
            <a:r>
              <a:rPr b="1" lang="en-GB" sz="1100">
                <a:solidFill>
                  <a:schemeClr val="dk1"/>
                </a:solidFill>
              </a:rPr>
              <a:t>A-Line Kurta</a:t>
            </a:r>
            <a:r>
              <a:rPr lang="en-GB" sz="1100">
                <a:solidFill>
                  <a:schemeClr val="dk1"/>
                </a:solidFill>
              </a:rPr>
              <a:t> ranks as the second best-selling product type with </a:t>
            </a:r>
            <a:r>
              <a:rPr b="1" lang="en-GB" sz="1100">
                <a:solidFill>
                  <a:schemeClr val="dk1"/>
                </a:solidFill>
              </a:rPr>
              <a:t>1,600 units sold</a:t>
            </a:r>
            <a:r>
              <a:rPr lang="en-GB" sz="1100">
                <a:solidFill>
                  <a:schemeClr val="dk1"/>
                </a:solidFill>
              </a:rPr>
              <a:t>, but it also has a high out-of-stock rate of </a:t>
            </a:r>
            <a:r>
              <a:rPr b="1" lang="en-GB" sz="1100">
                <a:solidFill>
                  <a:schemeClr val="dk1"/>
                </a:solidFill>
              </a:rPr>
              <a:t>971 units</a:t>
            </a:r>
            <a:r>
              <a:rPr lang="en-GB" sz="1100">
                <a:solidFill>
                  <a:schemeClr val="dk1"/>
                </a:solidFill>
              </a:rPr>
              <a:t>. This trend suggests that we should prioritize replenishing these popular items to enhance sales.</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lang="en-GB" sz="1100">
                <a:solidFill>
                  <a:schemeClr val="dk1"/>
                </a:solidFill>
              </a:rPr>
              <a:t>The men's segment generates a total revenue of </a:t>
            </a:r>
            <a:r>
              <a:rPr b="1" lang="en-GB" sz="1100">
                <a:solidFill>
                  <a:schemeClr val="dk1"/>
                </a:solidFill>
              </a:rPr>
              <a:t>₹10.83 million</a:t>
            </a:r>
            <a:r>
              <a:rPr lang="en-GB" sz="1100">
                <a:solidFill>
                  <a:schemeClr val="dk1"/>
                </a:solidFill>
              </a:rPr>
              <a:t> from </a:t>
            </a:r>
            <a:r>
              <a:rPr b="1" lang="en-GB" sz="1100">
                <a:solidFill>
                  <a:schemeClr val="dk1"/>
                </a:solidFill>
              </a:rPr>
              <a:t>3,940 items</a:t>
            </a:r>
            <a:r>
              <a:rPr lang="en-GB" sz="1100">
                <a:solidFill>
                  <a:schemeClr val="dk1"/>
                </a:solidFill>
              </a:rPr>
              <a:t>, demonstrating a higher revenue per item compared to other segments. This indicates strong demand and potential for further growth in the men's category.</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lang="en-GB" sz="1100">
                <a:solidFill>
                  <a:schemeClr val="dk1"/>
                </a:solidFill>
              </a:rPr>
              <a:t>The boys' segment contributes </a:t>
            </a:r>
            <a:r>
              <a:rPr b="1" lang="en-GB" sz="1100">
                <a:solidFill>
                  <a:schemeClr val="dk1"/>
                </a:solidFill>
              </a:rPr>
              <a:t>590 units</a:t>
            </a:r>
            <a:r>
              <a:rPr lang="en-GB" sz="1100">
                <a:solidFill>
                  <a:schemeClr val="dk1"/>
                </a:solidFill>
              </a:rPr>
              <a:t>, while the girls' segment accounts for </a:t>
            </a:r>
            <a:r>
              <a:rPr b="1" lang="en-GB" sz="1100">
                <a:solidFill>
                  <a:schemeClr val="dk1"/>
                </a:solidFill>
              </a:rPr>
              <a:t>700 units</a:t>
            </a:r>
            <a:r>
              <a:rPr lang="en-GB" sz="1100">
                <a:solidFill>
                  <a:schemeClr val="dk1"/>
                </a:solidFill>
              </a:rPr>
              <a:t> sold. Although these figures are minimal compared to other categories, they still represent notable sales that should not be overlooked.</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lang="en-GB" sz="1100">
                <a:solidFill>
                  <a:schemeClr val="dk1"/>
                </a:solidFill>
              </a:rPr>
              <a:t>An overwhelming </a:t>
            </a:r>
            <a:r>
              <a:rPr b="1" lang="en-GB" sz="1100">
                <a:solidFill>
                  <a:schemeClr val="dk1"/>
                </a:solidFill>
              </a:rPr>
              <a:t>majority of customers (92%) prefer cotton material</a:t>
            </a:r>
            <a:r>
              <a:rPr lang="en-GB" sz="1100">
                <a:solidFill>
                  <a:schemeClr val="dk1"/>
                </a:solidFill>
              </a:rPr>
              <a:t> for their purchases, indicating a strong market preference that should inform future product development and sourcing strategies.</a:t>
            </a:r>
            <a:endParaRPr sz="1100">
              <a:solidFill>
                <a:schemeClr val="dk1"/>
              </a:solidFill>
            </a:endParaRPr>
          </a:p>
          <a:p>
            <a:pPr indent="0" lvl="0" marL="0" rtl="0" algn="l">
              <a:lnSpc>
                <a:spcPct val="150000"/>
              </a:lnSpc>
              <a:spcBef>
                <a:spcPts val="1200"/>
              </a:spcBef>
              <a:spcAft>
                <a:spcPts val="1200"/>
              </a:spcAft>
              <a:buNone/>
            </a:pPr>
            <a:r>
              <a:t/>
            </a:r>
            <a:endParaRPr sz="11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B8E1"/>
        </a:solidFill>
      </p:bgPr>
    </p:bg>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Actionable Strategy</a:t>
            </a: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lnSpc>
                <a:spcPct val="150000"/>
              </a:lnSpc>
              <a:spcBef>
                <a:spcPts val="1200"/>
              </a:spcBef>
              <a:spcAft>
                <a:spcPts val="0"/>
              </a:spcAft>
              <a:buClr>
                <a:schemeClr val="dk1"/>
              </a:buClr>
              <a:buSzPts val="1100"/>
              <a:buChar char="●"/>
            </a:pPr>
            <a:r>
              <a:rPr b="1" lang="en-GB" sz="1100">
                <a:solidFill>
                  <a:schemeClr val="dk1"/>
                </a:solidFill>
              </a:rPr>
              <a:t>Straight Kurta</a:t>
            </a:r>
            <a:r>
              <a:rPr lang="en-GB" sz="1100">
                <a:solidFill>
                  <a:schemeClr val="dk1"/>
                </a:solidFill>
              </a:rPr>
              <a:t> and </a:t>
            </a:r>
            <a:r>
              <a:rPr b="1" lang="en-GB" sz="1100">
                <a:solidFill>
                  <a:schemeClr val="dk1"/>
                </a:solidFill>
              </a:rPr>
              <a:t>A-Line Kurta</a:t>
            </a:r>
            <a:r>
              <a:rPr lang="en-GB" sz="1100">
                <a:solidFill>
                  <a:schemeClr val="dk1"/>
                </a:solidFill>
              </a:rPr>
              <a:t> are our best-selling products and should be prominently featured in upcoming marketing campaigns. By emphasizing these popular items, we can attract more customers and drive higher sales.</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lang="en-GB" sz="1100">
                <a:solidFill>
                  <a:schemeClr val="dk1"/>
                </a:solidFill>
              </a:rPr>
              <a:t>Out-of-stock items can lead to customer dissatisfaction and lost sales opportunities. To mitigate this, we should implement a </a:t>
            </a:r>
            <a:r>
              <a:rPr b="1" lang="en-GB" sz="1100">
                <a:solidFill>
                  <a:schemeClr val="dk1"/>
                </a:solidFill>
              </a:rPr>
              <a:t>notification system</a:t>
            </a:r>
            <a:r>
              <a:rPr lang="en-GB" sz="1100">
                <a:solidFill>
                  <a:schemeClr val="dk1"/>
                </a:solidFill>
              </a:rPr>
              <a:t> that alerts customers when out-of-stock items become available again. This proactive approach will enhance customer experience and loyalty.</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lang="en-GB" sz="1100">
                <a:solidFill>
                  <a:schemeClr val="dk1"/>
                </a:solidFill>
              </a:rPr>
              <a:t>Given the </a:t>
            </a:r>
            <a:r>
              <a:rPr b="1" lang="en-GB" sz="1100">
                <a:solidFill>
                  <a:schemeClr val="dk1"/>
                </a:solidFill>
              </a:rPr>
              <a:t>high demand for blue and black products</a:t>
            </a:r>
            <a:r>
              <a:rPr lang="en-GB" sz="1100">
                <a:solidFill>
                  <a:schemeClr val="dk1"/>
                </a:solidFill>
              </a:rPr>
              <a:t>, it is essential to allocate higher stock levels for these colors. Ensuring availability will help us meet customer preferences and reduce the likelihood of stockouts.</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lang="en-GB" sz="1100">
                <a:solidFill>
                  <a:schemeClr val="dk1"/>
                </a:solidFill>
              </a:rPr>
              <a:t>The </a:t>
            </a:r>
            <a:r>
              <a:rPr b="1" lang="en-GB" sz="1100">
                <a:solidFill>
                  <a:schemeClr val="dk1"/>
                </a:solidFill>
              </a:rPr>
              <a:t>men’s product segment</a:t>
            </a:r>
            <a:r>
              <a:rPr lang="en-GB" sz="1100">
                <a:solidFill>
                  <a:schemeClr val="dk1"/>
                </a:solidFill>
              </a:rPr>
              <a:t> appears to be priced higher or has better margins, contributing to increased earnings per unit. We should analyze this segment further to identify successful pricing strategies that can be applied to other categories, potentially enhancing overall profitability.</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lang="en-GB" sz="1100">
                <a:solidFill>
                  <a:schemeClr val="dk1"/>
                </a:solidFill>
              </a:rPr>
              <a:t>To boost sales in the girls’ and boys’ segments, we recommend </a:t>
            </a:r>
            <a:r>
              <a:rPr b="1" lang="en-GB" sz="1100">
                <a:solidFill>
                  <a:schemeClr val="dk1"/>
                </a:solidFill>
              </a:rPr>
              <a:t>increasing product visibility</a:t>
            </a:r>
            <a:r>
              <a:rPr lang="en-GB" sz="1100">
                <a:solidFill>
                  <a:schemeClr val="dk1"/>
                </a:solidFill>
              </a:rPr>
              <a:t> through targeted marketing efforts and expanding the product range. By diversifying offerings and promoting them effectively, we can capture a larger share of this market.</a:t>
            </a:r>
            <a:endParaRPr sz="11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