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58ebc3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58ebc3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58eb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58eb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58ebc3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58ebc3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58ebc3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a58ebc3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58ebc3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58ebc3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58ebc3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58ebc3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58ebc3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58ebc3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038"/>
            <a:ext cx="9144000" cy="5173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3221 companies</a:t>
            </a:r>
            <a:r>
              <a:rPr lang="en-GB" sz="1100">
                <a:solidFill>
                  <a:schemeClr val="dk1"/>
                </a:solidFill>
              </a:rPr>
              <a:t> were funded across </a:t>
            </a:r>
            <a:r>
              <a:rPr b="1" lang="en-GB" sz="1100">
                <a:solidFill>
                  <a:schemeClr val="dk1"/>
                </a:solidFill>
              </a:rPr>
              <a:t>73 countries</a:t>
            </a:r>
            <a:r>
              <a:rPr lang="en-GB" sz="1100">
                <a:solidFill>
                  <a:schemeClr val="dk1"/>
                </a:solidFill>
              </a:rPr>
              <a:t> in </a:t>
            </a:r>
            <a:r>
              <a:rPr b="1" lang="en-GB" sz="1100">
                <a:solidFill>
                  <a:schemeClr val="dk1"/>
                </a:solidFill>
              </a:rPr>
              <a:t>141 sectors</a:t>
            </a:r>
            <a:r>
              <a:rPr lang="en-GB" sz="1100">
                <a:solidFill>
                  <a:schemeClr val="dk1"/>
                </a:solidFill>
              </a:rPr>
              <a:t>, showcasing broad global participation.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funding amount reached </a:t>
            </a:r>
            <a:r>
              <a:rPr b="1" lang="en-GB" sz="1100">
                <a:solidFill>
                  <a:schemeClr val="dk1"/>
                </a:solidFill>
              </a:rPr>
              <a:t>$205 billion</a:t>
            </a:r>
            <a:r>
              <a:rPr lang="en-GB" sz="1100">
                <a:solidFill>
                  <a:schemeClr val="dk1"/>
                </a:solidFill>
              </a:rPr>
              <a:t>, with an average funding amount of </a:t>
            </a:r>
            <a:r>
              <a:rPr b="1" lang="en-GB" sz="1100">
                <a:solidFill>
                  <a:schemeClr val="dk1"/>
                </a:solidFill>
              </a:rPr>
              <a:t>$57.56 million</a:t>
            </a:r>
            <a:r>
              <a:rPr lang="en-GB" sz="1100">
                <a:solidFill>
                  <a:schemeClr val="dk1"/>
                </a:solidFill>
              </a:rPr>
              <a:t> per company.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 2020 Funding peaked in </a:t>
            </a:r>
            <a:r>
              <a:rPr b="1" lang="en-GB" sz="1100">
                <a:solidFill>
                  <a:schemeClr val="dk1"/>
                </a:solidFill>
              </a:rPr>
              <a:t>Q2</a:t>
            </a:r>
            <a:r>
              <a:rPr lang="en-GB" sz="1100">
                <a:solidFill>
                  <a:schemeClr val="dk1"/>
                </a:solidFill>
              </a:rPr>
              <a:t> &amp; </a:t>
            </a:r>
            <a:r>
              <a:rPr b="1" lang="en-GB" sz="1100">
                <a:solidFill>
                  <a:schemeClr val="dk1"/>
                </a:solidFill>
              </a:rPr>
              <a:t>Q3 </a:t>
            </a:r>
            <a:r>
              <a:rPr lang="en-GB" sz="1100">
                <a:solidFill>
                  <a:schemeClr val="dk1"/>
                </a:solidFill>
              </a:rPr>
              <a:t>and gradually declined toward </a:t>
            </a:r>
            <a:r>
              <a:rPr b="1" lang="en-GB" sz="1100">
                <a:solidFill>
                  <a:schemeClr val="dk1"/>
                </a:solidFill>
              </a:rPr>
              <a:t>Q4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In 2021 Funding peaked in </a:t>
            </a:r>
            <a:r>
              <a:rPr b="1" lang="en-GB" sz="1100">
                <a:solidFill>
                  <a:schemeClr val="dk1"/>
                </a:solidFill>
              </a:rPr>
              <a:t>Q2</a:t>
            </a:r>
            <a:r>
              <a:rPr lang="en-GB" sz="1100">
                <a:solidFill>
                  <a:schemeClr val="dk1"/>
                </a:solidFill>
              </a:rPr>
              <a:t> only and gradually declined toward </a:t>
            </a:r>
            <a:r>
              <a:rPr b="1" lang="en-GB" sz="1100">
                <a:solidFill>
                  <a:schemeClr val="dk1"/>
                </a:solidFill>
              </a:rPr>
              <a:t>Q3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Q4</a:t>
            </a:r>
            <a:r>
              <a:rPr lang="en-GB" sz="1100">
                <a:solidFill>
                  <a:schemeClr val="dk1"/>
                </a:solidFill>
              </a:rPr>
              <a:t> experienced the lowest funding activity, indicating seasonal slowdowns.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B2B Software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Cloud Computing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Artificial Intelligence</a:t>
            </a:r>
            <a:r>
              <a:rPr lang="en-GB" sz="1100">
                <a:solidFill>
                  <a:schemeClr val="dk1"/>
                </a:solidFill>
              </a:rPr>
              <a:t> were top-funded sectors.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Overall, Funding amounts spiked in </a:t>
            </a:r>
            <a:r>
              <a:rPr b="1" lang="en-GB" sz="1100">
                <a:solidFill>
                  <a:schemeClr val="dk1"/>
                </a:solidFill>
              </a:rPr>
              <a:t>May and August</a:t>
            </a:r>
            <a:r>
              <a:rPr lang="en-GB" sz="1100">
                <a:solidFill>
                  <a:schemeClr val="dk1"/>
                </a:solidFill>
              </a:rPr>
              <a:t>, with a sharp decline in </a:t>
            </a:r>
            <a:r>
              <a:rPr b="1" lang="en-GB" sz="1100">
                <a:solidFill>
                  <a:schemeClr val="dk1"/>
                </a:solidFill>
              </a:rPr>
              <a:t>October–December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Strategy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Focus</a:t>
            </a:r>
            <a:r>
              <a:rPr lang="en-GB"/>
              <a:t> </a:t>
            </a:r>
            <a:r>
              <a:rPr lang="en-GB" sz="1100">
                <a:solidFill>
                  <a:schemeClr val="dk1"/>
                </a:solidFill>
              </a:rPr>
              <a:t>marketing and outreach efforts in Q2 to capitalize on peak funding periods.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Funding amounts and company counts are highest in Q2. Plan product launches and funding rounds around these months to maximize visibility and funding opportunities.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Focus marketing and outreach efforts in Q2 to capitalize on peak funding periods.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0" y="0"/>
            <a:ext cx="9056081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3068 companies have raised more than $1 million.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1975 companies have raised more than $10 million.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504</a:t>
            </a:r>
            <a:r>
              <a:rPr lang="en-GB" sz="1100">
                <a:solidFill>
                  <a:schemeClr val="dk1"/>
                </a:solidFill>
              </a:rPr>
              <a:t> companies have raised more than $100 million.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Only 7  companies have raised more than $1 billion.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Private equity has the highest average funding amount at $1.6 billion in 2021.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WesComex has attracted the most funding at approximately $16.6 billion.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B2B Software, Transportation and Finance sectors are attracting the most funding, total around $45 billion.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United States is attracting the most funding, around $117 billion.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 transportation </a:t>
            </a:r>
            <a:r>
              <a:rPr lang="en-GB" sz="1100">
                <a:solidFill>
                  <a:schemeClr val="dk1"/>
                </a:solidFill>
              </a:rPr>
              <a:t>WesComex and Goqii received 85% funding out of $19.6 billion. Both are from raise funding from Australia.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Niche sectors like </a:t>
            </a:r>
            <a:r>
              <a:rPr b="1" lang="en-GB" sz="1100">
                <a:solidFill>
                  <a:schemeClr val="dk1"/>
                </a:solidFill>
              </a:rPr>
              <a:t>Aerospace (32 companies, $5.71B)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Agriculture (30 companies, $1.44B)</a:t>
            </a:r>
            <a:r>
              <a:rPr lang="en-GB" sz="1100">
                <a:solidFill>
                  <a:schemeClr val="dk1"/>
                </a:solidFill>
              </a:rPr>
              <a:t> show growth potential.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Strategy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Analyze WesComex's funding strategies and success factors to create a best practices guide for other companies.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2" y="0"/>
            <a:ext cx="9041997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United States consistently dominates tech funding, peaking at $19 billion in multiple months.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India shows stable growth, contributing significant funding amounts across the year, particularly in Q3.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