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95"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96" name="Body Level One…"/>
          <p:cNvSpPr txBox="1"/>
          <p:nvPr>
            <p:ph type="body" sz="half" idx="1"/>
          </p:nvPr>
        </p:nvSpPr>
        <p:spPr>
          <a:xfrm>
            <a:off x="457200" y="1604519"/>
            <a:ext cx="8046361"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7" name="PlaceHolder 3"/>
          <p:cNvSpPr/>
          <p:nvPr>
            <p:ph type="body" sz="half" idx="21"/>
          </p:nvPr>
        </p:nvSpPr>
        <p:spPr>
          <a:xfrm>
            <a:off x="457200" y="3681360"/>
            <a:ext cx="8046361" cy="1896481"/>
          </a:xfrm>
          <a:prstGeom prst="rect">
            <a:avLst/>
          </a:prstGeom>
        </p:spPr>
        <p:txBody>
          <a:bodyPr>
            <a:normAutofit fontScale="100000" lnSpcReduction="0"/>
          </a:bodyPr>
          <a:lstStyle/>
          <a:p>
            <a:pPr>
              <a:defRPr>
                <a:latin typeface="+mn-lt"/>
                <a:ea typeface="+mn-ea"/>
                <a:cs typeface="+mn-cs"/>
                <a:sym typeface="Arial"/>
              </a:defRPr>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05"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06"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7"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buSzPct val="45000"/>
              <a:buFont typeface="Helvetica"/>
              <a:buChar char="l"/>
            </a:pPr>
          </a:p>
        </p:txBody>
      </p:sp>
      <p:sp>
        <p:nvSpPr>
          <p:cNvPr id="108" name="PlaceHolder 4"/>
          <p:cNvSpPr/>
          <p:nvPr/>
        </p:nvSpPr>
        <p:spPr>
          <a:xfrm>
            <a:off x="4579920" y="3681360"/>
            <a:ext cx="3926161" cy="1896481"/>
          </a:xfrm>
          <a:prstGeom prst="rect">
            <a:avLst/>
          </a:prstGeom>
          <a:ln w="12700">
            <a:miter lim="400000"/>
          </a:ln>
        </p:spPr>
        <p:txBody>
          <a:bodyPr lIns="0" tIns="0" rIns="0" bIns="0">
            <a:normAutofit fontScale="100000" lnSpcReduction="0"/>
          </a:bodyPr>
          <a:lstStyle/>
          <a:p>
            <a:pPr>
              <a:buSzPct val="45000"/>
              <a:buFont typeface="Helvetica"/>
              <a:buChar char="l"/>
            </a:pPr>
          </a:p>
        </p:txBody>
      </p:sp>
      <p:sp>
        <p:nvSpPr>
          <p:cNvPr id="109" name="PlaceHolder 5"/>
          <p:cNvSpPr/>
          <p:nvPr>
            <p:ph type="body" sz="quarter" idx="21"/>
          </p:nvPr>
        </p:nvSpPr>
        <p:spPr>
          <a:xfrm>
            <a:off x="457200" y="3681360"/>
            <a:ext cx="3926160" cy="1896481"/>
          </a:xfrm>
          <a:prstGeom prst="rect">
            <a:avLst/>
          </a:prstGeom>
        </p:spPr>
        <p:txBody>
          <a:bodyPr>
            <a:normAutofit fontScale="100000" lnSpcReduction="0"/>
          </a:bodyPr>
          <a:lstStyle/>
          <a:p>
            <a:pPr>
              <a:defRPr>
                <a:latin typeface="+mn-lt"/>
                <a:ea typeface="+mn-ea"/>
                <a:cs typeface="+mn-cs"/>
                <a:sym typeface="Arial"/>
              </a:defRPr>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17"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18"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9" name="PlaceHolder 3"/>
          <p:cNvSpPr/>
          <p:nvPr>
            <p:ph type="body" sz="quarter" idx="21"/>
          </p:nvPr>
        </p:nvSpPr>
        <p:spPr>
          <a:xfrm>
            <a:off x="4579920" y="1604519"/>
            <a:ext cx="3926161" cy="1896481"/>
          </a:xfrm>
          <a:prstGeom prst="rect">
            <a:avLst/>
          </a:prstGeom>
        </p:spPr>
        <p:txBody>
          <a:bodyPr>
            <a:normAutofit fontScale="100000" lnSpcReduction="0"/>
          </a:bodyPr>
          <a:lstStyle/>
          <a:p>
            <a:pPr>
              <a:defRPr>
                <a:latin typeface="+mn-lt"/>
                <a:ea typeface="+mn-ea"/>
                <a:cs typeface="+mn-cs"/>
                <a:sym typeface="Arial"/>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9" name="Body Level One…"/>
          <p:cNvSpPr txBox="1"/>
          <p:nvPr>
            <p:ph type="body" idx="1"/>
          </p:nvPr>
        </p:nvSpPr>
        <p:spPr>
          <a:xfrm>
            <a:off x="457200" y="1604519"/>
            <a:ext cx="8046361" cy="3977282"/>
          </a:xfrm>
          <a:prstGeom prst="rect">
            <a:avLst/>
          </a:prstGeom>
        </p:spPr>
        <p:txBody>
          <a:bodyPr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28" name="Body Level One…"/>
          <p:cNvSpPr txBox="1"/>
          <p:nvPr>
            <p:ph type="body" idx="1"/>
          </p:nvPr>
        </p:nvSpPr>
        <p:spPr>
          <a:xfrm>
            <a:off x="457200" y="1604519"/>
            <a:ext cx="8046361"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37" name="Body Level One…"/>
          <p:cNvSpPr txBox="1"/>
          <p:nvPr>
            <p:ph type="body" sz="half" idx="1"/>
          </p:nvPr>
        </p:nvSpPr>
        <p:spPr>
          <a:xfrm>
            <a:off x="457200" y="1604519"/>
            <a:ext cx="3926160"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PlaceHolder 3"/>
          <p:cNvSpPr/>
          <p:nvPr>
            <p:ph type="body" sz="half" idx="21"/>
          </p:nvPr>
        </p:nvSpPr>
        <p:spPr>
          <a:xfrm>
            <a:off x="4579920" y="1604519"/>
            <a:ext cx="3926161" cy="3976922"/>
          </a:xfrm>
          <a:prstGeom prst="rect">
            <a:avLst/>
          </a:prstGeom>
        </p:spPr>
        <p:txBody>
          <a:bodyPr>
            <a:normAutofit fontScale="100000" lnSpcReduction="0"/>
          </a:bodyPr>
          <a:lstStyle/>
          <a:p>
            <a:pPr>
              <a:defRPr>
                <a:latin typeface="+mn-lt"/>
                <a:ea typeface="+mn-ea"/>
                <a:cs typeface="+mn-cs"/>
                <a:sym typeface="Arial"/>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6"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4" name="Body Level One…"/>
          <p:cNvSpPr txBox="1"/>
          <p:nvPr>
            <p:ph type="body" idx="1"/>
          </p:nvPr>
        </p:nvSpPr>
        <p:spPr>
          <a:xfrm>
            <a:off x="685800" y="2130480"/>
            <a:ext cx="7771680" cy="3450960"/>
          </a:xfrm>
          <a:prstGeom prst="rect">
            <a:avLst/>
          </a:prstGeom>
        </p:spPr>
        <p:txBody>
          <a:bodyPr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2"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63"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4" name="PlaceHolder 3"/>
          <p:cNvSpPr/>
          <p:nvPr/>
        </p:nvSpPr>
        <p:spPr>
          <a:xfrm>
            <a:off x="457200" y="3681360"/>
            <a:ext cx="3926160" cy="1896481"/>
          </a:xfrm>
          <a:prstGeom prst="rect">
            <a:avLst/>
          </a:prstGeom>
          <a:ln w="12700">
            <a:miter lim="400000"/>
          </a:ln>
        </p:spPr>
        <p:txBody>
          <a:bodyPr lIns="0" tIns="0" rIns="0" bIns="0">
            <a:normAutofit fontScale="100000" lnSpcReduction="0"/>
          </a:bodyPr>
          <a:lstStyle/>
          <a:p>
            <a:pPr>
              <a:buSzPct val="45000"/>
              <a:buFont typeface="Helvetica"/>
              <a:buChar char="l"/>
            </a:pPr>
          </a:p>
        </p:txBody>
      </p:sp>
      <p:sp>
        <p:nvSpPr>
          <p:cNvPr id="65" name="PlaceHolder 4"/>
          <p:cNvSpPr/>
          <p:nvPr>
            <p:ph type="body" sz="half" idx="21"/>
          </p:nvPr>
        </p:nvSpPr>
        <p:spPr>
          <a:xfrm>
            <a:off x="4579920" y="1604519"/>
            <a:ext cx="3926161" cy="3976922"/>
          </a:xfrm>
          <a:prstGeom prst="rect">
            <a:avLst/>
          </a:prstGeom>
        </p:spPr>
        <p:txBody>
          <a:bodyPr>
            <a:normAutofit fontScale="100000" lnSpcReduction="0"/>
          </a:bodyPr>
          <a:lstStyle/>
          <a:p>
            <a:pPr>
              <a:defRPr>
                <a:latin typeface="+mn-lt"/>
                <a:ea typeface="+mn-ea"/>
                <a:cs typeface="+mn-cs"/>
                <a:sym typeface="Arial"/>
              </a:defRPr>
            </a:pP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3"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74" name="Body Level One…"/>
          <p:cNvSpPr txBox="1"/>
          <p:nvPr>
            <p:ph type="body" sz="half" idx="1"/>
          </p:nvPr>
        </p:nvSpPr>
        <p:spPr>
          <a:xfrm>
            <a:off x="457200" y="1604519"/>
            <a:ext cx="3926160"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5"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buSzPct val="45000"/>
              <a:buFont typeface="Helvetica"/>
              <a:buChar char="l"/>
            </a:pPr>
          </a:p>
        </p:txBody>
      </p:sp>
      <p:sp>
        <p:nvSpPr>
          <p:cNvPr id="76" name="PlaceHolder 4"/>
          <p:cNvSpPr/>
          <p:nvPr>
            <p:ph type="body" sz="quarter" idx="21"/>
          </p:nvPr>
        </p:nvSpPr>
        <p:spPr>
          <a:xfrm>
            <a:off x="4579920" y="3681360"/>
            <a:ext cx="3926161" cy="1896481"/>
          </a:xfrm>
          <a:prstGeom prst="rect">
            <a:avLst/>
          </a:prstGeom>
        </p:spPr>
        <p:txBody>
          <a:bodyPr>
            <a:normAutofit fontScale="100000" lnSpcReduction="0"/>
          </a:bodyPr>
          <a:lstStyle/>
          <a:p>
            <a:pPr>
              <a:defRPr>
                <a:latin typeface="+mn-lt"/>
                <a:ea typeface="+mn-ea"/>
                <a:cs typeface="+mn-cs"/>
                <a:sym typeface="Arial"/>
              </a:defRPr>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84"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85"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buSzPct val="45000"/>
              <a:buFont typeface="Helvetica"/>
              <a:buChar char="l"/>
            </a:pPr>
          </a:p>
        </p:txBody>
      </p:sp>
      <p:sp>
        <p:nvSpPr>
          <p:cNvPr id="87" name="PlaceHolder 4"/>
          <p:cNvSpPr/>
          <p:nvPr>
            <p:ph type="body" sz="half" idx="21"/>
          </p:nvPr>
        </p:nvSpPr>
        <p:spPr>
          <a:xfrm>
            <a:off x="457200" y="3681360"/>
            <a:ext cx="8045640" cy="1896481"/>
          </a:xfrm>
          <a:prstGeom prst="rect">
            <a:avLst/>
          </a:prstGeom>
        </p:spPr>
        <p:txBody>
          <a:bodyPr>
            <a:normAutofit fontScale="100000" lnSpcReduction="0"/>
          </a:bodyPr>
          <a:lstStyle/>
          <a:p>
            <a:pPr>
              <a:defRPr>
                <a:latin typeface="+mn-lt"/>
                <a:ea typeface="+mn-ea"/>
                <a:cs typeface="+mn-cs"/>
                <a:sym typeface="Arial"/>
              </a:defRPr>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Helvetica"/>
        </a:defRPr>
      </a:lvl9pPr>
    </p:titleStyle>
    <p:bodyStyle>
      <a:lvl1pPr marL="0" marR="0" indent="0" algn="l" defTabSz="914400" rtl="0" latinLnBrk="0">
        <a:lnSpc>
          <a:spcPct val="100000"/>
        </a:lnSpc>
        <a:spcBef>
          <a:spcPts val="0"/>
        </a:spcBef>
        <a:spcAft>
          <a:spcPts val="0"/>
        </a:spcAft>
        <a:buClrTx/>
        <a:buSzPct val="45000"/>
        <a:buFont typeface="Helvetica"/>
        <a:buChar char="l"/>
        <a:tabLst/>
        <a:defRPr b="0" baseline="0" cap="none" i="0" spc="0" strike="noStrike" sz="1800" u="none">
          <a:solidFill>
            <a:srgbClr val="000000"/>
          </a:solidFill>
          <a:uFillTx/>
          <a:latin typeface="+mj-lt"/>
          <a:ea typeface="+mj-ea"/>
          <a:cs typeface="+mj-cs"/>
          <a:sym typeface="Helvetica"/>
        </a:defRPr>
      </a:lvl1pPr>
      <a:lvl2pPr marL="0" marR="0" indent="0" algn="l" defTabSz="914400" rtl="0" latinLnBrk="0">
        <a:lnSpc>
          <a:spcPct val="100000"/>
        </a:lnSpc>
        <a:spcBef>
          <a:spcPts val="0"/>
        </a:spcBef>
        <a:spcAft>
          <a:spcPts val="0"/>
        </a:spcAft>
        <a:buClrTx/>
        <a:buSzPct val="75000"/>
        <a:buFont typeface="Helvetica"/>
        <a:buChar char=""/>
        <a:tabLst/>
        <a:defRPr b="0" baseline="0" cap="none" i="0" spc="0" strike="noStrike" sz="1800" u="none">
          <a:solidFill>
            <a:srgbClr val="000000"/>
          </a:solidFill>
          <a:uFillTx/>
          <a:latin typeface="+mj-lt"/>
          <a:ea typeface="+mj-ea"/>
          <a:cs typeface="+mj-cs"/>
          <a:sym typeface="Helvetica"/>
        </a:defRPr>
      </a:lvl2pPr>
      <a:lvl3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j-lt"/>
          <a:ea typeface="+mj-ea"/>
          <a:cs typeface="+mj-cs"/>
          <a:sym typeface="Helvetica"/>
        </a:defRPr>
      </a:lvl3pPr>
      <a:lvl4pPr marL="0" marR="0" indent="0" algn="l" defTabSz="914400" rtl="0" latinLnBrk="0">
        <a:lnSpc>
          <a:spcPct val="100000"/>
        </a:lnSpc>
        <a:spcBef>
          <a:spcPts val="0"/>
        </a:spcBef>
        <a:spcAft>
          <a:spcPts val="0"/>
        </a:spcAft>
        <a:buClrTx/>
        <a:buSzPct val="75000"/>
        <a:buFont typeface="Helvetica"/>
        <a:buChar char=""/>
        <a:tabLst/>
        <a:defRPr b="0" baseline="0" cap="none" i="0" spc="0" strike="noStrike" sz="1800" u="none">
          <a:solidFill>
            <a:srgbClr val="000000"/>
          </a:solidFill>
          <a:uFillTx/>
          <a:latin typeface="+mj-lt"/>
          <a:ea typeface="+mj-ea"/>
          <a:cs typeface="+mj-cs"/>
          <a:sym typeface="Helvetica"/>
        </a:defRPr>
      </a:lvl4pPr>
      <a:lvl5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j-lt"/>
          <a:ea typeface="+mj-ea"/>
          <a:cs typeface="+mj-cs"/>
          <a:sym typeface="Helvetica"/>
        </a:defRPr>
      </a:lvl5pPr>
      <a:lvl6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j-lt"/>
          <a:ea typeface="+mj-ea"/>
          <a:cs typeface="+mj-cs"/>
          <a:sym typeface="Helvetica"/>
        </a:defRPr>
      </a:lvl6pPr>
      <a:lvl7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j-lt"/>
          <a:ea typeface="+mj-ea"/>
          <a:cs typeface="+mj-cs"/>
          <a:sym typeface="Helvetica"/>
        </a:defRPr>
      </a:lvl7pPr>
      <a:lvl8pPr marL="0" marR="0" indent="0" algn="l" defTabSz="914400" rtl="0" latinLnBrk="0">
        <a:lnSpc>
          <a:spcPct val="100000"/>
        </a:lnSpc>
        <a:spcBef>
          <a:spcPts val="0"/>
        </a:spcBef>
        <a:spcAft>
          <a:spcPts val="0"/>
        </a:spcAft>
        <a:buClrTx/>
        <a:buSzTx/>
        <a:buFont typeface="Helvetica"/>
        <a:buNone/>
        <a:tabLst/>
        <a:defRPr b="0" baseline="0" cap="none" i="0" spc="0" strike="noStrike" sz="1800" u="none">
          <a:solidFill>
            <a:srgbClr val="000000"/>
          </a:solidFill>
          <a:uFillTx/>
          <a:latin typeface="+mj-lt"/>
          <a:ea typeface="+mj-ea"/>
          <a:cs typeface="+mj-cs"/>
          <a:sym typeface="Helvetica"/>
        </a:defRPr>
      </a:lvl8pPr>
      <a:lvl9pPr marL="0" marR="0" indent="0" algn="l" defTabSz="914400" rtl="0" latinLnBrk="0">
        <a:lnSpc>
          <a:spcPct val="100000"/>
        </a:lnSpc>
        <a:spcBef>
          <a:spcPts val="0"/>
        </a:spcBef>
        <a:spcAft>
          <a:spcPts val="0"/>
        </a:spcAft>
        <a:buClrTx/>
        <a:buSzTx/>
        <a:buFont typeface="Helvetica"/>
        <a:buNone/>
        <a:tabLst/>
        <a:defRPr b="0" baseline="0" cap="none" i="0" spc="0" strike="noStrike" sz="1800" u="none">
          <a:solidFill>
            <a:srgbClr val="000000"/>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rxiv.org/abs/1502.03044" TargetMode="External"/><Relationship Id="rId3" Type="http://schemas.openxmlformats.org/officeDocument/2006/relationships/hyperlink" Target="https://arxiv.org/abs/1511.05985" TargetMode="External"/><Relationship Id="rId4" Type="http://schemas.openxmlformats.org/officeDocument/2006/relationships/hyperlink" Target="https://arxiv.org/abs/1604.00790" TargetMode="External"/><Relationship Id="rId5" Type="http://schemas.openxmlformats.org/officeDocument/2006/relationships/hyperlink" Target="https://arxiv.org/abs/2105.13224" TargetMode="External"/><Relationship Id="rId6" Type="http://schemas.openxmlformats.org/officeDocument/2006/relationships/hyperlink" Target="https://arxiv.org/abs/2306.04119"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Box 1"/>
          <p:cNvSpPr txBox="1"/>
          <p:nvPr/>
        </p:nvSpPr>
        <p:spPr>
          <a:xfrm>
            <a:off x="45719" y="1447800"/>
            <a:ext cx="9052561" cy="646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Visual Content Captioning </a:t>
            </a:r>
          </a:p>
        </p:txBody>
      </p:sp>
      <p:sp>
        <p:nvSpPr>
          <p:cNvPr id="130" name="TextBox 2"/>
          <p:cNvSpPr txBox="1"/>
          <p:nvPr/>
        </p:nvSpPr>
        <p:spPr>
          <a:xfrm>
            <a:off x="5382895" y="2743200"/>
            <a:ext cx="4937760"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17375E"/>
                </a:solidFill>
              </a:defRPr>
            </a:pPr>
            <a:r>
              <a:t>Name of the student:</a:t>
            </a:r>
          </a:p>
          <a:p>
            <a:pPr>
              <a:defRPr b="1">
                <a:solidFill>
                  <a:srgbClr val="17375E"/>
                </a:solidFill>
              </a:defRPr>
            </a:pPr>
            <a:r>
              <a:t>S. Deepthi          (20H51A0551)</a:t>
            </a:r>
          </a:p>
          <a:p>
            <a:pPr>
              <a:defRPr b="1">
                <a:solidFill>
                  <a:srgbClr val="17375E"/>
                </a:solidFill>
              </a:defRPr>
            </a:pPr>
            <a:r>
              <a:t>S.BhagyaShree (20H51A05J7)</a:t>
            </a:r>
          </a:p>
          <a:p>
            <a:pPr>
              <a:defRPr b="1">
                <a:solidFill>
                  <a:srgbClr val="17375E"/>
                </a:solidFill>
              </a:defRPr>
            </a:pPr>
            <a:r>
              <a:t>L. Jatin               (20H51A05P2)</a:t>
            </a:r>
          </a:p>
        </p:txBody>
      </p:sp>
      <p:sp>
        <p:nvSpPr>
          <p:cNvPr id="131" name="TextBox 3"/>
          <p:cNvSpPr txBox="1"/>
          <p:nvPr/>
        </p:nvSpPr>
        <p:spPr>
          <a:xfrm>
            <a:off x="201295" y="4419600"/>
            <a:ext cx="5090160" cy="12181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4007">
              <a:lnSpc>
                <a:spcPct val="150000"/>
              </a:lnSpc>
              <a:spcBef>
                <a:spcPts val="400"/>
              </a:spcBef>
              <a:defRPr b="1" sz="2000">
                <a:solidFill>
                  <a:srgbClr val="C00000"/>
                </a:solidFill>
              </a:defRPr>
            </a:pPr>
            <a:r>
              <a:t>Under esteemed guidance of</a:t>
            </a:r>
          </a:p>
          <a:p>
            <a:pPr>
              <a:defRPr b="1" sz="2000"/>
            </a:pPr>
            <a:r>
              <a:t>Mr. T. Upender</a:t>
            </a:r>
          </a:p>
          <a:p>
            <a:pPr>
              <a:defRPr sz="1400">
                <a:solidFill>
                  <a:srgbClr val="941100"/>
                </a:solidFill>
              </a:defRPr>
            </a:pPr>
            <a:r>
              <a:t>Assistant Professor</a:t>
            </a:r>
          </a:p>
          <a:p>
            <a:pPr>
              <a:defRPr sz="1400">
                <a:solidFill>
                  <a:srgbClr val="941100"/>
                </a:solidFill>
              </a:defRPr>
            </a:pPr>
            <a:r>
              <a:t>Dept. of CSE</a:t>
            </a:r>
          </a:p>
        </p:txBody>
      </p:sp>
      <p:graphicFrame>
        <p:nvGraphicFramePr>
          <p:cNvPr id="132" name="Table 4"/>
          <p:cNvGraphicFramePr/>
          <p:nvPr/>
        </p:nvGraphicFramePr>
        <p:xfrm>
          <a:off x="1524000" y="228600"/>
          <a:ext cx="7010400" cy="24285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010400"/>
              </a:tblGrid>
              <a:tr h="101600">
                <a:tc>
                  <a:txBody>
                    <a:bodyPr/>
                    <a:lstStyle/>
                    <a:p>
                      <a:pPr algn="ctr">
                        <a:defRPr sz="1800"/>
                      </a:pPr>
                      <a:r>
                        <a:rPr sz="2000">
                          <a:solidFill>
                            <a:srgbClr val="002060"/>
                          </a:solidFill>
                        </a:rPr>
                        <a:t>CMR COLLEGE OF ENGINEERING &amp; TECHNOLOGY</a:t>
                      </a:r>
                    </a:p>
                  </a:txBody>
                  <a:tcPr marL="6133" marR="6133" marT="6133" marB="6133" anchor="b" anchorCtr="0" horzOverflow="overflow">
                    <a:lnL w="12700">
                      <a:miter lim="400000"/>
                    </a:lnL>
                    <a:lnR w="12700">
                      <a:miter lim="400000"/>
                    </a:lnR>
                    <a:lnT w="12700">
                      <a:miter lim="400000"/>
                    </a:lnT>
                    <a:lnB w="12700">
                      <a:miter lim="400000"/>
                    </a:lnB>
                    <a:noFill/>
                  </a:tcPr>
                </a:tc>
              </a:tr>
              <a:tr h="101600">
                <a:tc>
                  <a:txBody>
                    <a:bodyPr/>
                    <a:lstStyle/>
                    <a:p>
                      <a:pPr algn="ctr">
                        <a:defRPr sz="1800"/>
                      </a:pPr>
                      <a:r>
                        <a:rPr sz="2000">
                          <a:solidFill>
                            <a:srgbClr val="002060"/>
                          </a:solidFill>
                        </a:rPr>
                        <a:t>Kandlakoya, Medchal, Hyderabad - 501401</a:t>
                      </a:r>
                    </a:p>
                  </a:txBody>
                  <a:tcPr marL="6133" marR="6133" marT="6133" marB="6133" anchor="b" anchorCtr="0" horzOverflow="overflow">
                    <a:lnL w="12700">
                      <a:miter lim="400000"/>
                    </a:lnL>
                    <a:lnR w="12700">
                      <a:miter lim="400000"/>
                    </a:lnR>
                    <a:lnT w="12700">
                      <a:miter lim="400000"/>
                    </a:lnT>
                    <a:lnB w="12700">
                      <a:miter lim="400000"/>
                    </a:lnB>
                    <a:noFill/>
                  </a:tcPr>
                </a:tc>
              </a:tr>
              <a:tr h="101600">
                <a:tc>
                  <a:txBody>
                    <a:bodyPr/>
                    <a:lstStyle/>
                    <a:p>
                      <a:pPr algn="ctr">
                        <a:defRPr sz="1800"/>
                      </a:pPr>
                      <a:r>
                        <a:rPr sz="2000">
                          <a:solidFill>
                            <a:srgbClr val="002060"/>
                          </a:solidFill>
                        </a:rPr>
                        <a:t>Department of Computer Science and Engineering</a:t>
                      </a:r>
                    </a:p>
                  </a:txBody>
                  <a:tcPr marL="6133" marR="6133" marT="6133" marB="6133" anchor="b" anchorCtr="0" horzOverflow="overflow">
                    <a:lnL w="12700">
                      <a:miter lim="400000"/>
                    </a:lnL>
                    <a:lnR w="12700">
                      <a:miter lim="400000"/>
                    </a:lnR>
                    <a:lnT w="12700">
                      <a:miter lim="400000"/>
                    </a:lnT>
                    <a:lnB w="12700">
                      <a:miter lim="400000"/>
                    </a:lnB>
                    <a:noFill/>
                  </a:tcPr>
                </a:tc>
              </a:tr>
            </a:tbl>
          </a:graphicData>
        </a:graphic>
      </p:graphicFrame>
      <p:pic>
        <p:nvPicPr>
          <p:cNvPr id="133" name="Picture 4" descr="Picture 4"/>
          <p:cNvPicPr>
            <a:picLocks noChangeAspect="1"/>
          </p:cNvPicPr>
          <p:nvPr/>
        </p:nvPicPr>
        <p:blipFill>
          <a:blip r:embed="rId2">
            <a:extLst/>
          </a:blip>
          <a:stretch>
            <a:fillRect/>
          </a:stretch>
        </p:blipFill>
        <p:spPr>
          <a:xfrm>
            <a:off x="381000" y="152400"/>
            <a:ext cx="1295400" cy="1143000"/>
          </a:xfrm>
          <a:prstGeom prst="rect">
            <a:avLst/>
          </a:prstGeom>
          <a:ln w="12700">
            <a:miter lim="400000"/>
          </a:ln>
        </p:spPr>
      </p:pic>
      <p:sp>
        <p:nvSpPr>
          <p:cNvPr id="134" name="TextBox 5"/>
          <p:cNvSpPr txBox="1"/>
          <p:nvPr/>
        </p:nvSpPr>
        <p:spPr>
          <a:xfrm>
            <a:off x="383512" y="2743200"/>
            <a:ext cx="493776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17375E"/>
                </a:solidFill>
              </a:defRPr>
            </a:lvl1pPr>
          </a:lstStyle>
          <a:p>
            <a:pPr/>
            <a:r>
              <a:t>Batch No.: 52</a:t>
            </a:r>
          </a:p>
        </p:txBody>
      </p:sp>
      <p:sp>
        <p:nvSpPr>
          <p:cNvPr id="135" name="TextBox 6"/>
          <p:cNvSpPr txBox="1"/>
          <p:nvPr/>
        </p:nvSpPr>
        <p:spPr>
          <a:xfrm>
            <a:off x="284258" y="6229289"/>
            <a:ext cx="8661622"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17375E"/>
                </a:solidFill>
              </a:defRPr>
            </a:lvl1pPr>
          </a:lstStyle>
          <a:p>
            <a:pPr/>
            <a:r>
              <a:t>Batch: 2020-2024 			                                                             Major Project Phase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p>
        </p:txBody>
      </p:sp>
      <p:sp>
        <p:nvSpPr>
          <p:cNvPr id="165" name="CustomShape 2"/>
          <p:cNvSpPr txBox="1"/>
          <p:nvPr/>
        </p:nvSpPr>
        <p:spPr>
          <a:xfrm>
            <a:off x="540720" y="3538465"/>
            <a:ext cx="8062560" cy="1664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r">
              <a:defRPr sz="4400">
                <a:latin typeface="Arial Black"/>
                <a:ea typeface="Arial Black"/>
                <a:cs typeface="Arial Black"/>
                <a:sym typeface="Arial Black"/>
              </a:defRPr>
            </a:pPr>
            <a:r>
              <a:t>Research Objective </a:t>
            </a:r>
          </a:p>
          <a:p>
            <a:pPr algn="r">
              <a:defRPr sz="4400">
                <a:latin typeface="Arial Black"/>
                <a:ea typeface="Arial Black"/>
                <a:cs typeface="Arial Black"/>
                <a:sym typeface="Arial Black"/>
              </a:defRPr>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p>
        </p:txBody>
      </p:sp>
      <p:sp>
        <p:nvSpPr>
          <p:cNvPr id="168" name="TextBox 6"/>
          <p:cNvSpPr txBox="1"/>
          <p:nvPr/>
        </p:nvSpPr>
        <p:spPr>
          <a:xfrm>
            <a:off x="350520" y="457200"/>
            <a:ext cx="4556760" cy="5480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C00000"/>
                </a:solidFill>
              </a:defRPr>
            </a:lvl1pPr>
          </a:lstStyle>
          <a:p>
            <a:pPr/>
            <a:r>
              <a:t>Research objective</a:t>
            </a:r>
          </a:p>
        </p:txBody>
      </p:sp>
      <p:sp>
        <p:nvSpPr>
          <p:cNvPr id="169" name="Improve the quality of the generated captions: This could involve using a different pre-trained model, training your own model on a larger dataset, or using different techniques to generate the captions.…"/>
          <p:cNvSpPr txBox="1"/>
          <p:nvPr/>
        </p:nvSpPr>
        <p:spPr>
          <a:xfrm>
            <a:off x="444420" y="1607785"/>
            <a:ext cx="8406719" cy="579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buClr>
                <a:srgbClr val="000000"/>
              </a:buClr>
              <a:buSzPct val="100000"/>
              <a:buFont typeface="Arial"/>
              <a:buChar char="•"/>
              <a:defRPr b="1" sz="1600">
                <a:latin typeface="Times New Roman"/>
                <a:ea typeface="Times New Roman"/>
                <a:cs typeface="Times New Roman"/>
                <a:sym typeface="Times New Roman"/>
              </a:defRPr>
            </a:pPr>
            <a:r>
              <a:t>Improve the quality of the generated captions</a:t>
            </a:r>
            <a:r>
              <a:rPr b="0"/>
              <a:t>: This could involve using a different pre-trained model, training your own model on a larger dataset, or using different techniques to generate the captions.</a:t>
            </a:r>
          </a:p>
          <a:p>
            <a:pPr>
              <a:lnSpc>
                <a:spcPct val="150000"/>
              </a:lnSpc>
              <a:buClr>
                <a:srgbClr val="000000"/>
              </a:buClr>
              <a:buSzPct val="100000"/>
              <a:buFont typeface="Arial"/>
              <a:buChar char="•"/>
              <a:defRPr b="1" sz="1600">
                <a:latin typeface="Times New Roman"/>
                <a:ea typeface="Times New Roman"/>
                <a:cs typeface="Times New Roman"/>
                <a:sym typeface="Times New Roman"/>
              </a:defRPr>
            </a:pPr>
            <a:r>
              <a:t>Make the model more interpretable</a:t>
            </a:r>
            <a:r>
              <a:rPr b="0"/>
              <a:t>: This would allow you to understand how the model is generating the captions and to identify any potential biases in the model.</a:t>
            </a:r>
          </a:p>
          <a:p>
            <a:pPr>
              <a:lnSpc>
                <a:spcPct val="150000"/>
              </a:lnSpc>
              <a:buClr>
                <a:srgbClr val="000000"/>
              </a:buClr>
              <a:buSzPct val="100000"/>
              <a:buFont typeface="Arial"/>
              <a:buChar char="•"/>
              <a:defRPr b="1" sz="1600">
                <a:latin typeface="Times New Roman"/>
                <a:ea typeface="Times New Roman"/>
                <a:cs typeface="Times New Roman"/>
                <a:sym typeface="Times New Roman"/>
              </a:defRPr>
            </a:pPr>
            <a:r>
              <a:t>Make the model more efficient</a:t>
            </a:r>
            <a:r>
              <a:rPr b="0"/>
              <a:t>: This could involve optimizing the code or using a different model architecture.</a:t>
            </a:r>
            <a:endParaRPr b="0"/>
          </a:p>
          <a:p>
            <a:pPr>
              <a:lnSpc>
                <a:spcPct val="150000"/>
              </a:lnSpc>
              <a:buClr>
                <a:srgbClr val="000000"/>
              </a:buClr>
              <a:buSzPct val="100000"/>
              <a:buFont typeface="Arial"/>
              <a:buChar char="•"/>
              <a:defRPr b="1" sz="1600">
                <a:latin typeface="Times New Roman"/>
                <a:ea typeface="Times New Roman"/>
                <a:cs typeface="Times New Roman"/>
                <a:sym typeface="Times New Roman"/>
              </a:defRPr>
            </a:pPr>
            <a:r>
              <a:t>Develop a multilingual Visual content captioner</a:t>
            </a:r>
            <a:r>
              <a:rPr b="0"/>
              <a:t>: This would make image caption generators more accessible to a wider range of users.</a:t>
            </a:r>
            <a:endParaRPr b="0"/>
          </a:p>
          <a:p>
            <a:pPr>
              <a:lnSpc>
                <a:spcPct val="150000"/>
              </a:lnSpc>
              <a:buClr>
                <a:srgbClr val="000000"/>
              </a:buClr>
              <a:buSzPct val="100000"/>
              <a:buFont typeface="Arial"/>
              <a:buChar char="•"/>
              <a:defRPr b="1" sz="1600">
                <a:latin typeface="Times New Roman"/>
                <a:ea typeface="Times New Roman"/>
                <a:cs typeface="Times New Roman"/>
                <a:sym typeface="Times New Roman"/>
              </a:defRPr>
            </a:pPr>
            <a:r>
              <a:t>Improve the accuracy and informativeness of generated captions: </a:t>
            </a:r>
            <a:r>
              <a:rPr b="0"/>
              <a:t>This can be done by developing models that can better capture long-range dependencies in images, understand the relationships between objects, and generate captions that are tailored to the specific audience or application.</a:t>
            </a:r>
            <a:endParaRPr b="0"/>
          </a:p>
          <a:p>
            <a:pPr defTabSz="355600">
              <a:buClr>
                <a:srgbClr val="000000"/>
              </a:buClr>
              <a:buSzPct val="100000"/>
              <a:buFont typeface="Arial"/>
              <a:buChar char="•"/>
              <a:defRPr sz="1300">
                <a:latin typeface="Helvetica Neue"/>
                <a:ea typeface="Helvetica Neue"/>
                <a:cs typeface="Helvetica Neue"/>
                <a:sym typeface="Helvetica Neue"/>
              </a:defRPr>
            </a:pPr>
            <a:endParaRPr>
              <a:latin typeface="Times New Roman"/>
              <a:ea typeface="Times New Roman"/>
              <a:cs typeface="Times New Roman"/>
              <a:sym typeface="Times New Roman"/>
            </a:endParaRPr>
          </a:p>
          <a:p>
            <a:pPr defTabSz="355600">
              <a:buClr>
                <a:srgbClr val="000000"/>
              </a:buClr>
              <a:buSzPct val="100000"/>
              <a:buFont typeface="Arial"/>
              <a:buChar char="•"/>
              <a:defRPr sz="1300">
                <a:latin typeface="Helvetica Neue"/>
                <a:ea typeface="Helvetica Neue"/>
                <a:cs typeface="Helvetica Neue"/>
                <a:sym typeface="Helvetica Neue"/>
              </a:defRPr>
            </a:pPr>
            <a:endParaRPr>
              <a:latin typeface="Times New Roman"/>
              <a:ea typeface="Times New Roman"/>
              <a:cs typeface="Times New Roman"/>
              <a:sym typeface="Times New Roman"/>
            </a:endParaRPr>
          </a:p>
          <a:p>
            <a:pPr>
              <a:lnSpc>
                <a:spcPct val="150000"/>
              </a:lnSpc>
              <a:defRPr b="1" sz="1600">
                <a:latin typeface="Times New Roman"/>
                <a:ea typeface="Times New Roman"/>
                <a:cs typeface="Times New Roman"/>
                <a:sym typeface="Times New Roman"/>
              </a:defRPr>
            </a:pPr>
            <a:endParaRPr b="0"/>
          </a:p>
          <a:p>
            <a:pPr>
              <a:lnSpc>
                <a:spcPct val="150000"/>
              </a:lnSpc>
              <a:defRPr b="1" sz="160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p>
        </p:txBody>
      </p:sp>
      <p:sp>
        <p:nvSpPr>
          <p:cNvPr id="172" name="CustomShape 2"/>
          <p:cNvSpPr txBox="1"/>
          <p:nvPr/>
        </p:nvSpPr>
        <p:spPr>
          <a:xfrm>
            <a:off x="1659668" y="3485043"/>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Problem Definition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p>
        </p:txBody>
      </p:sp>
      <p:sp>
        <p:nvSpPr>
          <p:cNvPr id="175" name="TextBox 2"/>
          <p:cNvSpPr txBox="1"/>
          <p:nvPr/>
        </p:nvSpPr>
        <p:spPr>
          <a:xfrm>
            <a:off x="350520" y="457200"/>
            <a:ext cx="3870960"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C00000"/>
                </a:solidFill>
                <a:latin typeface="Calibri"/>
                <a:ea typeface="Calibri"/>
                <a:cs typeface="Calibri"/>
                <a:sym typeface="Calibri"/>
              </a:defRPr>
            </a:lvl1pPr>
          </a:lstStyle>
          <a:p>
            <a:pPr/>
            <a:r>
              <a:t>Problem Definition</a:t>
            </a:r>
          </a:p>
        </p:txBody>
      </p:sp>
      <p:sp>
        <p:nvSpPr>
          <p:cNvPr id="176" name="The problem of image caption generation using CNN and transformer can be defined as follows:…"/>
          <p:cNvSpPr txBox="1"/>
          <p:nvPr/>
        </p:nvSpPr>
        <p:spPr>
          <a:xfrm>
            <a:off x="444420" y="1478564"/>
            <a:ext cx="8406719" cy="5112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sz="1600">
                <a:latin typeface="Times New Roman"/>
                <a:ea typeface="Times New Roman"/>
                <a:cs typeface="Times New Roman"/>
                <a:sym typeface="Times New Roman"/>
              </a:defRPr>
            </a:pPr>
            <a:r>
              <a:t>The problem of image caption generation using CNN and transformer can be defined as follows:</a:t>
            </a:r>
          </a:p>
          <a:p>
            <a:pPr defTabSz="355600">
              <a:defRPr sz="1600">
                <a:latin typeface="Times New Roman"/>
                <a:ea typeface="Times New Roman"/>
                <a:cs typeface="Times New Roman"/>
                <a:sym typeface="Times New Roman"/>
              </a:defRPr>
            </a:pPr>
            <a:r>
              <a:t>Given an image, generate a natural language caption that describes the image.</a:t>
            </a:r>
          </a:p>
          <a:p>
            <a:pPr defTabSz="355600">
              <a:defRPr sz="1600">
                <a:latin typeface="Times New Roman"/>
                <a:ea typeface="Times New Roman"/>
                <a:cs typeface="Times New Roman"/>
                <a:sym typeface="Times New Roman"/>
              </a:defRPr>
            </a:pPr>
            <a:r>
              <a:t>The caption should be accurate, informative, and creative. It should also be tailored to the specific audience or application.</a:t>
            </a:r>
          </a:p>
          <a:p>
            <a:pPr defTabSz="355600">
              <a:defRPr sz="1600">
                <a:latin typeface="Times New Roman"/>
                <a:ea typeface="Times New Roman"/>
                <a:cs typeface="Times New Roman"/>
                <a:sym typeface="Times New Roman"/>
              </a:defRPr>
            </a:pPr>
          </a:p>
          <a:p>
            <a:pPr defTabSz="355600">
              <a:defRPr b="1" sz="1600">
                <a:latin typeface="Times New Roman"/>
                <a:ea typeface="Times New Roman"/>
                <a:cs typeface="Times New Roman"/>
                <a:sym typeface="Times New Roman"/>
              </a:defRPr>
            </a:pPr>
            <a:r>
              <a:t>Challenges</a:t>
            </a:r>
          </a:p>
          <a:p>
            <a:pPr defTabSz="355600">
              <a:defRPr sz="1600">
                <a:latin typeface="Times New Roman"/>
                <a:ea typeface="Times New Roman"/>
                <a:cs typeface="Times New Roman"/>
                <a:sym typeface="Times New Roman"/>
              </a:defRPr>
            </a:pPr>
            <a:r>
              <a:t>There are a number of challenges involved in image caption generation using CNN and transformer:</a:t>
            </a:r>
          </a:p>
          <a:p>
            <a:pPr marL="513644" indent="-513644" defTabSz="355600">
              <a:buSzPct val="100000"/>
              <a:buFont typeface="Menlo Regular"/>
              <a:buChar char="•"/>
              <a:defRPr sz="1600">
                <a:latin typeface="Times New Roman"/>
                <a:ea typeface="Times New Roman"/>
                <a:cs typeface="Times New Roman"/>
                <a:sym typeface="Times New Roman"/>
              </a:defRPr>
            </a:pPr>
            <a:r>
              <a:rPr b="1"/>
              <a:t>Capturing long-range dependencies in images: </a:t>
            </a:r>
            <a:r>
              <a:t>CNNs are able to extract local features from images, but they are not good at capturing long-range dependencies. Transformer models, on the other hand, are able to capture long-range dependencies, but they are not as good at extracting local features.</a:t>
            </a:r>
          </a:p>
          <a:p>
            <a:pPr marL="513644" indent="-513644" defTabSz="355600">
              <a:buSzPct val="100000"/>
              <a:buFont typeface="Menlo Regular"/>
              <a:buChar char="•"/>
              <a:defRPr sz="1600">
                <a:latin typeface="Times New Roman"/>
                <a:ea typeface="Times New Roman"/>
                <a:cs typeface="Times New Roman"/>
                <a:sym typeface="Times New Roman"/>
              </a:defRPr>
            </a:pPr>
            <a:r>
              <a:rPr b="1"/>
              <a:t>Understanding the relationships between objects in images: </a:t>
            </a:r>
            <a:r>
              <a:t>For example, if an image contains a person holding a cat, the model needs to be able to understand that the person and the cat are related, even if they are not physically touching.</a:t>
            </a:r>
          </a:p>
          <a:p>
            <a:pPr marL="513644" indent="-513644" defTabSz="355600">
              <a:buSzPct val="100000"/>
              <a:buFont typeface="Menlo Regular"/>
              <a:buChar char="•"/>
              <a:defRPr sz="1600">
                <a:latin typeface="Times New Roman"/>
                <a:ea typeface="Times New Roman"/>
                <a:cs typeface="Times New Roman"/>
                <a:sym typeface="Times New Roman"/>
              </a:defRPr>
            </a:pPr>
            <a:r>
              <a:rPr b="1"/>
              <a:t>Generating captions that are tailored to the specific audience or application: </a:t>
            </a:r>
            <a:r>
              <a:t>For example, a caption generator that is used to generate captions for social media images may need to generate different captions than a caption generator that is used to generate captions for medical images.</a:t>
            </a:r>
          </a:p>
          <a:p>
            <a:pPr marL="513644" indent="-513644" defTabSz="355600">
              <a:buSzPct val="100000"/>
              <a:buFont typeface="Menlo Regular"/>
              <a:buChar char="•"/>
              <a:defRPr sz="1600">
                <a:latin typeface="Times New Roman"/>
                <a:ea typeface="Times New Roman"/>
                <a:cs typeface="Times New Roman"/>
                <a:sym typeface="Times New Roman"/>
              </a:defRPr>
            </a:pPr>
            <a:r>
              <a:rPr b="1"/>
              <a:t>Robustness to noise and bias: </a:t>
            </a:r>
            <a:r>
              <a:t>Image caption models can be biased, depending on the training data that they are trained on. Additionally, image caption models can sometimes generate inaccurate or misleading captions.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p>
        </p:txBody>
      </p:sp>
      <p:sp>
        <p:nvSpPr>
          <p:cNvPr id="179" name="CustomShape 2"/>
          <p:cNvSpPr txBox="1"/>
          <p:nvPr/>
        </p:nvSpPr>
        <p:spPr>
          <a:xfrm>
            <a:off x="540720" y="3510171"/>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sz="4400">
                <a:latin typeface="Arial Black"/>
                <a:ea typeface="Arial Black"/>
                <a:cs typeface="Arial Black"/>
                <a:sym typeface="Arial Black"/>
              </a:defRPr>
            </a:lvl1pPr>
          </a:lstStyle>
          <a:p>
            <a:pPr/>
            <a:r>
              <a:t>Scope of the Project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p>
        </p:txBody>
      </p:sp>
      <p:sp>
        <p:nvSpPr>
          <p:cNvPr id="182" name="TextBox 2"/>
          <p:cNvSpPr txBox="1"/>
          <p:nvPr/>
        </p:nvSpPr>
        <p:spPr>
          <a:xfrm>
            <a:off x="-4932" y="466086"/>
            <a:ext cx="4175760" cy="4862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800">
                <a:solidFill>
                  <a:srgbClr val="FF0000"/>
                </a:solidFill>
              </a:defRPr>
            </a:lvl1pPr>
          </a:lstStyle>
          <a:p>
            <a:pPr/>
            <a:r>
              <a:t>Scope of the Project</a:t>
            </a:r>
          </a:p>
        </p:txBody>
      </p:sp>
      <p:sp>
        <p:nvSpPr>
          <p:cNvPr id="183" name="Image Caption Generation: The primary goal of an Image Caption Generator is to automatically generate descriptive and contextually meaningful textual captions for a given image.…"/>
          <p:cNvSpPr txBox="1"/>
          <p:nvPr/>
        </p:nvSpPr>
        <p:spPr>
          <a:xfrm>
            <a:off x="444420" y="1566132"/>
            <a:ext cx="8406719" cy="4374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Clr>
                <a:srgbClr val="000000"/>
              </a:buClr>
              <a:buSzPct val="100000"/>
              <a:buFont typeface="Arial"/>
              <a:buChar char="•"/>
              <a:defRPr b="1" sz="1600">
                <a:latin typeface="Times New Roman"/>
                <a:ea typeface="Times New Roman"/>
                <a:cs typeface="Times New Roman"/>
                <a:sym typeface="Times New Roman"/>
              </a:defRPr>
            </a:pPr>
            <a:r>
              <a:t>Image Caption Generation: </a:t>
            </a:r>
            <a:r>
              <a:rPr b="0"/>
              <a:t>The primary goal of an Image Caption Generator is to automatically generate descriptive and contextually meaningful textual captions for a given image. </a:t>
            </a:r>
          </a:p>
          <a:p>
            <a:pPr marL="285750" indent="-285750">
              <a:lnSpc>
                <a:spcPct val="150000"/>
              </a:lnSpc>
              <a:buClr>
                <a:srgbClr val="000000"/>
              </a:buClr>
              <a:buSzPct val="100000"/>
              <a:buFont typeface="Arial"/>
              <a:buChar char="•"/>
              <a:defRPr b="1" sz="1600">
                <a:latin typeface="Times New Roman"/>
                <a:ea typeface="Times New Roman"/>
                <a:cs typeface="Times New Roman"/>
                <a:sym typeface="Times New Roman"/>
              </a:defRPr>
            </a:pPr>
            <a:r>
              <a:t>Multimodal Integration:</a:t>
            </a:r>
            <a:r>
              <a:rPr b="0"/>
              <a:t> Image Caption Generators typically combine computer vision techniques (e.g., Convolutional Neural Networks or CNNs) for image analysis and natural language processing techniques (e.g., Recurrent Neural Networks or RNNs with LSTM,Transformer) for text generation.</a:t>
            </a:r>
          </a:p>
          <a:p>
            <a:pPr marL="285750" indent="-285750">
              <a:lnSpc>
                <a:spcPct val="150000"/>
              </a:lnSpc>
              <a:buClr>
                <a:srgbClr val="000000"/>
              </a:buClr>
              <a:buSzPct val="100000"/>
              <a:buFont typeface="Arial"/>
              <a:buChar char="•"/>
              <a:defRPr b="1" sz="1600">
                <a:latin typeface="Times New Roman"/>
                <a:ea typeface="Times New Roman"/>
                <a:cs typeface="Times New Roman"/>
                <a:sym typeface="Times New Roman"/>
              </a:defRPr>
            </a:pPr>
            <a:r>
              <a:t>Applicability: </a:t>
            </a:r>
            <a:r>
              <a:rPr b="0"/>
              <a:t>These systems can find applications in various domains, including content enrichment, image indexing, accessibility for visually impaired individuals, and enhancing human-computer interaction.</a:t>
            </a:r>
          </a:p>
          <a:p>
            <a:pPr marL="285750" indent="-285750">
              <a:lnSpc>
                <a:spcPct val="150000"/>
              </a:lnSpc>
              <a:buClr>
                <a:srgbClr val="000000"/>
              </a:buClr>
              <a:buSzPct val="100000"/>
              <a:buFont typeface="Arial"/>
              <a:buChar char="•"/>
              <a:defRPr b="1" sz="1600">
                <a:latin typeface="Times New Roman"/>
                <a:ea typeface="Times New Roman"/>
                <a:cs typeface="Times New Roman"/>
                <a:sym typeface="Times New Roman"/>
              </a:defRPr>
            </a:pPr>
            <a:r>
              <a:t>Language Support: </a:t>
            </a:r>
            <a:r>
              <a:rPr b="0"/>
              <a:t>Depending on the design, the generator may be designed to produce captions in a specific language or support multiple languages.</a:t>
            </a:r>
          </a:p>
          <a:p>
            <a:pPr marL="285750" indent="-285750">
              <a:lnSpc>
                <a:spcPct val="150000"/>
              </a:lnSpc>
              <a:buClr>
                <a:srgbClr val="000000"/>
              </a:buClr>
              <a:buSzPct val="100000"/>
              <a:buFont typeface="Arial"/>
              <a:buChar char="•"/>
              <a:defRPr b="1" sz="1600">
                <a:latin typeface="Times New Roman"/>
                <a:ea typeface="Times New Roman"/>
                <a:cs typeface="Times New Roman"/>
                <a:sym typeface="Times New Roman"/>
              </a:defRPr>
            </a:pPr>
            <a:r>
              <a:t>Scalability: </a:t>
            </a:r>
            <a:r>
              <a:rPr b="0"/>
              <a:t>A well-designed Visual Content Caption Generator should be scalable, capable of handling a wide range of image types and large datasets.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extBox 5"/>
          <p:cNvSpPr txBox="1"/>
          <p:nvPr/>
        </p:nvSpPr>
        <p:spPr>
          <a:xfrm>
            <a:off x="388508" y="394995"/>
            <a:ext cx="8900161"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0000"/>
                </a:solidFill>
              </a:defRPr>
            </a:lvl1pPr>
          </a:lstStyle>
          <a:p>
            <a:pPr/>
            <a:r>
              <a:t>Implementation of Existing System</a:t>
            </a:r>
          </a:p>
        </p:txBody>
      </p:sp>
      <p:sp>
        <p:nvSpPr>
          <p:cNvPr id="186" name="CustomShape 1"/>
          <p:cNvSpPr/>
          <p:nvPr/>
        </p:nvSpPr>
        <p:spPr>
          <a:xfrm>
            <a:off x="381420" y="871301"/>
            <a:ext cx="8381160" cy="75601"/>
          </a:xfrm>
          <a:prstGeom prst="rect">
            <a:avLst/>
          </a:prstGeom>
          <a:solidFill>
            <a:srgbClr val="7030A0"/>
          </a:solidFill>
          <a:ln w="25560">
            <a:solidFill>
              <a:srgbClr val="3A5F8B"/>
            </a:solidFill>
          </a:ln>
        </p:spPr>
        <p:txBody>
          <a:bodyPr lIns="45719" rIns="45719"/>
          <a:lstStyle/>
          <a:p>
            <a:pPr/>
          </a:p>
        </p:txBody>
      </p:sp>
      <p:sp>
        <p:nvSpPr>
          <p:cNvPr id="187" name="1. Preparation…"/>
          <p:cNvSpPr txBox="1"/>
          <p:nvPr/>
        </p:nvSpPr>
        <p:spPr>
          <a:xfrm>
            <a:off x="201956" y="1126528"/>
            <a:ext cx="8900160" cy="52180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lnSpc>
                <a:spcPct val="120000"/>
              </a:lnSpc>
              <a:defRPr b="1" sz="1600">
                <a:latin typeface="Times New Roman"/>
                <a:ea typeface="Times New Roman"/>
                <a:cs typeface="Times New Roman"/>
                <a:sym typeface="Times New Roman"/>
              </a:defRPr>
            </a:pPr>
            <a:r>
              <a:t>1. Preparation</a:t>
            </a:r>
          </a:p>
          <a:p>
            <a:pPr marL="160421" indent="-160421" defTabSz="355600">
              <a:lnSpc>
                <a:spcPct val="120000"/>
              </a:lnSpc>
              <a:buSzPct val="100000"/>
              <a:buChar char="•"/>
              <a:defRPr sz="1600">
                <a:latin typeface="Times New Roman"/>
                <a:ea typeface="Times New Roman"/>
                <a:cs typeface="Times New Roman"/>
                <a:sym typeface="Times New Roman"/>
              </a:defRPr>
            </a:pPr>
            <a:r>
              <a:t>Collect a dataset of images and their corresponding captions. The larger the dataset, the better the model will perform.</a:t>
            </a:r>
          </a:p>
          <a:p>
            <a:pPr marL="160421" indent="-160421" defTabSz="355600">
              <a:lnSpc>
                <a:spcPct val="120000"/>
              </a:lnSpc>
              <a:buSzPct val="100000"/>
              <a:buChar char="•"/>
              <a:defRPr sz="1600">
                <a:latin typeface="Times New Roman"/>
                <a:ea typeface="Times New Roman"/>
                <a:cs typeface="Times New Roman"/>
                <a:sym typeface="Times New Roman"/>
              </a:defRPr>
            </a:pPr>
            <a:r>
              <a:t>Preprocess the images, such as resizing and normalizing them.</a:t>
            </a:r>
          </a:p>
          <a:p>
            <a:pPr marL="160421" indent="-160421" defTabSz="355600">
              <a:lnSpc>
                <a:spcPct val="120000"/>
              </a:lnSpc>
              <a:buSzPct val="100000"/>
              <a:buChar char="•"/>
              <a:defRPr sz="1600">
                <a:latin typeface="Times New Roman"/>
                <a:ea typeface="Times New Roman"/>
                <a:cs typeface="Times New Roman"/>
                <a:sym typeface="Times New Roman"/>
              </a:defRPr>
            </a:pPr>
            <a:r>
              <a:t>Preprocess the captions, such as tokenizing them and converting them to lower case.</a:t>
            </a:r>
          </a:p>
          <a:p>
            <a:pPr defTabSz="355600">
              <a:lnSpc>
                <a:spcPct val="120000"/>
              </a:lnSpc>
              <a:defRPr b="1" sz="1600">
                <a:latin typeface="Times New Roman"/>
                <a:ea typeface="Times New Roman"/>
                <a:cs typeface="Times New Roman"/>
                <a:sym typeface="Times New Roman"/>
              </a:defRPr>
            </a:pPr>
            <a:r>
              <a:t>2. Model training</a:t>
            </a:r>
          </a:p>
          <a:p>
            <a:pPr marL="160421" indent="-160421" defTabSz="355600">
              <a:lnSpc>
                <a:spcPct val="120000"/>
              </a:lnSpc>
              <a:buSzPct val="100000"/>
              <a:buChar char="•"/>
              <a:defRPr sz="1600">
                <a:latin typeface="Times New Roman"/>
                <a:ea typeface="Times New Roman"/>
                <a:cs typeface="Times New Roman"/>
                <a:sym typeface="Times New Roman"/>
              </a:defRPr>
            </a:pPr>
            <a:r>
              <a:t>Train a CNN to extract visual features from the images.</a:t>
            </a:r>
          </a:p>
          <a:p>
            <a:pPr marL="160421" indent="-160421" defTabSz="355600">
              <a:lnSpc>
                <a:spcPct val="120000"/>
              </a:lnSpc>
              <a:buSzPct val="100000"/>
              <a:buChar char="•"/>
              <a:defRPr sz="1600">
                <a:latin typeface="Times New Roman"/>
                <a:ea typeface="Times New Roman"/>
                <a:cs typeface="Times New Roman"/>
                <a:sym typeface="Times New Roman"/>
              </a:defRPr>
            </a:pPr>
            <a:r>
              <a:t>Train a recurrent neural network (RNN) or transformer model to generate captions from the visual features.</a:t>
            </a:r>
          </a:p>
          <a:p>
            <a:pPr marL="160421" indent="-160421" defTabSz="355600">
              <a:lnSpc>
                <a:spcPct val="120000"/>
              </a:lnSpc>
              <a:buSzPct val="100000"/>
              <a:buChar char="•"/>
              <a:defRPr sz="1600">
                <a:latin typeface="Times New Roman"/>
                <a:ea typeface="Times New Roman"/>
                <a:cs typeface="Times New Roman"/>
                <a:sym typeface="Times New Roman"/>
              </a:defRPr>
            </a:pPr>
            <a:r>
              <a:t>Implement an attention mechanism to allow the transformer model to focus on different parts of the image while generating the caption.</a:t>
            </a:r>
          </a:p>
          <a:p>
            <a:pPr defTabSz="355600">
              <a:lnSpc>
                <a:spcPct val="120000"/>
              </a:lnSpc>
              <a:defRPr b="1" sz="1600">
                <a:latin typeface="Times New Roman"/>
                <a:ea typeface="Times New Roman"/>
                <a:cs typeface="Times New Roman"/>
                <a:sym typeface="Times New Roman"/>
              </a:defRPr>
            </a:pPr>
            <a:r>
              <a:t>3. Model evaluation</a:t>
            </a:r>
          </a:p>
          <a:p>
            <a:pPr marL="160421" indent="-160421" defTabSz="355600">
              <a:lnSpc>
                <a:spcPct val="120000"/>
              </a:lnSpc>
              <a:buSzPct val="100000"/>
              <a:buChar char="•"/>
              <a:defRPr sz="1600">
                <a:latin typeface="Times New Roman"/>
                <a:ea typeface="Times New Roman"/>
                <a:cs typeface="Times New Roman"/>
                <a:sym typeface="Times New Roman"/>
              </a:defRPr>
            </a:pPr>
            <a:r>
              <a:t>Evaluate the trained model on a held-out test set to determine how well it generalizes to unseen data.</a:t>
            </a:r>
          </a:p>
          <a:p>
            <a:pPr marL="160421" indent="-160421" defTabSz="355600">
              <a:lnSpc>
                <a:spcPct val="120000"/>
              </a:lnSpc>
              <a:buSzPct val="100000"/>
              <a:buChar char="•"/>
              <a:defRPr sz="1600">
                <a:latin typeface="Times New Roman"/>
                <a:ea typeface="Times New Roman"/>
                <a:cs typeface="Times New Roman"/>
                <a:sym typeface="Times New Roman"/>
              </a:defRPr>
            </a:pPr>
            <a:r>
              <a:t>Calculate the BLEU score and CIDEr score to measure the quality of the generated captions.</a:t>
            </a:r>
          </a:p>
          <a:p>
            <a:pPr defTabSz="355600">
              <a:lnSpc>
                <a:spcPct val="120000"/>
              </a:lnSpc>
              <a:defRPr b="1" sz="1600">
                <a:latin typeface="Times New Roman"/>
                <a:ea typeface="Times New Roman"/>
                <a:cs typeface="Times New Roman"/>
                <a:sym typeface="Times New Roman"/>
              </a:defRPr>
            </a:pPr>
            <a:r>
              <a:t>4. Model deployment</a:t>
            </a:r>
          </a:p>
          <a:p>
            <a:pPr marL="160421" indent="-160421" defTabSz="355600">
              <a:lnSpc>
                <a:spcPct val="120000"/>
              </a:lnSpc>
              <a:buSzPct val="100000"/>
              <a:buChar char="•"/>
              <a:defRPr sz="1600">
                <a:latin typeface="Times New Roman"/>
                <a:ea typeface="Times New Roman"/>
                <a:cs typeface="Times New Roman"/>
                <a:sym typeface="Times New Roman"/>
              </a:defRPr>
            </a:pPr>
            <a:r>
              <a:t>Deploy the trained model to a production environment so that it can be used to generate captions for new images.</a:t>
            </a:r>
          </a:p>
          <a:p>
            <a:pPr marL="160421" indent="-160421" defTabSz="355600">
              <a:lnSpc>
                <a:spcPct val="120000"/>
              </a:lnSpc>
              <a:buSzPct val="100000"/>
              <a:buChar char="•"/>
              <a:defRPr sz="1600">
                <a:latin typeface="Times New Roman"/>
                <a:ea typeface="Times New Roman"/>
                <a:cs typeface="Times New Roman"/>
                <a:sym typeface="Times New Roman"/>
              </a:defRPr>
            </a:pPr>
            <a:r>
              <a:t>You can deploy the model to a server or to a cloud-based platform such as Google Cloud AI Platform or Amazon Web Services AI Platform.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p>
        </p:txBody>
      </p:sp>
      <p:sp>
        <p:nvSpPr>
          <p:cNvPr id="190" name="TextBox 7"/>
          <p:cNvSpPr txBox="1"/>
          <p:nvPr/>
        </p:nvSpPr>
        <p:spPr>
          <a:xfrm>
            <a:off x="502919" y="457200"/>
            <a:ext cx="2956562" cy="4862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C00000"/>
                </a:solidFill>
              </a:defRPr>
            </a:lvl1pPr>
          </a:lstStyle>
          <a:p>
            <a:pPr/>
            <a:r>
              <a:t>Result</a:t>
            </a:r>
          </a:p>
        </p:txBody>
      </p:sp>
      <p:sp>
        <p:nvSpPr>
          <p:cNvPr id="191" name="The results of visual content captioning are the textual descriptions or captions generated for images . These captions provide a meaningful and contextual explanation of the visual content, making it accessible to individuals who are blind or visually i"/>
          <p:cNvSpPr txBox="1"/>
          <p:nvPr/>
        </p:nvSpPr>
        <p:spPr>
          <a:xfrm>
            <a:off x="445215" y="1442622"/>
            <a:ext cx="8405129" cy="46538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spcBef>
                <a:spcPts val="1100"/>
              </a:spcBef>
              <a:defRPr sz="1600">
                <a:latin typeface="Times New Roman"/>
                <a:ea typeface="Times New Roman"/>
                <a:cs typeface="Times New Roman"/>
                <a:sym typeface="Times New Roman"/>
              </a:defRPr>
            </a:pPr>
            <a:r>
              <a:t>The results of visual content captioning are the textual descriptions or captions generated for images . These captions provide a meaningful and contextual explanation of the visual content, making it accessible to individuals who are blind or visually impaired and enhancing the overall user experience. The quality of the results is a crucial factor, and it's typically evaluated using metrics such as BLEU, METEOR, CIDEr, and ROUGE, which assess the accuracy and fluency of the generated captions.</a:t>
            </a:r>
          </a:p>
          <a:p>
            <a:pPr>
              <a:lnSpc>
                <a:spcPct val="150000"/>
              </a:lnSpc>
              <a:spcBef>
                <a:spcPts val="1100"/>
              </a:spcBef>
              <a:defRPr sz="1600">
                <a:latin typeface="Times New Roman"/>
                <a:ea typeface="Times New Roman"/>
                <a:cs typeface="Times New Roman"/>
                <a:sym typeface="Times New Roman"/>
              </a:defRPr>
            </a:pPr>
            <a:r>
              <a:t>In practical applications, the results of visual content captioning can vary in quality depending on the specific model and dataset used, as well as the complexity of the visual content. The goal is to generate captions that are not only accurate but also semantically relevant and contextually appropriate. Successful results can lead to improved content accessibility, better search engine optimization for visual content, and enhanced user engagement in various domains, including social media, e-commerce, healthcare, and more.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ustomShape 1"/>
          <p:cNvSpPr/>
          <p:nvPr/>
        </p:nvSpPr>
        <p:spPr>
          <a:xfrm>
            <a:off x="457200" y="968930"/>
            <a:ext cx="8381159" cy="75601"/>
          </a:xfrm>
          <a:prstGeom prst="rect">
            <a:avLst/>
          </a:prstGeom>
          <a:solidFill>
            <a:srgbClr val="7030A0"/>
          </a:solidFill>
          <a:ln w="25560">
            <a:solidFill>
              <a:srgbClr val="3A5F8B"/>
            </a:solidFill>
          </a:ln>
        </p:spPr>
        <p:txBody>
          <a:bodyPr lIns="45719" rIns="45719"/>
          <a:lstStyle/>
          <a:p>
            <a:pPr/>
          </a:p>
        </p:txBody>
      </p:sp>
      <p:sp>
        <p:nvSpPr>
          <p:cNvPr id="194" name="CustomShape 2"/>
          <p:cNvSpPr txBox="1"/>
          <p:nvPr/>
        </p:nvSpPr>
        <p:spPr>
          <a:xfrm>
            <a:off x="502199" y="364562"/>
            <a:ext cx="8291160" cy="54660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200">
                <a:solidFill>
                  <a:srgbClr val="C00000"/>
                </a:solidFill>
              </a:defRPr>
            </a:lvl1pPr>
          </a:lstStyle>
          <a:p>
            <a:pPr/>
            <a:r>
              <a:t>Conclusion</a:t>
            </a:r>
          </a:p>
        </p:txBody>
      </p:sp>
      <p:sp>
        <p:nvSpPr>
          <p:cNvPr id="195" name="Visual Content Captioning using CNN and transformer are a promising new approach and is a powerful new technique that has the potential to revolutionize the way we interact with digital images.They have the potential to overcome the shortcomings of exist"/>
          <p:cNvSpPr txBox="1"/>
          <p:nvPr/>
        </p:nvSpPr>
        <p:spPr>
          <a:xfrm>
            <a:off x="502200" y="1253361"/>
            <a:ext cx="8291160" cy="57632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lnSpc>
                <a:spcPct val="120000"/>
              </a:lnSpc>
              <a:defRPr sz="1600">
                <a:latin typeface="Times New Roman"/>
                <a:ea typeface="Times New Roman"/>
                <a:cs typeface="Times New Roman"/>
                <a:sym typeface="Times New Roman"/>
              </a:defRPr>
            </a:pPr>
            <a:r>
              <a:t>Visual Content Captioning using CNN and transformer are a promising new approach and is a powerful new technique that has the potential to revolutionize the way we interact with digital images.They have the potential to overcome the shortcomings of existing image caption generators and to generate more accurate, informative, and creative captions, by combining the strengths of CNNs and transformer models, they can capture long-range dependencies in images, understand the relationships between objects in images, and generate captions that are both accurate and informative.</a:t>
            </a:r>
          </a:p>
          <a:p>
            <a:pPr defTabSz="355600">
              <a:lnSpc>
                <a:spcPct val="120000"/>
              </a:lnSpc>
              <a:defRPr sz="1600">
                <a:latin typeface="Times New Roman"/>
                <a:ea typeface="Times New Roman"/>
                <a:cs typeface="Times New Roman"/>
                <a:sym typeface="Times New Roman"/>
              </a:defRPr>
            </a:pPr>
            <a:r>
              <a:t>Here are some additional benefits of using CNN and transformer for image caption generation:</a:t>
            </a:r>
          </a:p>
          <a:p>
            <a:pPr marL="513644" indent="-513644" defTabSz="355600">
              <a:lnSpc>
                <a:spcPct val="120000"/>
              </a:lnSpc>
              <a:buSzPct val="100000"/>
              <a:buFont typeface="Menlo Regular"/>
              <a:buChar char="•"/>
              <a:defRPr sz="1600">
                <a:latin typeface="Times New Roman"/>
                <a:ea typeface="Times New Roman"/>
                <a:cs typeface="Times New Roman"/>
                <a:sym typeface="Times New Roman"/>
              </a:defRPr>
            </a:pPr>
            <a:r>
              <a:rPr b="1"/>
              <a:t>End-to-end training: </a:t>
            </a:r>
            <a:r>
              <a:t>CNN and transformer models can be trained end-to-end, which means that they can learn to extract visual features and generate captions in a single step. This is more efficient than previous approaches, which typically involved training separate models for visual feature extraction and caption generation.</a:t>
            </a:r>
          </a:p>
          <a:p>
            <a:pPr marL="513644" indent="-513644" defTabSz="355600">
              <a:lnSpc>
                <a:spcPct val="120000"/>
              </a:lnSpc>
              <a:buSzPct val="100000"/>
              <a:buFont typeface="Menlo Regular"/>
              <a:buChar char="•"/>
              <a:defRPr sz="1600">
                <a:latin typeface="Times New Roman"/>
                <a:ea typeface="Times New Roman"/>
                <a:cs typeface="Times New Roman"/>
                <a:sym typeface="Times New Roman"/>
              </a:defRPr>
            </a:pPr>
            <a:r>
              <a:rPr b="1"/>
              <a:t>Scalability: </a:t>
            </a:r>
            <a:r>
              <a:t>CNN and transformer models can be scaled to large datasets, which makes them suitable for training on large-scale image captioning datasets.</a:t>
            </a:r>
          </a:p>
          <a:p>
            <a:pPr marL="513644" indent="-513644" defTabSz="355600">
              <a:lnSpc>
                <a:spcPct val="120000"/>
              </a:lnSpc>
              <a:buSzPct val="100000"/>
              <a:buFont typeface="Menlo Regular"/>
              <a:buChar char="•"/>
              <a:defRPr sz="1600">
                <a:latin typeface="Times New Roman"/>
                <a:ea typeface="Times New Roman"/>
                <a:cs typeface="Times New Roman"/>
                <a:sym typeface="Times New Roman"/>
              </a:defRPr>
            </a:pPr>
            <a:r>
              <a:rPr b="1"/>
              <a:t>Flexibility:</a:t>
            </a:r>
            <a:r>
              <a:t> CNN and transformer models can be adapted to a variety of image captioning tasks, such as generating captions for social media images, e-commerce product images, and news article images.</a:t>
            </a:r>
          </a:p>
          <a:p>
            <a:pPr defTabSz="355600">
              <a:lnSpc>
                <a:spcPct val="120000"/>
              </a:lnSpc>
              <a:defRPr sz="1600">
                <a:latin typeface="Times New Roman"/>
                <a:ea typeface="Times New Roman"/>
                <a:cs typeface="Times New Roman"/>
                <a:sym typeface="Times New Roman"/>
              </a:defRPr>
            </a:pPr>
          </a:p>
          <a:p>
            <a:pPr defTabSz="355600">
              <a:lnSpc>
                <a:spcPct val="120000"/>
              </a:lnSpc>
              <a:defRPr sz="1600">
                <a:latin typeface="Times New Roman"/>
                <a:ea typeface="Times New Roman"/>
                <a:cs typeface="Times New Roman"/>
                <a:sym typeface="Times New Roman"/>
              </a:defRPr>
            </a:pPr>
            <a:r>
              <a:t>One of the most exciting applications of image caption generators using CNN and transformer is in the field of accessibility.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ustomShape 1"/>
          <p:cNvSpPr/>
          <p:nvPr/>
        </p:nvSpPr>
        <p:spPr>
          <a:xfrm>
            <a:off x="228600" y="914400"/>
            <a:ext cx="8381159" cy="75601"/>
          </a:xfrm>
          <a:prstGeom prst="rect">
            <a:avLst/>
          </a:prstGeom>
          <a:solidFill>
            <a:srgbClr val="7030A0"/>
          </a:solidFill>
          <a:ln w="25560">
            <a:solidFill>
              <a:srgbClr val="3A5F8B"/>
            </a:solidFill>
          </a:ln>
        </p:spPr>
        <p:txBody>
          <a:bodyPr lIns="45719" rIns="45719"/>
          <a:lstStyle/>
          <a:p>
            <a:pPr/>
          </a:p>
        </p:txBody>
      </p:sp>
      <p:sp>
        <p:nvSpPr>
          <p:cNvPr id="198" name="TextBox 4"/>
          <p:cNvSpPr txBox="1"/>
          <p:nvPr/>
        </p:nvSpPr>
        <p:spPr>
          <a:xfrm>
            <a:off x="198120" y="304800"/>
            <a:ext cx="2727961" cy="1017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C00000"/>
                </a:solidFill>
              </a:defRPr>
            </a:lvl1pPr>
          </a:lstStyle>
          <a:p>
            <a:pPr/>
            <a:r>
              <a:t>References</a:t>
            </a:r>
          </a:p>
        </p:txBody>
      </p:sp>
      <p:sp>
        <p:nvSpPr>
          <p:cNvPr id="199" name="Show and Tell: A Neural Image Caption Generator: https://arxiv.org/abs/1502.03044 (2015)…"/>
          <p:cNvSpPr txBox="1"/>
          <p:nvPr/>
        </p:nvSpPr>
        <p:spPr>
          <a:xfrm>
            <a:off x="215820" y="1337577"/>
            <a:ext cx="8406719" cy="50535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defTabSz="355600">
              <a:lnSpc>
                <a:spcPct val="150000"/>
              </a:lnSpc>
              <a:buSzPct val="100000"/>
              <a:buAutoNum type="arabicPeriod" startAt="1"/>
              <a:defRPr sz="1600">
                <a:latin typeface="Times New Roman"/>
                <a:ea typeface="Times New Roman"/>
                <a:cs typeface="Times New Roman"/>
                <a:sym typeface="Times New Roman"/>
              </a:defRPr>
            </a:pPr>
            <a:r>
              <a:t>Show and Tell: A Neural Image Caption Generator: </a:t>
            </a:r>
            <a:r>
              <a:rPr u="sng">
                <a:solidFill>
                  <a:srgbClr val="0000FF"/>
                </a:solidFill>
                <a:uFill>
                  <a:solidFill>
                    <a:srgbClr val="0000FF"/>
                  </a:solidFill>
                </a:uFill>
                <a:hlinkClick r:id="rId2" invalidUrl="" action="" tgtFrame="" tooltip="" history="1" highlightClick="0" endSnd="0"/>
              </a:rPr>
              <a:t>https://arxiv.org/abs/1502.03044</a:t>
            </a:r>
            <a:r>
              <a:t> (2015)</a:t>
            </a:r>
          </a:p>
          <a:p>
            <a:pPr marL="240631" indent="-240631">
              <a:lnSpc>
                <a:spcPct val="150000"/>
              </a:lnSpc>
              <a:buSzPct val="100000"/>
              <a:buAutoNum type="arabicPeriod" startAt="1"/>
              <a:defRPr sz="1600">
                <a:latin typeface="Times New Roman"/>
                <a:ea typeface="Times New Roman"/>
                <a:cs typeface="Times New Roman"/>
                <a:sym typeface="Times New Roman"/>
              </a:defRPr>
            </a:pPr>
            <a:r>
              <a:t>Oriol Vinyals, Alexander Toshev, SamyBengio, and Dumitru Erhan, “Show and Tell: A Neural Image Caption Generator”,(CVPR 1, 2- 2015)</a:t>
            </a:r>
          </a:p>
          <a:p>
            <a:pPr marL="213894" indent="-213894" defTabSz="355600">
              <a:lnSpc>
                <a:spcPct val="150000"/>
              </a:lnSpc>
              <a:buSzPct val="100000"/>
              <a:buAutoNum type="arabicPeriod" startAt="1"/>
              <a:defRPr sz="1600">
                <a:latin typeface="Times New Roman"/>
                <a:ea typeface="Times New Roman"/>
                <a:cs typeface="Times New Roman"/>
                <a:sym typeface="Times New Roman"/>
              </a:defRPr>
            </a:pPr>
            <a:r>
              <a:t>Attention-Based Model for Image Captioning: </a:t>
            </a:r>
            <a:r>
              <a:rPr u="sng">
                <a:solidFill>
                  <a:srgbClr val="0000FF"/>
                </a:solidFill>
                <a:uFill>
                  <a:solidFill>
                    <a:srgbClr val="0000FF"/>
                  </a:solidFill>
                </a:uFill>
                <a:hlinkClick r:id="rId3" invalidUrl="" action="" tgtFrame="" tooltip="" history="1" highlightClick="0" endSnd="0"/>
              </a:rPr>
              <a:t>https://arxiv.org/abs/1511.05985</a:t>
            </a:r>
            <a:r>
              <a:t> (2016)</a:t>
            </a:r>
          </a:p>
          <a:p>
            <a:pPr marL="213894" indent="-213894" defTabSz="355600">
              <a:lnSpc>
                <a:spcPct val="150000"/>
              </a:lnSpc>
              <a:buSzPct val="100000"/>
              <a:buAutoNum type="arabicPeriod" startAt="1"/>
              <a:defRPr sz="1600">
                <a:latin typeface="Times New Roman"/>
                <a:ea typeface="Times New Roman"/>
                <a:cs typeface="Times New Roman"/>
                <a:sym typeface="Times New Roman"/>
              </a:defRPr>
            </a:pPr>
            <a:r>
              <a:t>Image Captioning with Bidirectional LSTM and Fine-to-Coarse Attention: </a:t>
            </a:r>
            <a:r>
              <a:rPr u="sng">
                <a:solidFill>
                  <a:srgbClr val="0000FF"/>
                </a:solidFill>
                <a:uFill>
                  <a:solidFill>
                    <a:srgbClr val="0000FF"/>
                  </a:solidFill>
                </a:uFill>
                <a:hlinkClick r:id="rId4" invalidUrl="" action="" tgtFrame="" tooltip="" history="1" highlightClick="0" endSnd="0"/>
              </a:rPr>
              <a:t>https://arxiv.org/abs/1604.00790</a:t>
            </a:r>
            <a:r>
              <a:t> (2017)</a:t>
            </a:r>
          </a:p>
          <a:p>
            <a:pPr marL="240631" indent="-240631">
              <a:lnSpc>
                <a:spcPct val="150000"/>
              </a:lnSpc>
              <a:buSzPct val="100000"/>
              <a:buAutoNum type="arabicPeriod" startAt="1"/>
              <a:defRPr sz="1600">
                <a:latin typeface="Times New Roman"/>
                <a:ea typeface="Times New Roman"/>
                <a:cs typeface="Times New Roman"/>
                <a:sym typeface="Times New Roman"/>
              </a:defRPr>
            </a:pPr>
            <a:r>
              <a:t>Pranay Mathur, Aman Gill, Aayush Yadav, Anurag Mishra, and Nand Kumar Bansode, “Camera2Caption: A Real-Time Image (2017)</a:t>
            </a:r>
          </a:p>
          <a:p>
            <a:pPr marL="240631" indent="-240631">
              <a:lnSpc>
                <a:spcPct val="150000"/>
              </a:lnSpc>
              <a:buSzPct val="100000"/>
              <a:buAutoNum type="arabicPeriod" startAt="1"/>
              <a:defRPr sz="1600">
                <a:latin typeface="Times New Roman"/>
                <a:ea typeface="Times New Roman"/>
                <a:cs typeface="Times New Roman"/>
                <a:sym typeface="Times New Roman"/>
              </a:defRPr>
            </a:pPr>
            <a:r>
              <a:t>Rehab Alahmadi, Chung Hyuk Park, and James Hahn, “Sequence-tosequence image caption generator”, (ICMV-2018) </a:t>
            </a:r>
          </a:p>
          <a:p>
            <a:pPr marL="240631" indent="-240631">
              <a:lnSpc>
                <a:spcPct val="150000"/>
              </a:lnSpc>
              <a:buSzPct val="100000"/>
              <a:buAutoNum type="arabicPeriod" startAt="1"/>
              <a:defRPr sz="1600">
                <a:latin typeface="Times New Roman"/>
                <a:ea typeface="Times New Roman"/>
                <a:cs typeface="Times New Roman"/>
                <a:sym typeface="Times New Roman"/>
              </a:defRPr>
            </a:pPr>
            <a:r>
              <a:t>Priyanka Kalena, Nishi Malde, Aromal Nair, Saurabh Parkar, and Grishma Sharma, “Visual Image Caption Generator Using Deep Learning”, (ICAST-2019) </a:t>
            </a:r>
          </a:p>
          <a:p>
            <a:pPr marL="213894" indent="-213894" defTabSz="355600">
              <a:lnSpc>
                <a:spcPct val="150000"/>
              </a:lnSpc>
              <a:buSzPct val="100000"/>
              <a:buAutoNum type="arabicPeriod" startAt="1"/>
              <a:defRPr sz="1600">
                <a:latin typeface="Times New Roman"/>
                <a:ea typeface="Times New Roman"/>
                <a:cs typeface="Times New Roman"/>
                <a:sym typeface="Times New Roman"/>
              </a:defRPr>
            </a:pPr>
            <a:r>
              <a:t>ImageCaptioning with Vision Transformer,Self-Attention: </a:t>
            </a:r>
            <a:r>
              <a:rPr u="sng">
                <a:solidFill>
                  <a:srgbClr val="0000FF"/>
                </a:solidFill>
                <a:uFill>
                  <a:solidFill>
                    <a:srgbClr val="0000FF"/>
                  </a:solidFill>
                </a:uFill>
                <a:hlinkClick r:id="rId5" invalidUrl="" action="" tgtFrame="" tooltip="" history="1" highlightClick="0" endSnd="0"/>
              </a:rPr>
              <a:t>https://arxiv.org/abs/2105.13224</a:t>
            </a:r>
            <a:r>
              <a:t> (2021)</a:t>
            </a:r>
          </a:p>
          <a:p>
            <a:pPr marL="213894" indent="-213894" defTabSz="355600">
              <a:lnSpc>
                <a:spcPct val="150000"/>
              </a:lnSpc>
              <a:buSzPct val="100000"/>
              <a:buAutoNum type="arabicPeriod" startAt="1"/>
              <a:defRPr sz="1600">
                <a:latin typeface="Times New Roman"/>
                <a:ea typeface="Times New Roman"/>
                <a:cs typeface="Times New Roman"/>
                <a:sym typeface="Times New Roman"/>
              </a:defRPr>
            </a:pPr>
            <a:r>
              <a:t>Vision Transformers in Image Captioning: </a:t>
            </a:r>
            <a:r>
              <a:rPr u="sng">
                <a:solidFill>
                  <a:srgbClr val="0000FF"/>
                </a:solidFill>
                <a:uFill>
                  <a:solidFill>
                    <a:srgbClr val="0000FF"/>
                  </a:solidFill>
                </a:uFill>
                <a:hlinkClick r:id="rId6" invalidUrl="" action="" tgtFrame="" tooltip="" history="1" highlightClick="0" endSnd="0"/>
              </a:rPr>
              <a:t>https://arxiv.org/abs/2306.04119</a:t>
            </a:r>
            <a:r>
              <a:t> (2023)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p>
        </p:txBody>
      </p:sp>
      <p:sp>
        <p:nvSpPr>
          <p:cNvPr id="138" name="CustomShape 2"/>
          <p:cNvSpPr txBox="1"/>
          <p:nvPr/>
        </p:nvSpPr>
        <p:spPr>
          <a:xfrm>
            <a:off x="502200" y="457200"/>
            <a:ext cx="8291160" cy="4956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200">
                <a:solidFill>
                  <a:srgbClr val="C00000"/>
                </a:solidFill>
                <a:latin typeface="Calibri"/>
                <a:ea typeface="Calibri"/>
                <a:cs typeface="Calibri"/>
                <a:sym typeface="Calibri"/>
              </a:defRPr>
            </a:lvl1pPr>
          </a:lstStyle>
          <a:p>
            <a:pPr/>
            <a:r>
              <a:t>Outline</a:t>
            </a:r>
          </a:p>
        </p:txBody>
      </p:sp>
      <p:sp>
        <p:nvSpPr>
          <p:cNvPr id="139" name="CustomShape 3"/>
          <p:cNvSpPr txBox="1"/>
          <p:nvPr/>
        </p:nvSpPr>
        <p:spPr>
          <a:xfrm>
            <a:off x="959399" y="1639740"/>
            <a:ext cx="6387002" cy="410091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50000"/>
              </a:lnSpc>
              <a:buSzPct val="100000"/>
              <a:buFont typeface="Arial"/>
              <a:buChar char="•"/>
              <a:defRPr b="1" sz="2000">
                <a:latin typeface="Bookman Old Style"/>
                <a:ea typeface="Bookman Old Style"/>
                <a:cs typeface="Bookman Old Style"/>
                <a:sym typeface="Bookman Old Style"/>
              </a:defRPr>
            </a:pPr>
            <a:r>
              <a:t> Abstract </a:t>
            </a:r>
          </a:p>
          <a:p>
            <a:pPr>
              <a:lnSpc>
                <a:spcPct val="150000"/>
              </a:lnSpc>
              <a:buSzPct val="100000"/>
              <a:buFont typeface="Arial"/>
              <a:buChar char="•"/>
              <a:defRPr b="1" sz="2000">
                <a:latin typeface="Bookman Old Style"/>
                <a:ea typeface="Bookman Old Style"/>
                <a:cs typeface="Bookman Old Style"/>
                <a:sym typeface="Bookman Old Style"/>
              </a:defRPr>
            </a:pPr>
            <a:r>
              <a:t> Introduction </a:t>
            </a:r>
          </a:p>
          <a:p>
            <a:pPr>
              <a:lnSpc>
                <a:spcPct val="150000"/>
              </a:lnSpc>
              <a:buSzPct val="100000"/>
              <a:buFont typeface="Arial"/>
              <a:buChar char="•"/>
              <a:defRPr b="1" sz="2000">
                <a:latin typeface="Bookman Old Style"/>
                <a:ea typeface="Bookman Old Style"/>
                <a:cs typeface="Bookman Old Style"/>
                <a:sym typeface="Bookman Old Style"/>
              </a:defRPr>
            </a:pPr>
            <a:r>
              <a:t>Literature Review</a:t>
            </a:r>
          </a:p>
          <a:p>
            <a:pPr>
              <a:lnSpc>
                <a:spcPct val="150000"/>
              </a:lnSpc>
              <a:buSzPct val="100000"/>
              <a:buFont typeface="Arial"/>
              <a:buChar char="•"/>
              <a:defRPr b="1" sz="2000">
                <a:latin typeface="Bookman Old Style"/>
                <a:ea typeface="Bookman Old Style"/>
                <a:cs typeface="Bookman Old Style"/>
                <a:sym typeface="Bookman Old Style"/>
              </a:defRPr>
            </a:pPr>
            <a:r>
              <a:t> Research Objective </a:t>
            </a:r>
          </a:p>
          <a:p>
            <a:pPr>
              <a:lnSpc>
                <a:spcPct val="150000"/>
              </a:lnSpc>
              <a:buSzPct val="100000"/>
              <a:buFont typeface="Arial"/>
              <a:buChar char="•"/>
              <a:defRPr b="1" sz="2000">
                <a:latin typeface="Bookman Old Style"/>
                <a:ea typeface="Bookman Old Style"/>
                <a:cs typeface="Bookman Old Style"/>
                <a:sym typeface="Bookman Old Style"/>
              </a:defRPr>
            </a:pPr>
            <a:r>
              <a:t> Problem Definition</a:t>
            </a:r>
          </a:p>
          <a:p>
            <a:pPr>
              <a:lnSpc>
                <a:spcPct val="150000"/>
              </a:lnSpc>
              <a:buSzPct val="100000"/>
              <a:buFont typeface="Arial"/>
              <a:buChar char="•"/>
              <a:defRPr b="1" sz="2000">
                <a:latin typeface="Bookman Old Style"/>
                <a:ea typeface="Bookman Old Style"/>
                <a:cs typeface="Bookman Old Style"/>
                <a:sym typeface="Bookman Old Style"/>
              </a:defRPr>
            </a:pPr>
            <a:r>
              <a:t> Scope of the Project</a:t>
            </a:r>
          </a:p>
          <a:p>
            <a:pPr>
              <a:lnSpc>
                <a:spcPct val="150000"/>
              </a:lnSpc>
              <a:buSzPct val="100000"/>
              <a:buFont typeface="Arial"/>
              <a:buChar char="•"/>
              <a:defRPr b="1" sz="2000">
                <a:latin typeface="Bookman Old Style"/>
                <a:ea typeface="Bookman Old Style"/>
                <a:cs typeface="Bookman Old Style"/>
                <a:sym typeface="Bookman Old Style"/>
              </a:defRPr>
            </a:pPr>
            <a:r>
              <a:t> Implementation of Existing system</a:t>
            </a:r>
          </a:p>
          <a:p>
            <a:pPr>
              <a:lnSpc>
                <a:spcPct val="150000"/>
              </a:lnSpc>
              <a:buSzPct val="100000"/>
              <a:buFont typeface="Arial"/>
              <a:buChar char="•"/>
              <a:defRPr b="1" sz="2000">
                <a:latin typeface="Bookman Old Style"/>
                <a:ea typeface="Bookman Old Style"/>
                <a:cs typeface="Bookman Old Style"/>
                <a:sym typeface="Bookman Old Style"/>
              </a:defRPr>
            </a:pPr>
            <a:r>
              <a:t> Conclusion</a:t>
            </a:r>
          </a:p>
          <a:p>
            <a:pPr>
              <a:lnSpc>
                <a:spcPct val="150000"/>
              </a:lnSpc>
              <a:buSzPct val="100000"/>
              <a:buFont typeface="Arial"/>
              <a:buChar char="•"/>
              <a:defRPr b="1" sz="2000">
                <a:latin typeface="Bookman Old Style"/>
                <a:ea typeface="Bookman Old Style"/>
                <a:cs typeface="Bookman Old Style"/>
                <a:sym typeface="Bookman Old Style"/>
              </a:defRPr>
            </a:pPr>
            <a:r>
              <a:t> References</a:t>
            </a:r>
            <a:r>
              <a:rPr sz="2800">
                <a:latin typeface="Calibri"/>
                <a:ea typeface="Calibri"/>
                <a:cs typeface="Calibri"/>
                <a:sym typeface="Calibri"/>
              </a:rP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ectangle 2"/>
          <p:cNvSpPr txBox="1"/>
          <p:nvPr/>
        </p:nvSpPr>
        <p:spPr>
          <a:xfrm>
            <a:off x="1442719" y="3048000"/>
            <a:ext cx="6629361" cy="14485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9600">
                <a:ln w="10541" cap="flat">
                  <a:solidFill>
                    <a:srgbClr val="4579B8"/>
                  </a:solidFill>
                  <a:prstDash val="solid"/>
                  <a:round/>
                </a:ln>
                <a:gradFill flip="none" rotWithShape="1">
                  <a:gsLst>
                    <a:gs pos="0">
                      <a:srgbClr val="BCD2FA"/>
                    </a:gs>
                    <a:gs pos="9000">
                      <a:srgbClr val="9EC1FF"/>
                    </a:gs>
                    <a:gs pos="50000">
                      <a:srgbClr val="003B81"/>
                    </a:gs>
                    <a:gs pos="79000">
                      <a:srgbClr val="9EC1FF"/>
                    </a:gs>
                    <a:gs pos="100000">
                      <a:srgbClr val="BCD2FA"/>
                    </a:gs>
                  </a:gsLst>
                  <a:lin ang="5400000" scaled="0"/>
                </a:gradFill>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p>
        </p:txBody>
      </p:sp>
      <p:sp>
        <p:nvSpPr>
          <p:cNvPr id="142" name="CustomShape 2"/>
          <p:cNvSpPr txBox="1"/>
          <p:nvPr/>
        </p:nvSpPr>
        <p:spPr>
          <a:xfrm>
            <a:off x="3137666" y="3502850"/>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Abstract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p>
        </p:txBody>
      </p:sp>
      <p:sp>
        <p:nvSpPr>
          <p:cNvPr id="145" name="TextBox 4"/>
          <p:cNvSpPr txBox="1"/>
          <p:nvPr/>
        </p:nvSpPr>
        <p:spPr>
          <a:xfrm>
            <a:off x="579119" y="545067"/>
            <a:ext cx="3566161" cy="497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C00000"/>
                </a:solidFill>
                <a:latin typeface="Calibri"/>
                <a:ea typeface="Calibri"/>
                <a:cs typeface="Calibri"/>
                <a:sym typeface="Calibri"/>
              </a:defRPr>
            </a:lvl1pPr>
          </a:lstStyle>
          <a:p>
            <a:pPr/>
            <a:r>
              <a:t>ABSTRACT</a:t>
            </a:r>
          </a:p>
        </p:txBody>
      </p:sp>
      <p:sp>
        <p:nvSpPr>
          <p:cNvPr id="146" name="In the modern era, visual content captioning has become one of the most widely required tools. Moreover, there are inbuilt applications that generate and provide a caption for a certain image, all these things are done with the help of deep neural networ"/>
          <p:cNvSpPr txBox="1"/>
          <p:nvPr/>
        </p:nvSpPr>
        <p:spPr>
          <a:xfrm>
            <a:off x="444419" y="1521785"/>
            <a:ext cx="8406721" cy="46792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50000"/>
              </a:lnSpc>
              <a:spcBef>
                <a:spcPts val="1200"/>
              </a:spcBef>
              <a:defRPr sz="1600">
                <a:latin typeface="Times New Roman"/>
                <a:ea typeface="Times New Roman"/>
                <a:cs typeface="Times New Roman"/>
                <a:sym typeface="Times New Roman"/>
              </a:defRPr>
            </a:pPr>
            <a:r>
              <a:t>In the modern era, visual content captioning has become one of the most widely required tools. Moreover, there are inbuilt applications that generate and provide a caption for a certain image, all these things are done with the help of deep neural network models. The process of generating a description of an image is called visual content captioning. It requires recognizing the important objects, their attributes, and the relationships among the objects in an image. It generates syntactically and semantically correct sentences.In this project, we present a deep learning model to describe images and generate captions using Computer Vision and Machine translation(Natural Language Processing). This project aims to extract features of different objects found in an image, recognize the relationships between those objects and generate captions. For evaluation of the performance of the described model we can use BLEU scores. Through the scores, one can apart the generated captions as good captions and bad captions. </a:t>
            </a:r>
          </a:p>
          <a:p>
            <a:pPr defTabSz="457200">
              <a:lnSpc>
                <a:spcPct val="150000"/>
              </a:lnSpc>
              <a:spcBef>
                <a:spcPts val="1200"/>
              </a:spcBef>
              <a:defRPr sz="160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CustomShape 1"/>
          <p:cNvSpPr/>
          <p:nvPr/>
        </p:nvSpPr>
        <p:spPr>
          <a:xfrm>
            <a:off x="228599" y="4267200"/>
            <a:ext cx="8381522" cy="75481"/>
          </a:xfrm>
          <a:prstGeom prst="rect">
            <a:avLst/>
          </a:prstGeom>
          <a:solidFill>
            <a:srgbClr val="7030A0"/>
          </a:solidFill>
          <a:ln w="25560">
            <a:solidFill>
              <a:srgbClr val="3A5F8B"/>
            </a:solidFill>
          </a:ln>
        </p:spPr>
        <p:txBody>
          <a:bodyPr lIns="45719" rIns="45719"/>
          <a:lstStyle/>
          <a:p>
            <a:pPr/>
          </a:p>
        </p:txBody>
      </p:sp>
      <p:sp>
        <p:nvSpPr>
          <p:cNvPr id="149" name="CustomShape 2"/>
          <p:cNvSpPr txBox="1"/>
          <p:nvPr/>
        </p:nvSpPr>
        <p:spPr>
          <a:xfrm>
            <a:off x="1231850" y="3509132"/>
            <a:ext cx="10806601"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Introduction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p>
        </p:txBody>
      </p:sp>
      <p:sp>
        <p:nvSpPr>
          <p:cNvPr id="152" name="CustomShape 2"/>
          <p:cNvSpPr txBox="1"/>
          <p:nvPr/>
        </p:nvSpPr>
        <p:spPr>
          <a:xfrm>
            <a:off x="502200" y="489360"/>
            <a:ext cx="8291160" cy="54660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200">
                <a:solidFill>
                  <a:srgbClr val="C00000"/>
                </a:solidFill>
              </a:defRPr>
            </a:lvl1pPr>
          </a:lstStyle>
          <a:p>
            <a:pPr/>
            <a:r>
              <a:t>Introduction</a:t>
            </a:r>
          </a:p>
        </p:txBody>
      </p:sp>
      <p:sp>
        <p:nvSpPr>
          <p:cNvPr id="153" name="A visual content captioning is a deep learning model that can generate natural language descriptions of images. It is a challenging task because it requires the model to understand the visual content of the image and to generate a coherent and grammatica"/>
          <p:cNvSpPr txBox="1"/>
          <p:nvPr/>
        </p:nvSpPr>
        <p:spPr>
          <a:xfrm>
            <a:off x="444419" y="1483368"/>
            <a:ext cx="8406721" cy="50515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lnSpc>
                <a:spcPct val="150000"/>
              </a:lnSpc>
              <a:defRPr sz="1600">
                <a:latin typeface="Times New Roman"/>
                <a:ea typeface="Times New Roman"/>
                <a:cs typeface="Times New Roman"/>
                <a:sym typeface="Times New Roman"/>
              </a:defRPr>
            </a:pPr>
            <a:r>
              <a:t>A visual content captioning is a deep learning model that can generate natural language descriptions of images. It is a challenging task because it requires the model to understand the visual content of the image and to generate a coherent and grammatically correct sentence. In recent years, there has been significant progress in image captioning using deep learning models, particularly convolutional neural networks (CNNs) and transformers.</a:t>
            </a:r>
          </a:p>
          <a:p>
            <a:pPr defTabSz="355600">
              <a:lnSpc>
                <a:spcPct val="150000"/>
              </a:lnSpc>
              <a:defRPr sz="1600">
                <a:latin typeface="Times New Roman"/>
                <a:ea typeface="Times New Roman"/>
                <a:cs typeface="Times New Roman"/>
                <a:sym typeface="Times New Roman"/>
              </a:defRPr>
            </a:pPr>
          </a:p>
          <a:p>
            <a:pPr defTabSz="355600">
              <a:lnSpc>
                <a:spcPct val="150000"/>
              </a:lnSpc>
              <a:defRPr sz="1600">
                <a:latin typeface="Times New Roman"/>
                <a:ea typeface="Times New Roman"/>
                <a:cs typeface="Times New Roman"/>
                <a:sym typeface="Times New Roman"/>
              </a:defRPr>
            </a:pPr>
            <a:r>
              <a:t>Our visual content captioning typically use a convolutional neural network (CNN) to extract visual features from the image, transformer encoder to encode image features  into a vector representation, and transformer decoder is used to generate the caption from the encoded image features. The caption is decoded and predicted caption is printed. The CNN is able to extract high-level visual features from images and capture long-range dependencies in the image, which is important for generating accurate and informative captions. The transformer model is able to generate the caption word-by-word, while attending to the visual features of the image and also have a self-attention mechanism, which allows them to learn long-range dependencies in the visual features.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p>
        </p:txBody>
      </p:sp>
      <p:sp>
        <p:nvSpPr>
          <p:cNvPr id="156" name="CustomShape 2"/>
          <p:cNvSpPr txBox="1"/>
          <p:nvPr/>
        </p:nvSpPr>
        <p:spPr>
          <a:xfrm>
            <a:off x="540720" y="3590303"/>
            <a:ext cx="8062560" cy="70672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b="1" sz="4400"/>
            </a:lvl1pPr>
          </a:lstStyle>
          <a:p>
            <a:pPr/>
            <a:r>
              <a:t>Literature Review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extBox 5"/>
          <p:cNvSpPr txBox="1"/>
          <p:nvPr/>
        </p:nvSpPr>
        <p:spPr>
          <a:xfrm>
            <a:off x="105356" y="-21703"/>
            <a:ext cx="8900160" cy="42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u="sng">
                <a:solidFill>
                  <a:srgbClr val="FF0000"/>
                </a:solidFill>
                <a:latin typeface="Times New Roman"/>
                <a:ea typeface="Times New Roman"/>
                <a:cs typeface="Times New Roman"/>
                <a:sym typeface="Times New Roman"/>
              </a:defRPr>
            </a:lvl1pPr>
          </a:lstStyle>
          <a:p>
            <a:pPr/>
            <a:r>
              <a:t>Comparison table for the existing system</a:t>
            </a:r>
          </a:p>
        </p:txBody>
      </p:sp>
      <p:graphicFrame>
        <p:nvGraphicFramePr>
          <p:cNvPr id="159" name="Table 2"/>
          <p:cNvGraphicFramePr/>
          <p:nvPr/>
        </p:nvGraphicFramePr>
        <p:xfrm>
          <a:off x="59635" y="381000"/>
          <a:ext cx="8991601" cy="632460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80103"/>
                <a:gridCol w="1128818"/>
                <a:gridCol w="1096475"/>
                <a:gridCol w="1918300"/>
                <a:gridCol w="1978637"/>
                <a:gridCol w="2289266"/>
              </a:tblGrid>
              <a:tr h="1807029">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S.No</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Authors and Journal Name&amp; Year of publication</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Problem Statement</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Name of the Proposed solution/Method</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Solution </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latin typeface="Times New Roman"/>
                          <a:ea typeface="Times New Roman"/>
                          <a:cs typeface="Times New Roman"/>
                          <a:sym typeface="Times New Roman"/>
                        </a:rPr>
                        <a:t>Remarks</a:t>
                      </a:r>
                    </a:p>
                  </a:txBody>
                  <a:tcPr marL="45720" marR="45720" marT="45720" marB="45720" anchor="t" anchorCtr="0" horzOverflow="overflow"/>
                </a:tc>
              </a:tr>
              <a:tr h="1129393">
                <a:tc>
                  <a:txBody>
                    <a:bodyPr/>
                    <a:lstStyle/>
                    <a:p>
                      <a:pPr algn="l">
                        <a:defRPr sz="1800"/>
                      </a:pPr>
                      <a:r>
                        <a:rPr sz="1000">
                          <a:latin typeface="Times New Roman"/>
                          <a:ea typeface="Times New Roman"/>
                          <a:cs typeface="Times New Roman"/>
                          <a:sym typeface="Times New Roman"/>
                        </a:rPr>
                        <a:t>1</a:t>
                      </a:r>
                    </a:p>
                  </a:txBody>
                  <a:tcPr marL="45720" marR="45720" marT="45720" marB="45720" anchor="t" anchorCtr="0" horzOverflow="overflow"/>
                </a:tc>
                <a:tc>
                  <a:txBody>
                    <a:bodyPr/>
                    <a:lstStyle/>
                    <a:p>
                      <a:pPr algn="l" defTabSz="355600">
                        <a:defRPr sz="1000">
                          <a:latin typeface="Times New Roman"/>
                          <a:ea typeface="Times New Roman"/>
                          <a:cs typeface="Times New Roman"/>
                          <a:sym typeface="Times New Roman"/>
                        </a:defRPr>
                      </a:pPr>
                      <a:r>
                        <a:rPr b="1"/>
                        <a:t>Show and Tell:</a:t>
                      </a:r>
                      <a:r>
                        <a:t> A Neural Image Caption Generator(2015)</a:t>
                      </a:r>
                    </a:p>
                    <a:p>
                      <a:pPr algn="l" defTabSz="355600">
                        <a:defRPr sz="1000">
                          <a:latin typeface="Times New Roman"/>
                          <a:ea typeface="Times New Roman"/>
                          <a:cs typeface="Times New Roman"/>
                          <a:sym typeface="Times New Roman"/>
                        </a:defRPr>
                      </a:pPr>
                      <a:r>
                        <a:t>Oriol Vinyals, Alexander Toshev, Samy Bengio, Quoc V. Le</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Generating a natural language description of an image.</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A deep recurrent neural network (RNN) model.
</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is trained to maximize the likelihood of the target description sentence given the training image</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achieves state-of-the-art results on several image captioning datasets.</a:t>
                      </a:r>
                    </a:p>
                  </a:txBody>
                  <a:tcPr marL="45720" marR="45720" marT="45720" marB="45720" anchor="t" anchorCtr="0" horzOverflow="overflow"/>
                </a:tc>
              </a:tr>
              <a:tr h="1129393">
                <a:tc>
                  <a:txBody>
                    <a:bodyPr/>
                    <a:lstStyle/>
                    <a:p>
                      <a:pPr algn="l">
                        <a:defRPr sz="1800"/>
                      </a:pPr>
                      <a:r>
                        <a:rPr sz="1000">
                          <a:latin typeface="Times New Roman"/>
                          <a:ea typeface="Times New Roman"/>
                          <a:cs typeface="Times New Roman"/>
                          <a:sym typeface="Times New Roman"/>
                        </a:rPr>
                        <a:t>2</a:t>
                      </a:r>
                    </a:p>
                  </a:txBody>
                  <a:tcPr marL="45720" marR="45720" marT="45720" marB="45720" anchor="t" anchorCtr="0" horzOverflow="overflow"/>
                </a:tc>
                <a:tc>
                  <a:txBody>
                    <a:bodyPr/>
                    <a:lstStyle/>
                    <a:p>
                      <a:pPr algn="l" defTabSz="355600">
                        <a:defRPr sz="1000">
                          <a:latin typeface="Times New Roman"/>
                          <a:ea typeface="Times New Roman"/>
                          <a:cs typeface="Times New Roman"/>
                          <a:sym typeface="Times New Roman"/>
                        </a:defRPr>
                      </a:pPr>
                      <a:r>
                        <a:rPr b="1"/>
                        <a:t>Attention-Based </a:t>
                      </a:r>
                      <a:r>
                        <a:t>Model for Image Captioning(2016) Maomao Nie, Wei Li, Xiang Li, Jun Ma</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Generating a natural language description of an image.
</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A BLSTM network with an attention mechanism.</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is trained to maximize the likelihood of the target description sentence given the training image.
</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achieves state-of-the-art results on several image captioning datasets.</a:t>
                      </a:r>
                    </a:p>
                  </a:txBody>
                  <a:tcPr marL="45720" marR="45720" marT="45720" marB="45720" anchor="t" anchorCtr="0" horzOverflow="overflow"/>
                </a:tc>
              </a:tr>
              <a:tr h="1129393">
                <a:tc>
                  <a:txBody>
                    <a:bodyPr/>
                    <a:lstStyle/>
                    <a:p>
                      <a:pPr algn="l">
                        <a:defRPr sz="1800"/>
                      </a:pPr>
                      <a:r>
                        <a:rPr sz="1000">
                          <a:latin typeface="Times New Roman"/>
                          <a:ea typeface="Times New Roman"/>
                          <a:cs typeface="Times New Roman"/>
                          <a:sym typeface="Times New Roman"/>
                        </a:rPr>
                        <a:t>3</a:t>
                      </a:r>
                    </a:p>
                  </a:txBody>
                  <a:tcPr marL="45720" marR="45720" marT="45720" marB="45720" anchor="t" anchorCtr="0" horzOverflow="overflow"/>
                </a:tc>
                <a:tc>
                  <a:txBody>
                    <a:bodyPr/>
                    <a:lstStyle/>
                    <a:p>
                      <a:pPr algn="l" defTabSz="355600">
                        <a:defRPr sz="1000">
                          <a:latin typeface="Times New Roman"/>
                          <a:ea typeface="Times New Roman"/>
                          <a:cs typeface="Times New Roman"/>
                          <a:sym typeface="Times New Roman"/>
                        </a:defRPr>
                      </a:pPr>
                      <a:r>
                        <a:rPr b="1"/>
                        <a:t>Image Captioning with Bidirectional LSTM and Fine-to-Coarse Attention</a:t>
                      </a:r>
                      <a:r>
                        <a:t>(2017) Qiuyu Zhu, Wei He, Ke Xu, Xiu Lin, Qinghua Gong</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Generating a natural language description of an image.</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A bidirectional LSTM (BLSTM) network with a fine-to-coarse attention mechanism.</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is trained to maximize the likelihood of the target description sentence given the training image.
</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achieves state-of-the-art results on several image captioning datasets.</a:t>
                      </a:r>
                    </a:p>
                  </a:txBody>
                  <a:tcPr marL="45720" marR="45720" marT="45720" marB="45720" anchor="t" anchorCtr="0" horzOverflow="overflow"/>
                </a:tc>
              </a:tr>
              <a:tr h="1129393">
                <a:tc>
                  <a:txBody>
                    <a:bodyPr/>
                    <a:lstStyle/>
                    <a:p>
                      <a:pPr algn="l">
                        <a:defRPr sz="1800"/>
                      </a:pPr>
                      <a:r>
                        <a:rPr sz="1000">
                          <a:latin typeface="Times New Roman"/>
                          <a:ea typeface="Times New Roman"/>
                          <a:cs typeface="Times New Roman"/>
                          <a:sym typeface="Times New Roman"/>
                        </a:rPr>
                        <a:t>4</a:t>
                      </a:r>
                    </a:p>
                  </a:txBody>
                  <a:tcPr marL="45720" marR="45720" marT="45720" marB="45720" anchor="t" anchorCtr="0" horzOverflow="overflow"/>
                </a:tc>
                <a:tc>
                  <a:txBody>
                    <a:bodyPr/>
                    <a:lstStyle/>
                    <a:p>
                      <a:pPr algn="l" defTabSz="355600">
                        <a:defRPr sz="1000">
                          <a:latin typeface="Times New Roman"/>
                          <a:ea typeface="Times New Roman"/>
                          <a:cs typeface="Times New Roman"/>
                          <a:sym typeface="Times New Roman"/>
                        </a:defRPr>
                      </a:pPr>
                      <a:r>
                        <a:rPr b="1"/>
                        <a:t>Image Captioning with Adaptive Transforme</a:t>
                      </a:r>
                      <a:r>
                        <a:t>r(2019) Wei Zhang, Wenbo Nie, Xinle Li, Yao Yu</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Generating a natural language description of an image.</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A transformer decoder with an adaptive attention mechanism.</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is trained to maximize the likelihood of the target description sentence given the training image.
</a:t>
                      </a:r>
                    </a:p>
                  </a:txBody>
                  <a:tcPr marL="45720" marR="45720" marT="45720" marB="45720" anchor="t" anchorCtr="0" horzOverflow="overflow"/>
                </a:tc>
                <a:tc>
                  <a:txBody>
                    <a:bodyPr/>
                    <a:lstStyle/>
                    <a:p>
                      <a:pPr algn="l" defTabSz="355600">
                        <a:defRPr sz="1800"/>
                      </a:pPr>
                      <a:r>
                        <a:rPr sz="1000">
                          <a:latin typeface="Times New Roman"/>
                          <a:ea typeface="Times New Roman"/>
                          <a:cs typeface="Times New Roman"/>
                          <a:sym typeface="Times New Roman"/>
                        </a:rPr>
                        <a:t>The model achieves state-of-the-art results on several image captioning datasets.</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xtBox 5"/>
          <p:cNvSpPr txBox="1"/>
          <p:nvPr/>
        </p:nvSpPr>
        <p:spPr>
          <a:xfrm>
            <a:off x="55658" y="-9939"/>
            <a:ext cx="8900161" cy="4213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u="sng">
                <a:solidFill>
                  <a:srgbClr val="FF0000"/>
                </a:solidFill>
                <a:latin typeface="Times New Roman"/>
                <a:ea typeface="Times New Roman"/>
                <a:cs typeface="Times New Roman"/>
                <a:sym typeface="Times New Roman"/>
              </a:defRPr>
            </a:lvl1pPr>
          </a:lstStyle>
          <a:p>
            <a:pPr/>
            <a:r>
              <a:t>Comparison table for the existing system</a:t>
            </a:r>
          </a:p>
        </p:txBody>
      </p:sp>
      <p:graphicFrame>
        <p:nvGraphicFramePr>
          <p:cNvPr id="162" name="Table 2"/>
          <p:cNvGraphicFramePr/>
          <p:nvPr/>
        </p:nvGraphicFramePr>
        <p:xfrm>
          <a:off x="76199" y="429638"/>
          <a:ext cx="8991601" cy="632460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80103"/>
                <a:gridCol w="1128818"/>
                <a:gridCol w="1096475"/>
                <a:gridCol w="1918300"/>
                <a:gridCol w="1978637"/>
                <a:gridCol w="2289266"/>
              </a:tblGrid>
              <a:tr h="1807029">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S.No</a:t>
                      </a:r>
                    </a:p>
                  </a:txBody>
                  <a:tcPr marL="45720" marR="45720" marT="45720" marB="45720" anchor="t" anchorCtr="0" horzOverflow="overflow"/>
                </a:tc>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Authors and Journal Name&amp; Year of publication</a:t>
                      </a:r>
                    </a:p>
                  </a:txBody>
                  <a:tcPr marL="45720" marR="45720" marT="45720" marB="45720" anchor="t" anchorCtr="0" horzOverflow="overflow"/>
                </a:tc>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Problem Statement</a:t>
                      </a:r>
                    </a:p>
                  </a:txBody>
                  <a:tcPr marL="45720" marR="45720" marT="45720" marB="45720" anchor="t" anchorCtr="0" horzOverflow="overflow"/>
                </a:tc>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Name of the Proposed solution/Method by authors</a:t>
                      </a:r>
                    </a:p>
                  </a:txBody>
                  <a:tcPr marL="45720" marR="45720" marT="45720" marB="45720" anchor="t" anchorCtr="0" horzOverflow="overflow"/>
                </a:tc>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 Solution </a:t>
                      </a:r>
                    </a:p>
                  </a:txBody>
                  <a:tcPr marL="45720" marR="45720" marT="45720" marB="45720" anchor="t" anchorCtr="0" horzOverflow="overflow"/>
                </a:tc>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Remarks</a:t>
                      </a:r>
                    </a:p>
                  </a:txBody>
                  <a:tcPr marL="45720" marR="45720" marT="45720" marB="45720" anchor="t" anchorCtr="0" horzOverflow="overflow"/>
                </a:tc>
              </a:tr>
              <a:tr h="1129393">
                <a:tc>
                  <a:txBody>
                    <a:bodyPr/>
                    <a:lstStyle/>
                    <a:p>
                      <a:pPr algn="l">
                        <a:defRPr sz="1800"/>
                      </a:pPr>
                      <a:r>
                        <a:t>5</a:t>
                      </a:r>
                    </a:p>
                  </a:txBody>
                  <a:tcPr marL="45720" marR="45720" marT="45720" marB="45720" anchor="t" anchorCtr="0" horzOverflow="overflow"/>
                </a:tc>
                <a:tc>
                  <a:txBody>
                    <a:bodyPr/>
                    <a:lstStyle/>
                    <a:p>
                      <a:pPr algn="l" defTabSz="355600">
                        <a:defRPr sz="1100">
                          <a:latin typeface="Times New Roman"/>
                          <a:ea typeface="Times New Roman"/>
                          <a:cs typeface="Times New Roman"/>
                          <a:sym typeface="Times New Roman"/>
                        </a:defRPr>
                      </a:pPr>
                      <a:r>
                        <a:t>I</a:t>
                      </a:r>
                      <a:r>
                        <a:rPr b="1"/>
                        <a:t>mage Captioning with Vision Transformer and Self-Attention</a:t>
                      </a:r>
                      <a:r>
                        <a:t>(2021) Jiale Li, Yuntao Chen, Hanwang Zhang, Nenghai Yu</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Generating a natural language description of an image.</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A ViT encoder and a transformer decoder with a self-attention mechanism.</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The model is trained to maximize the likelihood of the target description sentence given the training image.
</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The model achieves state-of-the-art results on several image captioning datasets.</a:t>
                      </a:r>
                    </a:p>
                  </a:txBody>
                  <a:tcPr marL="45720" marR="45720" marT="45720" marB="45720" anchor="t" anchorCtr="0" horzOverflow="overflow"/>
                </a:tc>
              </a:tr>
              <a:tr h="1129393">
                <a:tc>
                  <a:txBody>
                    <a:bodyPr/>
                    <a:lstStyle/>
                    <a:p>
                      <a:pPr algn="l">
                        <a:defRPr sz="1800"/>
                      </a:pPr>
                      <a:r>
                        <a:t>6</a:t>
                      </a:r>
                    </a:p>
                  </a:txBody>
                  <a:tcPr marL="45720" marR="45720" marT="45720" marB="45720" anchor="t" anchorCtr="0" horzOverflow="overflow"/>
                </a:tc>
                <a:tc>
                  <a:txBody>
                    <a:bodyPr/>
                    <a:lstStyle/>
                    <a:p>
                      <a:pPr algn="l" defTabSz="355600">
                        <a:defRPr sz="1100">
                          <a:latin typeface="Times New Roman"/>
                          <a:ea typeface="Times New Roman"/>
                          <a:cs typeface="Times New Roman"/>
                          <a:sym typeface="Times New Roman"/>
                        </a:defRPr>
                      </a:pPr>
                      <a:r>
                        <a:rPr b="1"/>
                        <a:t>Transformer-Based Image Captioning</a:t>
                      </a:r>
                      <a:r>
                        <a:t>: A Survey(2023) Zisheng Han, Yulin Wang, Xinke Ding</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Provides a comprehensive survey of transformer-based image captioning models.</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Discusses the different types of transformer-based image captioning models, such as encoder-decoder models, dual-stream models, and multi-modal models.
</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Also discusses the different challenges of image captioning and the different techniques that have been proposed to address these challenges.
</a:t>
                      </a:r>
                    </a:p>
                  </a:txBody>
                  <a:tcPr marL="45720" marR="45720" marT="45720" marB="45720" anchor="t" anchorCtr="0" horzOverflow="overflow"/>
                </a:tc>
                <a:tc>
                  <a:txBody>
                    <a:bodyPr/>
                    <a:lstStyle/>
                    <a:p>
                      <a:pPr algn="l" defTabSz="355600">
                        <a:defRPr sz="1800"/>
                      </a:pPr>
                      <a:r>
                        <a:rPr sz="1100">
                          <a:latin typeface="Times New Roman"/>
                          <a:ea typeface="Times New Roman"/>
                          <a:cs typeface="Times New Roman"/>
                          <a:sym typeface="Times New Roman"/>
                        </a:rPr>
                        <a:t>A useful resource for anyone who wants to learn more about the state-of-the-art in transformer-based image captioning.</a:t>
                      </a:r>
                    </a:p>
                  </a:txBody>
                  <a:tcPr marL="45720" marR="45720" marT="45720" marB="45720" anchor="t" anchorCtr="0" horzOverflow="overflow"/>
                </a:tc>
              </a:tr>
              <a:tr h="1129393">
                <a:tc>
                  <a:txBody>
                    <a:bodyPr/>
                    <a:lstStyle/>
                    <a:p>
                      <a:pPr algn="l">
                        <a:defRPr sz="1800"/>
                      </a:pPr>
                    </a:p>
                  </a:txBody>
                  <a:tcPr marL="45720" marR="45720" marT="45720" marB="45720" anchor="t" anchorCtr="0" horzOverflow="overflow"/>
                </a:tc>
                <a:tc>
                  <a:txBody>
                    <a:bodyPr/>
                    <a:lstStyle/>
                    <a:p>
                      <a:pPr algn="l">
                        <a:defRPr sz="1800"/>
                      </a:pPr>
                    </a:p>
                  </a:txBody>
                  <a:tcPr marL="45720" marR="45720" marT="45720" marB="45720" anchor="t" anchorCtr="0" horzOverflow="overflow"/>
                </a:tc>
                <a:tc>
                  <a:txBody>
                    <a:bodyPr/>
                    <a:lstStyle/>
                    <a:p>
                      <a:pPr algn="l">
                        <a:defRPr sz="1800"/>
                      </a:pPr>
                    </a:p>
                  </a:txBody>
                  <a:tcPr marL="45720" marR="45720" marT="45720" marB="45720" anchor="t" anchorCtr="0" horzOverflow="overflow"/>
                </a:tc>
                <a:tc>
                  <a:txBody>
                    <a:bodyPr/>
                    <a:lstStyle/>
                    <a:p>
                      <a:pPr algn="l">
                        <a:defRPr sz="1800"/>
                      </a:pPr>
                    </a:p>
                  </a:txBody>
                  <a:tcPr marL="45720" marR="45720" marT="45720" marB="45720" anchor="t" anchorCtr="0" horzOverflow="overflow"/>
                </a:tc>
                <a:tc>
                  <a:txBody>
                    <a:bodyPr/>
                    <a:lstStyle/>
                    <a:p>
                      <a:pPr algn="l">
                        <a:defRPr sz="1800"/>
                      </a:pPr>
                    </a:p>
                  </a:txBody>
                  <a:tcPr marL="45720" marR="45720" marT="45720" marB="45720" anchor="t" anchorCtr="0" horzOverflow="overflow"/>
                </a:tc>
                <a:tc>
                  <a:txBody>
                    <a:bodyPr/>
                    <a:lstStyle/>
                    <a:p>
                      <a:pPr algn="l">
                        <a:defRPr sz="1800"/>
                      </a:pP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