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CEB579-3E9B-461E-B99B-E1AFCFCB470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1945F8-40E9-46BD-AB9A-1CA1F7C90768}">
      <dgm:prSet/>
      <dgm:spPr/>
      <dgm:t>
        <a:bodyPr/>
        <a:lstStyle/>
        <a:p>
          <a:pPr>
            <a:lnSpc>
              <a:spcPct val="100000"/>
            </a:lnSpc>
          </a:pPr>
          <a:r>
            <a:rPr lang="en-US" b="1"/>
            <a:t>It was a group project but in my case I was not able to contact and try to make a chatbot with my team members as they were not ready to make it and I also tried to contact them many times still bad luck , we just had one meeting and then everyone was just busy in their own work.</a:t>
          </a:r>
          <a:endParaRPr lang="en-US"/>
        </a:p>
      </dgm:t>
    </dgm:pt>
    <dgm:pt modelId="{C59F9010-B1AC-477A-85C6-BA2D55F7E2A8}" type="parTrans" cxnId="{0F9B0275-7881-4D13-8D02-A2EBB0332002}">
      <dgm:prSet/>
      <dgm:spPr/>
      <dgm:t>
        <a:bodyPr/>
        <a:lstStyle/>
        <a:p>
          <a:endParaRPr lang="en-US"/>
        </a:p>
      </dgm:t>
    </dgm:pt>
    <dgm:pt modelId="{46EC32C7-763A-4F9E-AA98-D03A2ABFA9AC}" type="sibTrans" cxnId="{0F9B0275-7881-4D13-8D02-A2EBB0332002}">
      <dgm:prSet/>
      <dgm:spPr/>
      <dgm:t>
        <a:bodyPr/>
        <a:lstStyle/>
        <a:p>
          <a:endParaRPr lang="en-US"/>
        </a:p>
      </dgm:t>
    </dgm:pt>
    <dgm:pt modelId="{1744E653-7D08-44EA-A1A4-8C2D6F112957}">
      <dgm:prSet/>
      <dgm:spPr/>
      <dgm:t>
        <a:bodyPr/>
        <a:lstStyle/>
        <a:p>
          <a:pPr>
            <a:lnSpc>
              <a:spcPct val="100000"/>
            </a:lnSpc>
          </a:pPr>
          <a:r>
            <a:rPr lang="en-US" b="1" dirty="0"/>
            <a:t>In the end I decided to make it by myself and I planned to make a very easy to use and basic chatbot which could be more productive and had more functions than a particular chatbot as everyone was making a chatbot which could do tell you about only one topic. I tried studying about API and started seeing tutorial videos to get an idea of what and how to do . I got much help from my programming lectures . </a:t>
          </a:r>
          <a:endParaRPr lang="en-US" dirty="0"/>
        </a:p>
      </dgm:t>
    </dgm:pt>
    <dgm:pt modelId="{80030EF5-AEEF-4A78-8C77-DF9DD49944D4}" type="parTrans" cxnId="{545A139B-DAB4-437C-A8A6-F50AFEF61CD1}">
      <dgm:prSet/>
      <dgm:spPr/>
      <dgm:t>
        <a:bodyPr/>
        <a:lstStyle/>
        <a:p>
          <a:endParaRPr lang="en-US"/>
        </a:p>
      </dgm:t>
    </dgm:pt>
    <dgm:pt modelId="{A458E4CA-99EE-40F6-AE1C-96B70456C26D}" type="sibTrans" cxnId="{545A139B-DAB4-437C-A8A6-F50AFEF61CD1}">
      <dgm:prSet/>
      <dgm:spPr/>
      <dgm:t>
        <a:bodyPr/>
        <a:lstStyle/>
        <a:p>
          <a:endParaRPr lang="en-US"/>
        </a:p>
      </dgm:t>
    </dgm:pt>
    <dgm:pt modelId="{2620FE6A-F374-441E-8855-0625CC00AC14}" type="pres">
      <dgm:prSet presAssocID="{CCCEB579-3E9B-461E-B99B-E1AFCFCB470D}" presName="root" presStyleCnt="0">
        <dgm:presLayoutVars>
          <dgm:dir/>
          <dgm:resizeHandles val="exact"/>
        </dgm:presLayoutVars>
      </dgm:prSet>
      <dgm:spPr/>
    </dgm:pt>
    <dgm:pt modelId="{95FDAD96-B15E-4180-9990-25FB511BD68A}" type="pres">
      <dgm:prSet presAssocID="{6C1945F8-40E9-46BD-AB9A-1CA1F7C90768}" presName="compNode" presStyleCnt="0"/>
      <dgm:spPr/>
    </dgm:pt>
    <dgm:pt modelId="{1B730400-8C5C-4363-9091-B908D59319CF}" type="pres">
      <dgm:prSet presAssocID="{6C1945F8-40E9-46BD-AB9A-1CA1F7C90768}" presName="bgRect" presStyleLbl="bgShp" presStyleIdx="0" presStyleCnt="2"/>
      <dgm:spPr/>
    </dgm:pt>
    <dgm:pt modelId="{6601588D-1E45-4F54-8D0F-E9F381251B88}" type="pres">
      <dgm:prSet presAssocID="{6C1945F8-40E9-46BD-AB9A-1CA1F7C907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D96FC328-91F9-4F4B-9E88-870B660A3328}" type="pres">
      <dgm:prSet presAssocID="{6C1945F8-40E9-46BD-AB9A-1CA1F7C90768}" presName="spaceRect" presStyleCnt="0"/>
      <dgm:spPr/>
    </dgm:pt>
    <dgm:pt modelId="{08294922-1D1E-4B69-97CF-E3200FCDC925}" type="pres">
      <dgm:prSet presAssocID="{6C1945F8-40E9-46BD-AB9A-1CA1F7C90768}" presName="parTx" presStyleLbl="revTx" presStyleIdx="0" presStyleCnt="2">
        <dgm:presLayoutVars>
          <dgm:chMax val="0"/>
          <dgm:chPref val="0"/>
        </dgm:presLayoutVars>
      </dgm:prSet>
      <dgm:spPr/>
    </dgm:pt>
    <dgm:pt modelId="{97908A4D-A0EC-4826-AD92-FC835FC47F78}" type="pres">
      <dgm:prSet presAssocID="{46EC32C7-763A-4F9E-AA98-D03A2ABFA9AC}" presName="sibTrans" presStyleCnt="0"/>
      <dgm:spPr/>
    </dgm:pt>
    <dgm:pt modelId="{314B5E48-9914-43F6-B9DB-8E369F228476}" type="pres">
      <dgm:prSet presAssocID="{1744E653-7D08-44EA-A1A4-8C2D6F112957}" presName="compNode" presStyleCnt="0"/>
      <dgm:spPr/>
    </dgm:pt>
    <dgm:pt modelId="{BE1DE7C4-CBBC-472C-913D-2E10F6FA706D}" type="pres">
      <dgm:prSet presAssocID="{1744E653-7D08-44EA-A1A4-8C2D6F112957}" presName="bgRect" presStyleLbl="bgShp" presStyleIdx="1" presStyleCnt="2"/>
      <dgm:spPr/>
    </dgm:pt>
    <dgm:pt modelId="{DCC3520D-F622-46B3-96BF-EA983151D12D}" type="pres">
      <dgm:prSet presAssocID="{1744E653-7D08-44EA-A1A4-8C2D6F1129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95E29C8-652D-4193-95B5-74A760100293}" type="pres">
      <dgm:prSet presAssocID="{1744E653-7D08-44EA-A1A4-8C2D6F112957}" presName="spaceRect" presStyleCnt="0"/>
      <dgm:spPr/>
    </dgm:pt>
    <dgm:pt modelId="{EE6A643C-FC8A-4F28-A1AA-A4D7C8396143}" type="pres">
      <dgm:prSet presAssocID="{1744E653-7D08-44EA-A1A4-8C2D6F112957}" presName="parTx" presStyleLbl="revTx" presStyleIdx="1" presStyleCnt="2">
        <dgm:presLayoutVars>
          <dgm:chMax val="0"/>
          <dgm:chPref val="0"/>
        </dgm:presLayoutVars>
      </dgm:prSet>
      <dgm:spPr/>
    </dgm:pt>
  </dgm:ptLst>
  <dgm:cxnLst>
    <dgm:cxn modelId="{41077361-3ECB-4976-BEB5-B9FAF9A32861}" type="presOf" srcId="{6C1945F8-40E9-46BD-AB9A-1CA1F7C90768}" destId="{08294922-1D1E-4B69-97CF-E3200FCDC925}" srcOrd="0" destOrd="0" presId="urn:microsoft.com/office/officeart/2018/2/layout/IconVerticalSolidList"/>
    <dgm:cxn modelId="{0E97CC48-36A2-4120-97FB-317819224849}" type="presOf" srcId="{CCCEB579-3E9B-461E-B99B-E1AFCFCB470D}" destId="{2620FE6A-F374-441E-8855-0625CC00AC14}" srcOrd="0" destOrd="0" presId="urn:microsoft.com/office/officeart/2018/2/layout/IconVerticalSolidList"/>
    <dgm:cxn modelId="{0F9B0275-7881-4D13-8D02-A2EBB0332002}" srcId="{CCCEB579-3E9B-461E-B99B-E1AFCFCB470D}" destId="{6C1945F8-40E9-46BD-AB9A-1CA1F7C90768}" srcOrd="0" destOrd="0" parTransId="{C59F9010-B1AC-477A-85C6-BA2D55F7E2A8}" sibTransId="{46EC32C7-763A-4F9E-AA98-D03A2ABFA9AC}"/>
    <dgm:cxn modelId="{545A139B-DAB4-437C-A8A6-F50AFEF61CD1}" srcId="{CCCEB579-3E9B-461E-B99B-E1AFCFCB470D}" destId="{1744E653-7D08-44EA-A1A4-8C2D6F112957}" srcOrd="1" destOrd="0" parTransId="{80030EF5-AEEF-4A78-8C77-DF9DD49944D4}" sibTransId="{A458E4CA-99EE-40F6-AE1C-96B70456C26D}"/>
    <dgm:cxn modelId="{D25A58D0-5587-416D-A57F-D9E20C68534F}" type="presOf" srcId="{1744E653-7D08-44EA-A1A4-8C2D6F112957}" destId="{EE6A643C-FC8A-4F28-A1AA-A4D7C8396143}" srcOrd="0" destOrd="0" presId="urn:microsoft.com/office/officeart/2018/2/layout/IconVerticalSolidList"/>
    <dgm:cxn modelId="{ED057318-4B7E-4308-9BCB-564B7AF5B9FA}" type="presParOf" srcId="{2620FE6A-F374-441E-8855-0625CC00AC14}" destId="{95FDAD96-B15E-4180-9990-25FB511BD68A}" srcOrd="0" destOrd="0" presId="urn:microsoft.com/office/officeart/2018/2/layout/IconVerticalSolidList"/>
    <dgm:cxn modelId="{384F844D-11F9-4F6C-BA6C-AC7C3978863C}" type="presParOf" srcId="{95FDAD96-B15E-4180-9990-25FB511BD68A}" destId="{1B730400-8C5C-4363-9091-B908D59319CF}" srcOrd="0" destOrd="0" presId="urn:microsoft.com/office/officeart/2018/2/layout/IconVerticalSolidList"/>
    <dgm:cxn modelId="{19CB7A63-9534-4769-B45C-3DD19361836E}" type="presParOf" srcId="{95FDAD96-B15E-4180-9990-25FB511BD68A}" destId="{6601588D-1E45-4F54-8D0F-E9F381251B88}" srcOrd="1" destOrd="0" presId="urn:microsoft.com/office/officeart/2018/2/layout/IconVerticalSolidList"/>
    <dgm:cxn modelId="{1C482409-4F74-4280-A73E-8651385B9749}" type="presParOf" srcId="{95FDAD96-B15E-4180-9990-25FB511BD68A}" destId="{D96FC328-91F9-4F4B-9E88-870B660A3328}" srcOrd="2" destOrd="0" presId="urn:microsoft.com/office/officeart/2018/2/layout/IconVerticalSolidList"/>
    <dgm:cxn modelId="{36F9D966-CB50-4FB4-82BA-D8F7793C7016}" type="presParOf" srcId="{95FDAD96-B15E-4180-9990-25FB511BD68A}" destId="{08294922-1D1E-4B69-97CF-E3200FCDC925}" srcOrd="3" destOrd="0" presId="urn:microsoft.com/office/officeart/2018/2/layout/IconVerticalSolidList"/>
    <dgm:cxn modelId="{B0AEBE6B-E8B4-49CD-9A6B-DCAF9C643804}" type="presParOf" srcId="{2620FE6A-F374-441E-8855-0625CC00AC14}" destId="{97908A4D-A0EC-4826-AD92-FC835FC47F78}" srcOrd="1" destOrd="0" presId="urn:microsoft.com/office/officeart/2018/2/layout/IconVerticalSolidList"/>
    <dgm:cxn modelId="{1891FB47-564F-4A2A-B1A4-26CE34166F91}" type="presParOf" srcId="{2620FE6A-F374-441E-8855-0625CC00AC14}" destId="{314B5E48-9914-43F6-B9DB-8E369F228476}" srcOrd="2" destOrd="0" presId="urn:microsoft.com/office/officeart/2018/2/layout/IconVerticalSolidList"/>
    <dgm:cxn modelId="{3B326E60-812F-40B1-8949-DB5FE8E033F6}" type="presParOf" srcId="{314B5E48-9914-43F6-B9DB-8E369F228476}" destId="{BE1DE7C4-CBBC-472C-913D-2E10F6FA706D}" srcOrd="0" destOrd="0" presId="urn:microsoft.com/office/officeart/2018/2/layout/IconVerticalSolidList"/>
    <dgm:cxn modelId="{AAC8F951-2B31-42A3-8799-53AB3776F432}" type="presParOf" srcId="{314B5E48-9914-43F6-B9DB-8E369F228476}" destId="{DCC3520D-F622-46B3-96BF-EA983151D12D}" srcOrd="1" destOrd="0" presId="urn:microsoft.com/office/officeart/2018/2/layout/IconVerticalSolidList"/>
    <dgm:cxn modelId="{7819DF7D-5130-4948-9C32-7D3C0CBB288A}" type="presParOf" srcId="{314B5E48-9914-43F6-B9DB-8E369F228476}" destId="{395E29C8-652D-4193-95B5-74A760100293}" srcOrd="2" destOrd="0" presId="urn:microsoft.com/office/officeart/2018/2/layout/IconVerticalSolidList"/>
    <dgm:cxn modelId="{C719042C-8F34-4726-8D84-88D003EE8ADB}" type="presParOf" srcId="{314B5E48-9914-43F6-B9DB-8E369F228476}" destId="{EE6A643C-FC8A-4F28-A1AA-A4D7C839614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30400-8C5C-4363-9091-B908D59319CF}">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01588D-1E45-4F54-8D0F-E9F381251B88}">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94922-1D1E-4B69-97CF-E3200FCDC92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1" kern="1200"/>
            <a:t>It was a group project but in my case I was not able to contact and try to make a chatbot with my team members as they were not ready to make it and I also tried to contact them many times still bad luck , we just had one meeting and then everyone was just busy in their own work.</a:t>
          </a:r>
          <a:endParaRPr lang="en-US" sz="1500" kern="1200"/>
        </a:p>
      </dsp:txBody>
      <dsp:txXfrm>
        <a:off x="1507738" y="707092"/>
        <a:ext cx="9007861" cy="1305401"/>
      </dsp:txXfrm>
    </dsp:sp>
    <dsp:sp modelId="{BE1DE7C4-CBBC-472C-913D-2E10F6FA706D}">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C3520D-F622-46B3-96BF-EA983151D12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6A643C-FC8A-4F28-A1AA-A4D7C839614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1" kern="1200" dirty="0"/>
            <a:t>In the end I decided to make it by myself and I planned to make a very easy to use and basic chatbot which could be more productive and had more functions than a particular chatbot as everyone was making a chatbot which could do tell you about only one topic. I tried studying about API and started seeing tutorial videos to get an idea of what and how to do . I got much help from my programming lectures . </a:t>
          </a:r>
          <a:endParaRPr lang="en-US" sz="1500" kern="1200" dirty="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0B43-570E-4EB1-AF1A-4F43BD5ED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272185-CCDC-4604-9427-61084A7D39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98CEDC-0EB5-442B-9E1F-D429E7980774}"/>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5" name="Footer Placeholder 4">
            <a:extLst>
              <a:ext uri="{FF2B5EF4-FFF2-40B4-BE49-F238E27FC236}">
                <a16:creationId xmlns:a16="http://schemas.microsoft.com/office/drawing/2014/main" id="{D9811CA8-DF5C-4E0A-B8AD-6742374E7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29DD69-D052-473B-9EF4-67D4CEE18922}"/>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5344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9EED-C6EE-41E1-8537-FC18B6CD28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06970-4132-4AFC-A428-2CDB77E77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82FE9-2EC3-484E-B42D-EC62325AD198}"/>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5" name="Footer Placeholder 4">
            <a:extLst>
              <a:ext uri="{FF2B5EF4-FFF2-40B4-BE49-F238E27FC236}">
                <a16:creationId xmlns:a16="http://schemas.microsoft.com/office/drawing/2014/main" id="{600A984F-072D-4562-8185-25F1B3C28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D67CB-489D-41E1-919A-EA7634ED4D4C}"/>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79658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F90A7-02BB-44F0-ADDA-9528D38B4E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47AB5-5AD0-47D6-8905-50D0126FE2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E9CEC-4117-4FF9-B761-67F4713F8812}"/>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5" name="Footer Placeholder 4">
            <a:extLst>
              <a:ext uri="{FF2B5EF4-FFF2-40B4-BE49-F238E27FC236}">
                <a16:creationId xmlns:a16="http://schemas.microsoft.com/office/drawing/2014/main" id="{F945AF3B-1E1B-49D1-8D6F-B010F8E4A2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6D94F-9106-479B-8B8C-9F6A02B15FB6}"/>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346909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C20C-2F07-4A5D-B199-905BAB7DC7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97ACB-5379-46CC-997E-C0D77E813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9B4CB-7C04-4377-BFAF-C757B6C61432}"/>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5" name="Footer Placeholder 4">
            <a:extLst>
              <a:ext uri="{FF2B5EF4-FFF2-40B4-BE49-F238E27FC236}">
                <a16:creationId xmlns:a16="http://schemas.microsoft.com/office/drawing/2014/main" id="{EEEC6409-9926-4681-8D3D-8CAE9D644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75A6D-CE29-44FC-BAA9-949DF0AE1482}"/>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263691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2070-C1D0-41B3-89C2-00CD2B859D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E54BA9-48C6-4D1E-B341-FEC7BD00D4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DAE451-005D-4BE3-A798-C8F59B8D0482}"/>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5" name="Footer Placeholder 4">
            <a:extLst>
              <a:ext uri="{FF2B5EF4-FFF2-40B4-BE49-F238E27FC236}">
                <a16:creationId xmlns:a16="http://schemas.microsoft.com/office/drawing/2014/main" id="{60EB95CA-B4DF-4F39-BCBE-F8262467F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F45CC-C858-4B7F-909F-04EFF5C35A42}"/>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237438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EEF1-8A3C-43AA-BA80-B1795EFFD1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101BC3-E401-4BEF-9CEC-19916E45FA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25C27B-1A12-4D37-B89C-4152E81A45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533F84-13F3-4B39-82F5-D04FA33554AD}"/>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6" name="Footer Placeholder 5">
            <a:extLst>
              <a:ext uri="{FF2B5EF4-FFF2-40B4-BE49-F238E27FC236}">
                <a16:creationId xmlns:a16="http://schemas.microsoft.com/office/drawing/2014/main" id="{B2BE46B3-A03A-4712-AAE6-E43A52093E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3464A-9E1C-4D63-B082-39B6C5CCCB23}"/>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157269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D8DD-D06A-4C98-9EB1-FEA4D7AD3D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90B5EC-5E19-4796-9A57-36D941A69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1D31F2-9806-40D9-BFCD-35789AA4BF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326F53-284A-4ECE-8630-E452576F10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B6060-12CD-4E07-A4A8-BAA95A4133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694509-5A79-4578-8D12-4949AC0BC645}"/>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8" name="Footer Placeholder 7">
            <a:extLst>
              <a:ext uri="{FF2B5EF4-FFF2-40B4-BE49-F238E27FC236}">
                <a16:creationId xmlns:a16="http://schemas.microsoft.com/office/drawing/2014/main" id="{1B6119DF-5DE0-4965-899A-D92A4A2225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926761-255C-4C9F-ADDE-A1801BF4C7FD}"/>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11923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332B-CEBC-40B8-BFA7-0AD40DD139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09A51-3FA1-4FE6-B2BC-88A2A6CC8DE2}"/>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4" name="Footer Placeholder 3">
            <a:extLst>
              <a:ext uri="{FF2B5EF4-FFF2-40B4-BE49-F238E27FC236}">
                <a16:creationId xmlns:a16="http://schemas.microsoft.com/office/drawing/2014/main" id="{E5D72505-E993-4961-B82A-A037CAA6BF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0D9014-F5B8-4D04-BA4E-68BE2CF99F01}"/>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154702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89811-0C4C-4443-95E2-7C5FAECEC486}"/>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3" name="Footer Placeholder 2">
            <a:extLst>
              <a:ext uri="{FF2B5EF4-FFF2-40B4-BE49-F238E27FC236}">
                <a16:creationId xmlns:a16="http://schemas.microsoft.com/office/drawing/2014/main" id="{FFA842B8-34EA-4216-8334-A47C1A52A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71A744-A787-49EA-BD6D-A55764E03B11}"/>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225642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7F8B-89D9-4E06-BA4D-B32FFAF7A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38CD9B-F4D7-43DF-B3BC-CF80D0FD0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C0CBEB-FF4A-4C93-ADC4-8295923BB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45E7F-0433-4F87-A5FF-8C04DF896CEA}"/>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6" name="Footer Placeholder 5">
            <a:extLst>
              <a:ext uri="{FF2B5EF4-FFF2-40B4-BE49-F238E27FC236}">
                <a16:creationId xmlns:a16="http://schemas.microsoft.com/office/drawing/2014/main" id="{F480E8B8-933C-4306-B8C0-43E23B3B71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4C029-0369-4BB1-A3BB-7AD3657353B6}"/>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307207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8FA4-7D12-42B5-9F05-FEAFFD19F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E0F0D7-A722-406D-968F-43227F5034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5DB9CD-EA51-4AE2-A550-8765EF8CD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D2ED0-E3F2-479C-87EB-21219D9C4D9D}"/>
              </a:ext>
            </a:extLst>
          </p:cNvPr>
          <p:cNvSpPr>
            <a:spLocks noGrp="1"/>
          </p:cNvSpPr>
          <p:nvPr>
            <p:ph type="dt" sz="half" idx="10"/>
          </p:nvPr>
        </p:nvSpPr>
        <p:spPr/>
        <p:txBody>
          <a:bodyPr/>
          <a:lstStyle/>
          <a:p>
            <a:fld id="{2409CECC-01B3-4C31-AC7A-2411BCDB9E16}" type="datetimeFigureOut">
              <a:rPr lang="en-IN" smtClean="0"/>
              <a:t>01-04-2022</a:t>
            </a:fld>
            <a:endParaRPr lang="en-IN"/>
          </a:p>
        </p:txBody>
      </p:sp>
      <p:sp>
        <p:nvSpPr>
          <p:cNvPr id="6" name="Footer Placeholder 5">
            <a:extLst>
              <a:ext uri="{FF2B5EF4-FFF2-40B4-BE49-F238E27FC236}">
                <a16:creationId xmlns:a16="http://schemas.microsoft.com/office/drawing/2014/main" id="{1A4BF6BC-36A5-464A-8400-8DE84053CE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C8F28D-574B-4AD3-82D1-A588F928B112}"/>
              </a:ext>
            </a:extLst>
          </p:cNvPr>
          <p:cNvSpPr>
            <a:spLocks noGrp="1"/>
          </p:cNvSpPr>
          <p:nvPr>
            <p:ph type="sldNum" sz="quarter" idx="12"/>
          </p:nvPr>
        </p:nvSpPr>
        <p:spPr/>
        <p:txBody>
          <a:bodyPr/>
          <a:lstStyle/>
          <a:p>
            <a:fld id="{6048564B-9ADF-4ADE-BFC5-27C2E90B14F0}" type="slidenum">
              <a:rPr lang="en-IN" smtClean="0"/>
              <a:t>‹#›</a:t>
            </a:fld>
            <a:endParaRPr lang="en-IN"/>
          </a:p>
        </p:txBody>
      </p:sp>
    </p:spTree>
    <p:extLst>
      <p:ext uri="{BB962C8B-B14F-4D97-AF65-F5344CB8AC3E}">
        <p14:creationId xmlns:p14="http://schemas.microsoft.com/office/powerpoint/2010/main" val="517920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322A95-75D0-455A-B8DE-488AEEC71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EF297A-F399-4CF2-B00B-3E159185C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3DF90D-C0A0-4FC9-A6E1-AA7B8A62C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9CECC-01B3-4C31-AC7A-2411BCDB9E16}" type="datetimeFigureOut">
              <a:rPr lang="en-IN" smtClean="0"/>
              <a:t>01-04-2022</a:t>
            </a:fld>
            <a:endParaRPr lang="en-IN"/>
          </a:p>
        </p:txBody>
      </p:sp>
      <p:sp>
        <p:nvSpPr>
          <p:cNvPr id="5" name="Footer Placeholder 4">
            <a:extLst>
              <a:ext uri="{FF2B5EF4-FFF2-40B4-BE49-F238E27FC236}">
                <a16:creationId xmlns:a16="http://schemas.microsoft.com/office/drawing/2014/main" id="{8897D2F3-5133-44AC-A42B-8110366CF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705984-E40A-459F-A8AA-DC1D5E823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8564B-9ADF-4ADE-BFC5-27C2E90B14F0}" type="slidenum">
              <a:rPr lang="en-IN" smtClean="0"/>
              <a:t>‹#›</a:t>
            </a:fld>
            <a:endParaRPr lang="en-IN"/>
          </a:p>
        </p:txBody>
      </p:sp>
    </p:spTree>
    <p:extLst>
      <p:ext uri="{BB962C8B-B14F-4D97-AF65-F5344CB8AC3E}">
        <p14:creationId xmlns:p14="http://schemas.microsoft.com/office/powerpoint/2010/main" val="2577581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DD45-2564-4AC4-95E2-70D68C6AAFFF}"/>
              </a:ext>
            </a:extLst>
          </p:cNvPr>
          <p:cNvSpPr>
            <a:spLocks noGrp="1"/>
          </p:cNvSpPr>
          <p:nvPr>
            <p:ph type="ctrTitle"/>
          </p:nvPr>
        </p:nvSpPr>
        <p:spPr>
          <a:xfrm>
            <a:off x="1524000" y="1122363"/>
            <a:ext cx="4057650" cy="2387600"/>
          </a:xfrm>
        </p:spPr>
        <p:txBody>
          <a:bodyPr/>
          <a:lstStyle/>
          <a:p>
            <a:endParaRPr lang="en-IN" dirty="0"/>
          </a:p>
        </p:txBody>
      </p:sp>
      <p:sp>
        <p:nvSpPr>
          <p:cNvPr id="3" name="Subtitle 2">
            <a:extLst>
              <a:ext uri="{FF2B5EF4-FFF2-40B4-BE49-F238E27FC236}">
                <a16:creationId xmlns:a16="http://schemas.microsoft.com/office/drawing/2014/main" id="{D13ECA34-76E4-4D62-AFBB-33B7433874C3}"/>
              </a:ext>
            </a:extLst>
          </p:cNvPr>
          <p:cNvSpPr>
            <a:spLocks noGrp="1"/>
          </p:cNvSpPr>
          <p:nvPr>
            <p:ph type="subTitle" idx="1"/>
          </p:nvPr>
        </p:nvSpPr>
        <p:spPr>
          <a:xfrm>
            <a:off x="1524000" y="3602038"/>
            <a:ext cx="3009900" cy="1655762"/>
          </a:xfrm>
        </p:spPr>
        <p:txBody>
          <a:bodyPr/>
          <a:lstStyle/>
          <a:p>
            <a:endParaRPr lang="en-IN" dirty="0"/>
          </a:p>
        </p:txBody>
      </p:sp>
      <p:pic>
        <p:nvPicPr>
          <p:cNvPr id="5" name="Picture 4" descr="Icon&#10;&#10;Description automatically generated">
            <a:extLst>
              <a:ext uri="{FF2B5EF4-FFF2-40B4-BE49-F238E27FC236}">
                <a16:creationId xmlns:a16="http://schemas.microsoft.com/office/drawing/2014/main" id="{15D82E29-778E-4C93-859B-F21E8189F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87851" cy="6858000"/>
          </a:xfrm>
          <a:prstGeom prst="rect">
            <a:avLst/>
          </a:prstGeom>
        </p:spPr>
      </p:pic>
      <p:sp>
        <p:nvSpPr>
          <p:cNvPr id="6" name="Rectangle 5">
            <a:extLst>
              <a:ext uri="{FF2B5EF4-FFF2-40B4-BE49-F238E27FC236}">
                <a16:creationId xmlns:a16="http://schemas.microsoft.com/office/drawing/2014/main" id="{12212F94-7A33-46FB-B855-03A32D7994A0}"/>
              </a:ext>
            </a:extLst>
          </p:cNvPr>
          <p:cNvSpPr/>
          <p:nvPr/>
        </p:nvSpPr>
        <p:spPr>
          <a:xfrm>
            <a:off x="6987852" y="0"/>
            <a:ext cx="5204148"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descr="Logo, company name&#10;&#10;Description automatically generated">
            <a:extLst>
              <a:ext uri="{FF2B5EF4-FFF2-40B4-BE49-F238E27FC236}">
                <a16:creationId xmlns:a16="http://schemas.microsoft.com/office/drawing/2014/main" id="{358E5623-FDF5-434E-BFB7-20E207FC9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621" y="0"/>
            <a:ext cx="2670610" cy="1780171"/>
          </a:xfrm>
          <a:prstGeom prst="rect">
            <a:avLst/>
          </a:prstGeom>
          <a:ln>
            <a:noFill/>
          </a:ln>
          <a:effectLst>
            <a:outerShdw blurRad="190500" algn="tl" rotWithShape="0">
              <a:srgbClr val="000000">
                <a:alpha val="70000"/>
              </a:srgbClr>
            </a:outerShdw>
          </a:effectLst>
        </p:spPr>
      </p:pic>
      <p:sp>
        <p:nvSpPr>
          <p:cNvPr id="9" name="Rectangle 8">
            <a:extLst>
              <a:ext uri="{FF2B5EF4-FFF2-40B4-BE49-F238E27FC236}">
                <a16:creationId xmlns:a16="http://schemas.microsoft.com/office/drawing/2014/main" id="{E54F133C-3BB2-48B0-A83B-F9A6071F63AB}"/>
              </a:ext>
            </a:extLst>
          </p:cNvPr>
          <p:cNvSpPr/>
          <p:nvPr/>
        </p:nvSpPr>
        <p:spPr>
          <a:xfrm>
            <a:off x="7221893" y="1922106"/>
            <a:ext cx="4739951" cy="9703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0" dirty="0">
                <a:effectLst/>
                <a:latin typeface="Work Sans" panose="020B0604020202020204" pitchFamily="2" charset="0"/>
              </a:rPr>
              <a:t>4006CEM - Computer Science Activity Led Learning Project 1 - 2122JANMAY</a:t>
            </a:r>
            <a:endParaRPr lang="en-IN" dirty="0"/>
          </a:p>
        </p:txBody>
      </p:sp>
      <p:sp>
        <p:nvSpPr>
          <p:cNvPr id="10" name="Rectangle: Rounded Corners 9">
            <a:extLst>
              <a:ext uri="{FF2B5EF4-FFF2-40B4-BE49-F238E27FC236}">
                <a16:creationId xmlns:a16="http://schemas.microsoft.com/office/drawing/2014/main" id="{FFBE9B61-EB00-45C5-8116-C87A5ECFF42C}"/>
              </a:ext>
            </a:extLst>
          </p:cNvPr>
          <p:cNvSpPr/>
          <p:nvPr/>
        </p:nvSpPr>
        <p:spPr>
          <a:xfrm>
            <a:off x="7716415" y="3181739"/>
            <a:ext cx="4096139" cy="112900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Bahnschrift SemiLight SemiConde" panose="020B0502040204020203" pitchFamily="34" charset="0"/>
              </a:rPr>
              <a:t>PYTHON CHATBOT PROJECT</a:t>
            </a:r>
          </a:p>
        </p:txBody>
      </p:sp>
      <p:sp>
        <p:nvSpPr>
          <p:cNvPr id="11" name="Rectangle 10">
            <a:extLst>
              <a:ext uri="{FF2B5EF4-FFF2-40B4-BE49-F238E27FC236}">
                <a16:creationId xmlns:a16="http://schemas.microsoft.com/office/drawing/2014/main" id="{0D3AEB73-BE41-4AAD-A0E7-9FD71A91A7E0}"/>
              </a:ext>
            </a:extLst>
          </p:cNvPr>
          <p:cNvSpPr/>
          <p:nvPr/>
        </p:nvSpPr>
        <p:spPr>
          <a:xfrm>
            <a:off x="9255967" y="5775649"/>
            <a:ext cx="2936033" cy="9703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NAME – JATIN GERA</a:t>
            </a:r>
          </a:p>
          <a:p>
            <a:pPr algn="ctr"/>
            <a:r>
              <a:rPr lang="en-IN" b="1" dirty="0">
                <a:latin typeface="Arial" panose="020B0604020202020204" pitchFamily="34" charset="0"/>
                <a:cs typeface="Arial" panose="020B0604020202020204" pitchFamily="34" charset="0"/>
              </a:rPr>
              <a:t>STUDENT ID - 11987480</a:t>
            </a:r>
          </a:p>
        </p:txBody>
      </p:sp>
    </p:spTree>
    <p:extLst>
      <p:ext uri="{BB962C8B-B14F-4D97-AF65-F5344CB8AC3E}">
        <p14:creationId xmlns:p14="http://schemas.microsoft.com/office/powerpoint/2010/main" val="301497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CB707DC-45C1-478A-B955-386CDF5A066A}"/>
              </a:ext>
            </a:extLst>
          </p:cNvPr>
          <p:cNvSpPr>
            <a:spLocks noGrp="1"/>
          </p:cNvSpPr>
          <p:nvPr>
            <p:ph type="title"/>
          </p:nvPr>
        </p:nvSpPr>
        <p:spPr>
          <a:xfrm>
            <a:off x="838201" y="3998018"/>
            <a:ext cx="3981854" cy="2216513"/>
          </a:xfrm>
        </p:spPr>
        <p:txBody>
          <a:bodyPr>
            <a:normAutofit/>
          </a:bodyPr>
          <a:lstStyle/>
          <a:p>
            <a:endParaRPr lang="en-IN" b="1" dirty="0">
              <a:solidFill>
                <a:schemeClr val="bg1"/>
              </a:solidFill>
              <a:latin typeface="Chiller" panose="04020404031007020602" pitchFamily="82" charset="0"/>
            </a:endParaRPr>
          </a:p>
        </p:txBody>
      </p:sp>
      <p:sp>
        <p:nvSpPr>
          <p:cNvPr id="21"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86C0E89-6221-44D5-91F4-9588781CFCA5}"/>
              </a:ext>
            </a:extLst>
          </p:cNvPr>
          <p:cNvPicPr>
            <a:picLocks noChangeAspect="1"/>
          </p:cNvPicPr>
          <p:nvPr/>
        </p:nvPicPr>
        <p:blipFill>
          <a:blip r:embed="rId2"/>
          <a:stretch>
            <a:fillRect/>
          </a:stretch>
        </p:blipFill>
        <p:spPr>
          <a:xfrm>
            <a:off x="247135" y="3429001"/>
            <a:ext cx="11573804" cy="307313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AAAA7871-5825-470C-8F05-9AA9FB9AFCB3}"/>
              </a:ext>
            </a:extLst>
          </p:cNvPr>
          <p:cNvSpPr>
            <a:spLocks noGrp="1"/>
          </p:cNvSpPr>
          <p:nvPr>
            <p:ph idx="1"/>
          </p:nvPr>
        </p:nvSpPr>
        <p:spPr>
          <a:xfrm>
            <a:off x="5040106" y="3923879"/>
            <a:ext cx="6382966" cy="2216512"/>
          </a:xfrm>
        </p:spPr>
        <p:txBody>
          <a:bodyPr>
            <a:normAutofit/>
          </a:bodyPr>
          <a:lstStyle/>
          <a:p>
            <a:pPr marL="0" indent="0">
              <a:buNone/>
            </a:pPr>
            <a:endParaRPr lang="en-IN" dirty="0">
              <a:solidFill>
                <a:schemeClr val="bg1"/>
              </a:solidFill>
            </a:endParaRPr>
          </a:p>
          <a:p>
            <a:pPr>
              <a:buFont typeface="Wingdings" panose="05000000000000000000" pitchFamily="2" charset="2"/>
              <a:buChar char="§"/>
            </a:pPr>
            <a:endParaRPr lang="en-IN" dirty="0">
              <a:solidFill>
                <a:schemeClr val="bg1"/>
              </a:solidFill>
            </a:endParaRPr>
          </a:p>
          <a:p>
            <a:pPr>
              <a:buFont typeface="Wingdings" panose="05000000000000000000" pitchFamily="2" charset="2"/>
              <a:buChar char="§"/>
            </a:pPr>
            <a:endParaRPr lang="en-IN" dirty="0"/>
          </a:p>
        </p:txBody>
      </p:sp>
      <p:sp>
        <p:nvSpPr>
          <p:cNvPr id="4" name="TextBox 3">
            <a:extLst>
              <a:ext uri="{FF2B5EF4-FFF2-40B4-BE49-F238E27FC236}">
                <a16:creationId xmlns:a16="http://schemas.microsoft.com/office/drawing/2014/main" id="{EBD381A4-54D4-41F0-A645-C33E1C689911}"/>
              </a:ext>
            </a:extLst>
          </p:cNvPr>
          <p:cNvSpPr txBox="1"/>
          <p:nvPr/>
        </p:nvSpPr>
        <p:spPr>
          <a:xfrm>
            <a:off x="0" y="588397"/>
            <a:ext cx="11068216" cy="830997"/>
          </a:xfrm>
          <a:prstGeom prst="rect">
            <a:avLst/>
          </a:prstGeom>
          <a:noFill/>
        </p:spPr>
        <p:txBody>
          <a:bodyPr wrap="square" rtlCol="0">
            <a:spAutoFit/>
          </a:bodyPr>
          <a:lstStyle/>
          <a:p>
            <a:pPr algn="ctr"/>
            <a:r>
              <a:rPr lang="en-US" sz="4800" dirty="0">
                <a:solidFill>
                  <a:schemeClr val="bg1"/>
                </a:solidFill>
                <a:latin typeface="Chiller" panose="04020404031007020602" pitchFamily="82" charset="0"/>
              </a:rPr>
              <a:t>INTRODUCTION OF MY CHATBOT </a:t>
            </a:r>
            <a:endParaRPr lang="en-IN" sz="4800" dirty="0">
              <a:solidFill>
                <a:schemeClr val="bg1"/>
              </a:solidFill>
              <a:latin typeface="Chiller" panose="04020404031007020602" pitchFamily="82" charset="0"/>
            </a:endParaRPr>
          </a:p>
        </p:txBody>
      </p:sp>
      <p:sp>
        <p:nvSpPr>
          <p:cNvPr id="6" name="TextBox 5">
            <a:extLst>
              <a:ext uri="{FF2B5EF4-FFF2-40B4-BE49-F238E27FC236}">
                <a16:creationId xmlns:a16="http://schemas.microsoft.com/office/drawing/2014/main" id="{33A27612-39C6-4104-BF95-A0611CE936A1}"/>
              </a:ext>
            </a:extLst>
          </p:cNvPr>
          <p:cNvSpPr txBox="1"/>
          <p:nvPr/>
        </p:nvSpPr>
        <p:spPr>
          <a:xfrm>
            <a:off x="371061" y="1824696"/>
            <a:ext cx="7787479" cy="1754326"/>
          </a:xfrm>
          <a:prstGeom prst="rect">
            <a:avLst/>
          </a:prstGeom>
          <a:noFill/>
          <a:ln>
            <a:solidFill>
              <a:schemeClr val="tx1"/>
            </a:solidFill>
          </a:ln>
        </p:spPr>
        <p:txBody>
          <a:bodyPr wrap="square" rtlCol="0">
            <a:spAutoFit/>
          </a:bodyPr>
          <a:lstStyle/>
          <a:p>
            <a:r>
              <a:rPr lang="en-IN" sz="2800" dirty="0">
                <a:solidFill>
                  <a:schemeClr val="bg1"/>
                </a:solidFill>
                <a:latin typeface="Aldhabi" panose="01000000000000000000" pitchFamily="2" charset="-78"/>
                <a:cs typeface="Aldhabi" panose="01000000000000000000" pitchFamily="2" charset="-78"/>
              </a:rPr>
              <a:t>HELLO,MY CHATBOT NAME IS WIZ AND IT IS BASICALLY A BEGINNER CHATBOT AND MADE FROM BASIC PYTHON COMMANDS BUT  IT CAN PERFORM MANY FUNCTIONS –</a:t>
            </a:r>
          </a:p>
          <a:p>
            <a:endParaRPr lang="en-IN" sz="24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271581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DAAA-D392-49C9-A3C7-9563B8B2BACF}"/>
              </a:ext>
            </a:extLst>
          </p:cNvPr>
          <p:cNvSpPr>
            <a:spLocks noGrp="1"/>
          </p:cNvSpPr>
          <p:nvPr>
            <p:ph type="title"/>
          </p:nvPr>
        </p:nvSpPr>
        <p:spPr>
          <a:xfrm>
            <a:off x="838200" y="365125"/>
            <a:ext cx="10214113" cy="1097915"/>
          </a:xfrm>
        </p:spPr>
        <p:txBody>
          <a:bodyPr/>
          <a:lstStyle/>
          <a:p>
            <a:pPr algn="ctr"/>
            <a:r>
              <a:rPr lang="en-US">
                <a:solidFill>
                  <a:schemeClr val="bg1"/>
                </a:solidFill>
              </a:rPr>
              <a:t>PLANNING OF THE CHATBOT</a:t>
            </a:r>
            <a:endParaRPr lang="en-IN" dirty="0">
              <a:solidFill>
                <a:schemeClr val="bg1"/>
              </a:solidFill>
            </a:endParaRPr>
          </a:p>
        </p:txBody>
      </p:sp>
      <p:graphicFrame>
        <p:nvGraphicFramePr>
          <p:cNvPr id="6" name="Content Placeholder 2">
            <a:extLst>
              <a:ext uri="{FF2B5EF4-FFF2-40B4-BE49-F238E27FC236}">
                <a16:creationId xmlns:a16="http://schemas.microsoft.com/office/drawing/2014/main" id="{8EED9CB4-B2CF-9F30-A0CC-638714485B66}"/>
              </a:ext>
            </a:extLst>
          </p:cNvPr>
          <p:cNvGraphicFramePr>
            <a:graphicFrameLocks noGrp="1"/>
          </p:cNvGraphicFramePr>
          <p:nvPr>
            <p:ph idx="1"/>
            <p:extLst>
              <p:ext uri="{D42A27DB-BD31-4B8C-83A1-F6EECF244321}">
                <p14:modId xmlns:p14="http://schemas.microsoft.com/office/powerpoint/2010/main" val="37160050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narration">
            <a:hlinkClick r:id="" action="ppaction://media"/>
            <a:extLst>
              <a:ext uri="{FF2B5EF4-FFF2-40B4-BE49-F238E27FC236}">
                <a16:creationId xmlns:a16="http://schemas.microsoft.com/office/drawing/2014/main" id="{11185060-D241-4F04-B067-E93A58714BCB}"/>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9906691" y="670400"/>
            <a:ext cx="487363" cy="487363"/>
          </a:xfrm>
          <a:prstGeom prst="rect">
            <a:avLst/>
          </a:prstGeom>
          <a:solidFill>
            <a:schemeClr val="tx1"/>
          </a:solidFill>
          <a:effectLst>
            <a:outerShdw blurRad="50800" dist="50800" dir="5400000" sx="8000" sy="8000" algn="ctr" rotWithShape="0">
              <a:schemeClr val="bg1"/>
            </a:outerShdw>
          </a:effectLst>
        </p:spPr>
      </p:pic>
    </p:spTree>
    <p:extLst>
      <p:ext uri="{BB962C8B-B14F-4D97-AF65-F5344CB8AC3E}">
        <p14:creationId xmlns:p14="http://schemas.microsoft.com/office/powerpoint/2010/main" val="356856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48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3A9EFA-A6DD-431B-B405-FA3661EB8506}"/>
              </a:ext>
            </a:extLst>
          </p:cNvPr>
          <p:cNvSpPr>
            <a:spLocks noGrp="1"/>
          </p:cNvSpPr>
          <p:nvPr>
            <p:ph type="title"/>
          </p:nvPr>
        </p:nvSpPr>
        <p:spPr>
          <a:xfrm>
            <a:off x="838200" y="365125"/>
            <a:ext cx="10515600" cy="1325563"/>
          </a:xfrm>
        </p:spPr>
        <p:txBody>
          <a:bodyPr>
            <a:normAutofit/>
          </a:bodyPr>
          <a:lstStyle/>
          <a:p>
            <a:r>
              <a:rPr lang="en-US">
                <a:solidFill>
                  <a:srgbClr val="FFFFFF"/>
                </a:solidFill>
              </a:rPr>
              <a:t>DEMONSTARTION AND EXPLANATION</a:t>
            </a:r>
            <a:endParaRPr lang="en-IN">
              <a:solidFill>
                <a:srgbClr val="FFFFFF"/>
              </a:solidFill>
            </a:endParaRPr>
          </a:p>
        </p:txBody>
      </p:sp>
      <p:sp>
        <p:nvSpPr>
          <p:cNvPr id="35" name="Content Placeholder 2">
            <a:extLst>
              <a:ext uri="{FF2B5EF4-FFF2-40B4-BE49-F238E27FC236}">
                <a16:creationId xmlns:a16="http://schemas.microsoft.com/office/drawing/2014/main" id="{C980A8DF-58A3-4FE8-ACA1-211CB2453D4D}"/>
              </a:ext>
            </a:extLst>
          </p:cNvPr>
          <p:cNvSpPr>
            <a:spLocks noGrp="1"/>
          </p:cNvSpPr>
          <p:nvPr>
            <p:ph idx="1"/>
          </p:nvPr>
        </p:nvSpPr>
        <p:spPr>
          <a:xfrm>
            <a:off x="381000" y="2001120"/>
            <a:ext cx="6276975" cy="5059637"/>
          </a:xfrm>
        </p:spPr>
        <p:txBody>
          <a:bodyPr>
            <a:normAutofit fontScale="55000" lnSpcReduction="20000"/>
          </a:bodyPr>
          <a:lstStyle/>
          <a:p>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I started to write my code in </a:t>
            </a:r>
            <a:r>
              <a:rPr lang="en-US" sz="2900" b="1" dirty="0">
                <a:solidFill>
                  <a:srgbClr val="FFFFFF"/>
                </a:solidFill>
                <a:latin typeface="Cambria" panose="02040503050406030204" pitchFamily="18" charset="0"/>
                <a:ea typeface="Cambria" panose="02040503050406030204" pitchFamily="18" charset="0"/>
                <a:cs typeface="Cascadia Code" panose="020B0609020000020004" pitchFamily="49" charset="0"/>
              </a:rPr>
              <a:t>PYCHARM , </a:t>
            </a:r>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I made a new project in python virtual environment and started writing importing all libraries and packages that could be required in the whole process . </a:t>
            </a:r>
          </a:p>
          <a:p>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My first challenge was to code my chatbot so that it could give </a:t>
            </a:r>
            <a:r>
              <a:rPr lang="en-US" sz="2900" b="1" dirty="0">
                <a:solidFill>
                  <a:srgbClr val="FFFFFF"/>
                </a:solidFill>
                <a:latin typeface="Cambria" panose="02040503050406030204" pitchFamily="18" charset="0"/>
                <a:ea typeface="Cambria" panose="02040503050406030204" pitchFamily="18" charset="0"/>
                <a:cs typeface="Cascadia Code" panose="020B0609020000020004" pitchFamily="49" charset="0"/>
              </a:rPr>
              <a:t>user greetings </a:t>
            </a:r>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,I literally had no idea as I had no experience before but after many hit and trials I went on with if and else statements which I used with list so that my chatbot could respond to every greeting even if it is not in positive way.</a:t>
            </a:r>
          </a:p>
          <a:p>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Then I started to put a code in which when user types </a:t>
            </a:r>
            <a:r>
              <a:rPr lang="en-US" sz="2900" b="1" dirty="0">
                <a:solidFill>
                  <a:srgbClr val="FFFFFF"/>
                </a:solidFill>
                <a:latin typeface="Cambria" panose="02040503050406030204" pitchFamily="18" charset="0"/>
                <a:ea typeface="Cambria" panose="02040503050406030204" pitchFamily="18" charset="0"/>
                <a:cs typeface="Cascadia Code" panose="020B0609020000020004" pitchFamily="49" charset="0"/>
              </a:rPr>
              <a:t>HELP</a:t>
            </a:r>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 it shows all it functions and what it can do and how to process that functions for which I simply used </a:t>
            </a:r>
            <a:r>
              <a:rPr lang="en-US" sz="2900" b="1" dirty="0">
                <a:solidFill>
                  <a:srgbClr val="FFFFFF"/>
                </a:solidFill>
                <a:latin typeface="Cambria" panose="02040503050406030204" pitchFamily="18" charset="0"/>
                <a:ea typeface="Cambria" panose="02040503050406030204" pitchFamily="18" charset="0"/>
                <a:cs typeface="Cascadia Code" panose="020B0609020000020004" pitchFamily="49" charset="0"/>
              </a:rPr>
              <a:t>INPUT</a:t>
            </a:r>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 statements and </a:t>
            </a:r>
            <a:r>
              <a:rPr lang="en-US" sz="2900" b="1" dirty="0">
                <a:solidFill>
                  <a:srgbClr val="FFFFFF"/>
                </a:solidFill>
                <a:latin typeface="Cambria" panose="02040503050406030204" pitchFamily="18" charset="0"/>
                <a:ea typeface="Cambria" panose="02040503050406030204" pitchFamily="18" charset="0"/>
                <a:cs typeface="Cascadia Code" panose="020B0609020000020004" pitchFamily="49" charset="0"/>
              </a:rPr>
              <a:t>IF</a:t>
            </a:r>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 </a:t>
            </a:r>
            <a:r>
              <a:rPr lang="en-US" sz="2900" b="1" dirty="0">
                <a:solidFill>
                  <a:srgbClr val="FFFFFF"/>
                </a:solidFill>
                <a:latin typeface="Cambria" panose="02040503050406030204" pitchFamily="18" charset="0"/>
                <a:ea typeface="Cambria" panose="02040503050406030204" pitchFamily="18" charset="0"/>
                <a:cs typeface="Cascadia Code" panose="020B0609020000020004" pitchFamily="49" charset="0"/>
              </a:rPr>
              <a:t>ELSE </a:t>
            </a:r>
          </a:p>
          <a:p>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I also used a </a:t>
            </a:r>
            <a:r>
              <a:rPr lang="en-US" sz="2900" b="1" dirty="0">
                <a:solidFill>
                  <a:srgbClr val="FFFFFF"/>
                </a:solidFill>
                <a:latin typeface="Cambria" panose="02040503050406030204" pitchFamily="18" charset="0"/>
                <a:ea typeface="Cambria" panose="02040503050406030204" pitchFamily="18" charset="0"/>
                <a:cs typeface="Cascadia Code" panose="020B0609020000020004" pitchFamily="49" charset="0"/>
              </a:rPr>
              <a:t>while loop so that and OS librar</a:t>
            </a:r>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y so that whenever bot give some response , the user can write his/her next input without being interrupted to restart the bot</a:t>
            </a:r>
          </a:p>
          <a:p>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After this I used print function to write all functions of my chatbot and </a:t>
            </a:r>
            <a:r>
              <a:rPr lang="en-US" sz="2900" b="1" dirty="0">
                <a:solidFill>
                  <a:srgbClr val="FFFFFF"/>
                </a:solidFill>
                <a:latin typeface="Cambria" panose="02040503050406030204" pitchFamily="18" charset="0"/>
                <a:ea typeface="Cambria" panose="02040503050406030204" pitchFamily="18" charset="0"/>
                <a:cs typeface="Cascadia Code" panose="020B0609020000020004" pitchFamily="49" charset="0"/>
              </a:rPr>
              <a:t>assigned them a word </a:t>
            </a:r>
            <a:r>
              <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rPr>
              <a:t>so that when user input that word chatbot knows what to respond.</a:t>
            </a:r>
          </a:p>
          <a:p>
            <a:pPr marL="0" indent="0">
              <a:buNone/>
            </a:pPr>
            <a:endParaRPr lang="en-US" sz="2900" dirty="0">
              <a:solidFill>
                <a:srgbClr val="FFFFFF"/>
              </a:solidFill>
              <a:latin typeface="Cambria" panose="02040503050406030204" pitchFamily="18" charset="0"/>
              <a:ea typeface="Cambria" panose="02040503050406030204" pitchFamily="18" charset="0"/>
              <a:cs typeface="Cascadia Code" panose="020B0609020000020004" pitchFamily="49" charset="0"/>
            </a:endParaRPr>
          </a:p>
          <a:p>
            <a:endParaRPr lang="en-US" sz="1400" dirty="0">
              <a:solidFill>
                <a:srgbClr val="FFFFFF"/>
              </a:solidFill>
              <a:latin typeface="Cambria" panose="02040503050406030204" pitchFamily="18" charset="0"/>
              <a:ea typeface="Cambria" panose="02040503050406030204" pitchFamily="18" charset="0"/>
              <a:cs typeface="Cascadia Code" panose="020B0609020000020004" pitchFamily="49" charset="0"/>
            </a:endParaRPr>
          </a:p>
          <a:p>
            <a:endParaRPr lang="en-US" sz="1000" dirty="0">
              <a:solidFill>
                <a:srgbClr val="FFFFFF"/>
              </a:solidFill>
            </a:endParaRPr>
          </a:p>
          <a:p>
            <a:endParaRPr lang="en-US" sz="1000" dirty="0">
              <a:solidFill>
                <a:srgbClr val="FFFFFF"/>
              </a:solidFill>
            </a:endParaRPr>
          </a:p>
          <a:p>
            <a:pPr marL="0" indent="0">
              <a:buNone/>
            </a:pPr>
            <a:endParaRPr lang="en-US" sz="1000" dirty="0">
              <a:solidFill>
                <a:srgbClr val="FFFFFF"/>
              </a:solidFill>
            </a:endParaRPr>
          </a:p>
          <a:p>
            <a:pPr marL="0" indent="0">
              <a:buNone/>
            </a:pPr>
            <a:endParaRPr lang="en-US" sz="1000" dirty="0">
              <a:solidFill>
                <a:srgbClr val="FFFFFF"/>
              </a:solidFill>
            </a:endParaRPr>
          </a:p>
          <a:p>
            <a:br>
              <a:rPr lang="en-US" sz="1000" dirty="0">
                <a:solidFill>
                  <a:srgbClr val="FFFFFF"/>
                </a:solidFill>
              </a:rPr>
            </a:br>
            <a:endParaRPr lang="en-US" sz="1000" dirty="0">
              <a:solidFill>
                <a:srgbClr val="FFFFFF"/>
              </a:solidFill>
            </a:endParaRPr>
          </a:p>
          <a:p>
            <a:pPr marL="0" indent="0">
              <a:buNone/>
            </a:pPr>
            <a:endParaRPr lang="en-US" sz="1000" dirty="0">
              <a:solidFill>
                <a:srgbClr val="FFFFFF"/>
              </a:solidFill>
            </a:endParaRPr>
          </a:p>
          <a:p>
            <a:endParaRPr lang="en-IN" sz="1000" dirty="0">
              <a:solidFill>
                <a:srgbClr val="FFFFFF"/>
              </a:solidFill>
            </a:endParaRPr>
          </a:p>
        </p:txBody>
      </p:sp>
      <p:pic>
        <p:nvPicPr>
          <p:cNvPr id="5" name="Picture 4">
            <a:extLst>
              <a:ext uri="{FF2B5EF4-FFF2-40B4-BE49-F238E27FC236}">
                <a16:creationId xmlns:a16="http://schemas.microsoft.com/office/drawing/2014/main" id="{A5B1E113-7A11-482A-AD3E-3313978CD9DF}"/>
              </a:ext>
            </a:extLst>
          </p:cNvPr>
          <p:cNvPicPr>
            <a:picLocks noChangeAspect="1"/>
          </p:cNvPicPr>
          <p:nvPr/>
        </p:nvPicPr>
        <p:blipFill>
          <a:blip r:embed="rId4"/>
          <a:stretch>
            <a:fillRect/>
          </a:stretch>
        </p:blipFill>
        <p:spPr>
          <a:xfrm>
            <a:off x="7040137" y="2011763"/>
            <a:ext cx="4313663" cy="970573"/>
          </a:xfrm>
          <a:prstGeom prst="rect">
            <a:avLst/>
          </a:prstGeom>
        </p:spPr>
      </p:pic>
      <p:pic>
        <p:nvPicPr>
          <p:cNvPr id="7" name="Picture 6">
            <a:extLst>
              <a:ext uri="{FF2B5EF4-FFF2-40B4-BE49-F238E27FC236}">
                <a16:creationId xmlns:a16="http://schemas.microsoft.com/office/drawing/2014/main" id="{87B56E49-E85B-4FB2-A3CF-ABC5938AA30B}"/>
              </a:ext>
            </a:extLst>
          </p:cNvPr>
          <p:cNvPicPr>
            <a:picLocks noChangeAspect="1"/>
          </p:cNvPicPr>
          <p:nvPr/>
        </p:nvPicPr>
        <p:blipFill>
          <a:blip r:embed="rId5"/>
          <a:stretch>
            <a:fillRect/>
          </a:stretch>
        </p:blipFill>
        <p:spPr>
          <a:xfrm>
            <a:off x="7020774" y="3140756"/>
            <a:ext cx="4313663" cy="938221"/>
          </a:xfrm>
          <a:prstGeom prst="rect">
            <a:avLst/>
          </a:prstGeom>
        </p:spPr>
      </p:pic>
      <p:pic>
        <p:nvPicPr>
          <p:cNvPr id="8" name="narration (1)">
            <a:hlinkClick r:id="" action="ppaction://media"/>
            <a:extLst>
              <a:ext uri="{FF2B5EF4-FFF2-40B4-BE49-F238E27FC236}">
                <a16:creationId xmlns:a16="http://schemas.microsoft.com/office/drawing/2014/main" id="{51AE47BD-1876-492E-8FF0-8F82DEC3667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178847" y="784224"/>
            <a:ext cx="487363" cy="487363"/>
          </a:xfrm>
          <a:prstGeom prst="rect">
            <a:avLst/>
          </a:prstGeom>
          <a:solidFill>
            <a:schemeClr val="bg1"/>
          </a:solidFill>
        </p:spPr>
      </p:pic>
      <p:pic>
        <p:nvPicPr>
          <p:cNvPr id="10" name="Picture 9">
            <a:extLst>
              <a:ext uri="{FF2B5EF4-FFF2-40B4-BE49-F238E27FC236}">
                <a16:creationId xmlns:a16="http://schemas.microsoft.com/office/drawing/2014/main" id="{CB728B14-8A00-4282-9C21-E76E5E0487D5}"/>
              </a:ext>
            </a:extLst>
          </p:cNvPr>
          <p:cNvPicPr>
            <a:picLocks noChangeAspect="1"/>
          </p:cNvPicPr>
          <p:nvPr/>
        </p:nvPicPr>
        <p:blipFill>
          <a:blip r:embed="rId7"/>
          <a:stretch>
            <a:fillRect/>
          </a:stretch>
        </p:blipFill>
        <p:spPr>
          <a:xfrm>
            <a:off x="7020774" y="4203482"/>
            <a:ext cx="4101938" cy="1325563"/>
          </a:xfrm>
          <a:prstGeom prst="rect">
            <a:avLst/>
          </a:prstGeom>
        </p:spPr>
      </p:pic>
    </p:spTree>
    <p:extLst>
      <p:ext uri="{BB962C8B-B14F-4D97-AF65-F5344CB8AC3E}">
        <p14:creationId xmlns:p14="http://schemas.microsoft.com/office/powerpoint/2010/main" val="11381004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563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3A9EFA-A6DD-431B-B405-FA3661EB8506}"/>
              </a:ext>
            </a:extLst>
          </p:cNvPr>
          <p:cNvSpPr>
            <a:spLocks noGrp="1"/>
          </p:cNvSpPr>
          <p:nvPr>
            <p:ph type="title"/>
          </p:nvPr>
        </p:nvSpPr>
        <p:spPr>
          <a:xfrm>
            <a:off x="838200" y="365125"/>
            <a:ext cx="10515600" cy="1325563"/>
          </a:xfrm>
        </p:spPr>
        <p:txBody>
          <a:bodyPr>
            <a:normAutofit/>
          </a:bodyPr>
          <a:lstStyle/>
          <a:p>
            <a:r>
              <a:rPr lang="en-US">
                <a:solidFill>
                  <a:srgbClr val="FFFFFF"/>
                </a:solidFill>
              </a:rPr>
              <a:t>DEMONSTARTION AND EXPLANATION</a:t>
            </a:r>
            <a:endParaRPr lang="en-IN">
              <a:solidFill>
                <a:srgbClr val="FFFFFF"/>
              </a:solidFill>
            </a:endParaRPr>
          </a:p>
        </p:txBody>
      </p:sp>
      <p:sp>
        <p:nvSpPr>
          <p:cNvPr id="35" name="Content Placeholder 2">
            <a:extLst>
              <a:ext uri="{FF2B5EF4-FFF2-40B4-BE49-F238E27FC236}">
                <a16:creationId xmlns:a16="http://schemas.microsoft.com/office/drawing/2014/main" id="{C980A8DF-58A3-4FE8-ACA1-211CB2453D4D}"/>
              </a:ext>
            </a:extLst>
          </p:cNvPr>
          <p:cNvSpPr>
            <a:spLocks noGrp="1"/>
          </p:cNvSpPr>
          <p:nvPr>
            <p:ph idx="1"/>
          </p:nvPr>
        </p:nvSpPr>
        <p:spPr>
          <a:xfrm>
            <a:off x="381000" y="2001120"/>
            <a:ext cx="6276975" cy="6142755"/>
          </a:xfrm>
        </p:spPr>
        <p:txBody>
          <a:bodyPr>
            <a:normAutofit/>
          </a:bodyPr>
          <a:lstStyle/>
          <a:p>
            <a:r>
              <a:rPr lang="en-US" sz="1400" dirty="0">
                <a:solidFill>
                  <a:srgbClr val="FFFFFF"/>
                </a:solidFill>
              </a:rPr>
              <a:t>After that I started putting my code and used conditionals and Booleans so that whenever user writes the function that he/she wants to do chatbot will give response according to that.</a:t>
            </a:r>
          </a:p>
          <a:p>
            <a:r>
              <a:rPr lang="en-US" sz="1400" dirty="0">
                <a:solidFill>
                  <a:srgbClr val="FFFFFF"/>
                </a:solidFill>
              </a:rPr>
              <a:t>I used BEAUTIFULSOUP and REQUESTS  so that I can scrape data from websites and print that in terminal For example if someone wants to see news ,chatbot will scrape HEADLINES from news website and ignore everything on that webpage and it is performed by recognizing them from their font sizes and removing unwanted material I got help on this using YOUTUBE and blogs .</a:t>
            </a:r>
            <a:r>
              <a:rPr lang="en-US" sz="1400" dirty="0" err="1">
                <a:solidFill>
                  <a:srgbClr val="FFFFFF"/>
                </a:solidFill>
              </a:rPr>
              <a:t>i</a:t>
            </a:r>
            <a:r>
              <a:rPr lang="en-US" sz="1400" dirty="0">
                <a:solidFill>
                  <a:srgbClr val="FFFFFF"/>
                </a:solidFill>
              </a:rPr>
              <a:t> also used this method to get top tourist attractions which worked successfully.</a:t>
            </a:r>
          </a:p>
          <a:p>
            <a:r>
              <a:rPr lang="en-US" sz="1400" dirty="0">
                <a:solidFill>
                  <a:srgbClr val="FFFFFF"/>
                </a:solidFill>
              </a:rPr>
              <a:t>For the weather I used an API provided by YAHOO and it can give you weather of any city in world just by typing the name I found this </a:t>
            </a:r>
            <a:r>
              <a:rPr lang="en-US" sz="1400" dirty="0" err="1">
                <a:solidFill>
                  <a:srgbClr val="FFFFFF"/>
                </a:solidFill>
              </a:rPr>
              <a:t>api</a:t>
            </a:r>
            <a:r>
              <a:rPr lang="en-US" sz="1400" dirty="0">
                <a:solidFill>
                  <a:srgbClr val="FFFFFF"/>
                </a:solidFill>
              </a:rPr>
              <a:t> on RAPIDAPI . I had no hint to how to use API but after spending a lot of them I got to know how I can put them in work.</a:t>
            </a:r>
          </a:p>
          <a:p>
            <a:r>
              <a:rPr lang="en-US" sz="1400" dirty="0">
                <a:solidFill>
                  <a:srgbClr val="FFFFFF"/>
                </a:solidFill>
              </a:rPr>
              <a:t>For other functions of my chatbot I used LOOPS,FUNCTIONS AND SOME COOL PYTHON PACKAGES but mostly IF ELSE statements helped me a lot .</a:t>
            </a:r>
          </a:p>
          <a:p>
            <a:r>
              <a:rPr lang="en-US" sz="1400" dirty="0">
                <a:solidFill>
                  <a:srgbClr val="FFFFFF"/>
                </a:solidFill>
              </a:rPr>
              <a:t>Other than I faced a lot of difficulty as it was so difficult to know to how to put codes in use and I didn’t know a lot about coding in python still I tried to do my best</a:t>
            </a:r>
          </a:p>
          <a:p>
            <a:r>
              <a:rPr lang="en-US" sz="1400" dirty="0">
                <a:solidFill>
                  <a:srgbClr val="FFFFFF"/>
                </a:solidFill>
              </a:rPr>
              <a:t>I made my chatbot a little bit intelligent by coding some general responses like bye , how are you , what is date today , what is your name </a:t>
            </a:r>
            <a:r>
              <a:rPr lang="en-US" sz="1400" dirty="0" err="1">
                <a:solidFill>
                  <a:srgbClr val="FFFFFF"/>
                </a:solidFill>
              </a:rPr>
              <a:t>etc</a:t>
            </a:r>
            <a:r>
              <a:rPr lang="en-US" sz="1400" dirty="0">
                <a:solidFill>
                  <a:srgbClr val="FFFFFF"/>
                </a:solidFill>
              </a:rPr>
              <a:t> </a:t>
            </a:r>
          </a:p>
          <a:p>
            <a:endParaRPr lang="en-US" sz="1400" dirty="0">
              <a:solidFill>
                <a:srgbClr val="FFFFFF"/>
              </a:solidFill>
            </a:endParaRPr>
          </a:p>
          <a:p>
            <a:pPr marL="0" indent="0">
              <a:buNone/>
            </a:pPr>
            <a:endParaRPr lang="en-US" sz="1000" dirty="0">
              <a:solidFill>
                <a:srgbClr val="FFFFFF"/>
              </a:solidFill>
            </a:endParaRPr>
          </a:p>
          <a:p>
            <a:br>
              <a:rPr lang="en-US" sz="1000" dirty="0">
                <a:solidFill>
                  <a:srgbClr val="FFFFFF"/>
                </a:solidFill>
              </a:rPr>
            </a:br>
            <a:endParaRPr lang="en-US" sz="1000" dirty="0">
              <a:solidFill>
                <a:srgbClr val="FFFFFF"/>
              </a:solidFill>
            </a:endParaRPr>
          </a:p>
          <a:p>
            <a:pPr marL="0" indent="0">
              <a:buNone/>
            </a:pPr>
            <a:endParaRPr lang="en-US" sz="1000" dirty="0">
              <a:solidFill>
                <a:srgbClr val="FFFFFF"/>
              </a:solidFill>
            </a:endParaRPr>
          </a:p>
          <a:p>
            <a:endParaRPr lang="en-IN" sz="1000" dirty="0">
              <a:solidFill>
                <a:srgbClr val="FFFFFF"/>
              </a:solidFill>
            </a:endParaRPr>
          </a:p>
        </p:txBody>
      </p:sp>
      <p:pic>
        <p:nvPicPr>
          <p:cNvPr id="4" name="Picture 3">
            <a:extLst>
              <a:ext uri="{FF2B5EF4-FFF2-40B4-BE49-F238E27FC236}">
                <a16:creationId xmlns:a16="http://schemas.microsoft.com/office/drawing/2014/main" id="{C07D241E-3975-44E3-90AD-8EA9D0546EC3}"/>
              </a:ext>
            </a:extLst>
          </p:cNvPr>
          <p:cNvPicPr>
            <a:picLocks noChangeAspect="1"/>
          </p:cNvPicPr>
          <p:nvPr/>
        </p:nvPicPr>
        <p:blipFill>
          <a:blip r:embed="rId2"/>
          <a:stretch>
            <a:fillRect/>
          </a:stretch>
        </p:blipFill>
        <p:spPr>
          <a:xfrm>
            <a:off x="7366649" y="1690688"/>
            <a:ext cx="3596447" cy="1531695"/>
          </a:xfrm>
          <a:prstGeom prst="rect">
            <a:avLst/>
          </a:prstGeom>
        </p:spPr>
      </p:pic>
      <p:pic>
        <p:nvPicPr>
          <p:cNvPr id="8" name="Picture 7">
            <a:extLst>
              <a:ext uri="{FF2B5EF4-FFF2-40B4-BE49-F238E27FC236}">
                <a16:creationId xmlns:a16="http://schemas.microsoft.com/office/drawing/2014/main" id="{1E5F23F3-1E04-4244-99C5-F64F17B4462B}"/>
              </a:ext>
            </a:extLst>
          </p:cNvPr>
          <p:cNvPicPr>
            <a:picLocks noChangeAspect="1"/>
          </p:cNvPicPr>
          <p:nvPr/>
        </p:nvPicPr>
        <p:blipFill>
          <a:blip r:embed="rId3"/>
          <a:stretch>
            <a:fillRect/>
          </a:stretch>
        </p:blipFill>
        <p:spPr>
          <a:xfrm>
            <a:off x="7400040" y="3429000"/>
            <a:ext cx="4722589" cy="1413593"/>
          </a:xfrm>
          <a:prstGeom prst="rect">
            <a:avLst/>
          </a:prstGeom>
        </p:spPr>
      </p:pic>
      <p:pic>
        <p:nvPicPr>
          <p:cNvPr id="10" name="Picture 9">
            <a:extLst>
              <a:ext uri="{FF2B5EF4-FFF2-40B4-BE49-F238E27FC236}">
                <a16:creationId xmlns:a16="http://schemas.microsoft.com/office/drawing/2014/main" id="{293D97FD-6699-468C-8BDC-008F5B91F47A}"/>
              </a:ext>
            </a:extLst>
          </p:cNvPr>
          <p:cNvPicPr>
            <a:picLocks noChangeAspect="1"/>
          </p:cNvPicPr>
          <p:nvPr/>
        </p:nvPicPr>
        <p:blipFill>
          <a:blip r:embed="rId4"/>
          <a:stretch>
            <a:fillRect/>
          </a:stretch>
        </p:blipFill>
        <p:spPr>
          <a:xfrm>
            <a:off x="7431173" y="4967776"/>
            <a:ext cx="3467400" cy="1447925"/>
          </a:xfrm>
          <a:prstGeom prst="rect">
            <a:avLst/>
          </a:prstGeom>
        </p:spPr>
      </p:pic>
    </p:spTree>
    <p:extLst>
      <p:ext uri="{BB962C8B-B14F-4D97-AF65-F5344CB8AC3E}">
        <p14:creationId xmlns:p14="http://schemas.microsoft.com/office/powerpoint/2010/main" val="27007681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83D88F3-4498-4E33-8E12-FEB91DF4D3AC}"/>
              </a:ext>
            </a:extLst>
          </p:cNvPr>
          <p:cNvSpPr>
            <a:spLocks noGrp="1"/>
          </p:cNvSpPr>
          <p:nvPr>
            <p:ph type="title"/>
          </p:nvPr>
        </p:nvSpPr>
        <p:spPr>
          <a:xfrm>
            <a:off x="767290" y="1166932"/>
            <a:ext cx="3582073" cy="4279709"/>
          </a:xfrm>
        </p:spPr>
        <p:txBody>
          <a:bodyPr anchor="ctr">
            <a:normAutofit/>
          </a:bodyPr>
          <a:lstStyle/>
          <a:p>
            <a:r>
              <a:rPr lang="en-IN" sz="4800">
                <a:solidFill>
                  <a:schemeClr val="bg1"/>
                </a:solidFill>
              </a:rPr>
              <a:t>CONCLUSION</a:t>
            </a:r>
          </a:p>
        </p:txBody>
      </p:sp>
      <p:sp>
        <p:nvSpPr>
          <p:cNvPr id="3" name="Content Placeholder 2">
            <a:extLst>
              <a:ext uri="{FF2B5EF4-FFF2-40B4-BE49-F238E27FC236}">
                <a16:creationId xmlns:a16="http://schemas.microsoft.com/office/drawing/2014/main" id="{53595991-7F02-4A30-A04F-19AD85655F35}"/>
              </a:ext>
            </a:extLst>
          </p:cNvPr>
          <p:cNvSpPr>
            <a:spLocks noGrp="1"/>
          </p:cNvSpPr>
          <p:nvPr>
            <p:ph idx="1"/>
          </p:nvPr>
        </p:nvSpPr>
        <p:spPr>
          <a:xfrm>
            <a:off x="5573864" y="1166933"/>
            <a:ext cx="5716988" cy="4279709"/>
          </a:xfrm>
        </p:spPr>
        <p:txBody>
          <a:bodyPr anchor="ctr">
            <a:normAutofit/>
          </a:bodyPr>
          <a:lstStyle/>
          <a:p>
            <a:r>
              <a:rPr lang="en-IN" sz="1800" dirty="0">
                <a:latin typeface="Bahnschrift SemiBold Condensed" panose="020B0502040204020203" pitchFamily="34" charset="0"/>
              </a:rPr>
              <a:t>I LEARNED A LOT FROM THIS PROJECT AND IT HELPED ME IMPROVE MY CODING SKILLS . I FACED MANY DIFFICULTIES WHILE CODING MY CHATBOT AS IT WAS SO EARLY TO DO SOMETHING LIKE THAT BUT WHEN I STARTED DOING IT I GOT TO LEARN MANY NEW THINGS LIKE ABOUT API , LIBRARIES AND UNIQUE PYTHON COMMAND .</a:t>
            </a:r>
          </a:p>
          <a:p>
            <a:r>
              <a:rPr lang="en-IN" sz="1800" dirty="0">
                <a:latin typeface="Bahnschrift SemiBold Condensed" panose="020B0502040204020203" pitchFamily="34" charset="0"/>
              </a:rPr>
              <a:t>I THINK I WAS NOT ABLE TO MAKE A GREAT CHATBOT BUT I HOPE THAT IT IS SOMEWHAT AN AVERAGE ONE . I GOT TO KNOW WHERE I WAS LACKING AND I HOPE THAT I CAN DO MUCH BETTER IN FUTURE PROJECTS . THIS PROJECT REALLY HELPED ME TO EVALUATE MY SKILLS AND FAILURES . </a:t>
            </a:r>
          </a:p>
        </p:txBody>
      </p:sp>
      <p:pic>
        <p:nvPicPr>
          <p:cNvPr id="4" name="narration (2)">
            <a:hlinkClick r:id="" action="ppaction://media"/>
            <a:extLst>
              <a:ext uri="{FF2B5EF4-FFF2-40B4-BE49-F238E27FC236}">
                <a16:creationId xmlns:a16="http://schemas.microsoft.com/office/drawing/2014/main" id="{1F67C46A-F5A9-4274-9E46-89ECBF9BAA8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790911" y="689772"/>
            <a:ext cx="487363" cy="487363"/>
          </a:xfrm>
          <a:prstGeom prst="rect">
            <a:avLst/>
          </a:prstGeom>
          <a:solidFill>
            <a:schemeClr val="tx1"/>
          </a:solidFill>
        </p:spPr>
      </p:pic>
    </p:spTree>
    <p:extLst>
      <p:ext uri="{BB962C8B-B14F-4D97-AF65-F5344CB8AC3E}">
        <p14:creationId xmlns:p14="http://schemas.microsoft.com/office/powerpoint/2010/main" val="220396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78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795</Words>
  <Application>Microsoft Office PowerPoint</Application>
  <PresentationFormat>Widescreen</PresentationFormat>
  <Paragraphs>36</Paragraphs>
  <Slides>6</Slides>
  <Notes>0</Notes>
  <HiddenSlides>0</HiddenSlides>
  <MMClips>3</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Aldhabi</vt:lpstr>
      <vt:lpstr>Arial</vt:lpstr>
      <vt:lpstr>Bahnschrift SemiBold Condensed</vt:lpstr>
      <vt:lpstr>Bahnschrift SemiLight SemiConde</vt:lpstr>
      <vt:lpstr>Calibri</vt:lpstr>
      <vt:lpstr>Calibri Light</vt:lpstr>
      <vt:lpstr>Cambria</vt:lpstr>
      <vt:lpstr>Chiller</vt:lpstr>
      <vt:lpstr>Wingdings</vt:lpstr>
      <vt:lpstr>Work Sans</vt:lpstr>
      <vt:lpstr>Office Theme</vt:lpstr>
      <vt:lpstr>PowerPoint Presentation</vt:lpstr>
      <vt:lpstr>PowerPoint Presentation</vt:lpstr>
      <vt:lpstr>PLANNING OF THE CHATBOT</vt:lpstr>
      <vt:lpstr>DEMONSTARTION AND EXPLANATION</vt:lpstr>
      <vt:lpstr>DEMONSTARTION AND EXPLANATION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Jatin</dc:creator>
  <cp:lastModifiedBy>Jatin</cp:lastModifiedBy>
  <cp:revision>3</cp:revision>
  <dcterms:created xsi:type="dcterms:W3CDTF">2022-04-01T00:43:04Z</dcterms:created>
  <dcterms:modified xsi:type="dcterms:W3CDTF">2022-04-01T13:15:41Z</dcterms:modified>
</cp:coreProperties>
</file>