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7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40"/>
  </p:notesMasterIdLst>
  <p:sldIdLst>
    <p:sldId id="388" r:id="rId3"/>
    <p:sldId id="405" r:id="rId4"/>
    <p:sldId id="256" r:id="rId5"/>
    <p:sldId id="356" r:id="rId6"/>
    <p:sldId id="424" r:id="rId7"/>
    <p:sldId id="398" r:id="rId8"/>
    <p:sldId id="397" r:id="rId9"/>
    <p:sldId id="400" r:id="rId10"/>
    <p:sldId id="434" r:id="rId11"/>
    <p:sldId id="435" r:id="rId12"/>
    <p:sldId id="436" r:id="rId13"/>
    <p:sldId id="362" r:id="rId14"/>
    <p:sldId id="394" r:id="rId15"/>
    <p:sldId id="395" r:id="rId16"/>
    <p:sldId id="396" r:id="rId17"/>
    <p:sldId id="380" r:id="rId18"/>
    <p:sldId id="419" r:id="rId19"/>
    <p:sldId id="415" r:id="rId20"/>
    <p:sldId id="357" r:id="rId21"/>
    <p:sldId id="408" r:id="rId22"/>
    <p:sldId id="409" r:id="rId23"/>
    <p:sldId id="420" r:id="rId24"/>
    <p:sldId id="385" r:id="rId25"/>
    <p:sldId id="416" r:id="rId26"/>
    <p:sldId id="384" r:id="rId27"/>
    <p:sldId id="417" r:id="rId28"/>
    <p:sldId id="421" r:id="rId29"/>
    <p:sldId id="386" r:id="rId30"/>
    <p:sldId id="418" r:id="rId31"/>
    <p:sldId id="381" r:id="rId32"/>
    <p:sldId id="437" r:id="rId33"/>
    <p:sldId id="425" r:id="rId34"/>
    <p:sldId id="432" r:id="rId35"/>
    <p:sldId id="433" r:id="rId36"/>
    <p:sldId id="429" r:id="rId37"/>
    <p:sldId id="430" r:id="rId38"/>
    <p:sldId id="382" r:id="rId39"/>
  </p:sldIdLst>
  <p:sldSz cx="12192000" cy="6858000"/>
  <p:notesSz cx="6858000" cy="9144000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PTA Vaibhav" initials="GV" lastIdx="4" clrIdx="0">
    <p:extLst>
      <p:ext uri="{19B8F6BF-5375-455C-9EA6-DF929625EA0E}">
        <p15:presenceInfo xmlns:p15="http://schemas.microsoft.com/office/powerpoint/2012/main" userId="GUPTA Vaibh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1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315E6-A5AF-4FE7-AE47-9EB2205F65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C50BA-47B0-4041-BDE5-BA950A8EC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5F4D9B-E6FB-4845-AD19-EA727F73BC18}" type="datetime1">
              <a:rPr lang="fr-FR" smtClean="0"/>
              <a:pPr/>
              <a:t>04/11/2019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Title</a:t>
            </a:r>
            <a:r>
              <a:rPr lang="fr-FR" smtClean="0"/>
              <a:t>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1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7126717" y="6165850"/>
            <a:ext cx="4896544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1" y="1474789"/>
            <a:ext cx="607512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6112931" y="1474789"/>
            <a:ext cx="6079068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" y="3824289"/>
            <a:ext cx="607512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6112931" y="3824289"/>
            <a:ext cx="6079068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7478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6B6E574-520E-426D-8969-0970612EBDC4}" type="datetime1">
              <a:rPr lang="en-US" smtClean="0"/>
              <a:t>11/4/2019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275935" y="147478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275935" y="384460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687918" y="384460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393986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2" y="1474788"/>
            <a:ext cx="6521517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6576053" y="1474789"/>
            <a:ext cx="561594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6576053" y="3824289"/>
            <a:ext cx="561594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" y="1474788"/>
            <a:ext cx="6521517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91BFE01-1CDE-47AC-9838-083CFD2B1A25}" type="datetime1">
              <a:rPr lang="en-US" smtClean="0"/>
              <a:t>11/4/2019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941733" y="147478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941733" y="384460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171152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474788"/>
            <a:ext cx="402573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93503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1FA8921-4E4A-4A3F-8C81-2DACDC6E842E}" type="datetime1">
              <a:rPr lang="en-US" smtClean="0"/>
              <a:t>11/4/2019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4076205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8158677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418608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8489156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154686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3B253D6-91DC-4CCD-9B47-EA536AB8F2E8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9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87889E-5311-4609-8163-24D89CAAA63D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Connecteur droit 11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2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2B615E5-E99A-4A1C-995F-F24E6B2DA3F6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ZoneTexte 8"/>
          <p:cNvSpPr txBox="1"/>
          <p:nvPr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CONTACTS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3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1041301-4869-40B0-8A90-849C3F83BDB6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1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4635" y="6404856"/>
            <a:ext cx="3337515" cy="33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2243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FE3-6A43-43DD-B9C4-1D8D499CEDB4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3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BB9-C31E-44B0-87A0-FA70738DDB61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5734" y="5927183"/>
            <a:ext cx="5340773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7126717" y="6165850"/>
            <a:ext cx="4896544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CF022B"/>
                </a:solidFill>
              </a:rPr>
              <a:t>Delivering</a:t>
            </a:r>
            <a:r>
              <a:rPr lang="fr-FR" sz="1200" dirty="0">
                <a:solidFill>
                  <a:srgbClr val="CF022B"/>
                </a:solidFill>
              </a:rPr>
              <a:t> Transformation. Together</a:t>
            </a:r>
            <a:r>
              <a:rPr lang="fr-FR" sz="1200" dirty="0" smtClean="0">
                <a:solidFill>
                  <a:srgbClr val="CF022B"/>
                </a:solidFill>
              </a:rPr>
              <a:t>.</a:t>
            </a:r>
            <a:endParaRPr lang="fr-FR" sz="1200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0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>
              <a:solidFill>
                <a:srgbClr val="FFFFFF"/>
              </a:solidFill>
            </a:endParaRPr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5734" y="5927183"/>
            <a:ext cx="5340773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CF022B"/>
                </a:solidFill>
              </a:rPr>
              <a:t>Delivering</a:t>
            </a:r>
            <a:r>
              <a:rPr lang="fr-FR" sz="1200" dirty="0">
                <a:solidFill>
                  <a:srgbClr val="CF022B"/>
                </a:solidFill>
              </a:rPr>
              <a:t> Transformation. Together</a:t>
            </a:r>
            <a:r>
              <a:rPr lang="fr-FR" sz="1200" dirty="0" smtClean="0">
                <a:solidFill>
                  <a:srgbClr val="CF022B"/>
                </a:solidFill>
              </a:rPr>
              <a:t>.</a:t>
            </a:r>
            <a:endParaRPr lang="fr-FR" sz="1200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>
              <a:solidFill>
                <a:srgbClr val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6685" y="5987144"/>
            <a:ext cx="4616027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CF022B"/>
                </a:solidFill>
              </a:rPr>
              <a:t>Delivering</a:t>
            </a:r>
            <a:r>
              <a:rPr lang="fr-FR" sz="1200" dirty="0">
                <a:solidFill>
                  <a:srgbClr val="CF022B"/>
                </a:solidFill>
              </a:rPr>
              <a:t> Transformation. Together</a:t>
            </a:r>
            <a:r>
              <a:rPr lang="fr-FR" sz="1200" dirty="0" smtClean="0">
                <a:solidFill>
                  <a:srgbClr val="CF022B"/>
                </a:solidFill>
              </a:rPr>
              <a:t>.</a:t>
            </a:r>
            <a:endParaRPr lang="fr-FR" sz="1200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8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DB22623-629D-461E-8D7A-C59535BF43AC}" type="datetime1">
              <a:rPr lang="en-US" smtClean="0"/>
              <a:t>11/4/2019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56000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>
              <a:solidFill>
                <a:srgbClr val="232323"/>
              </a:solidFill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19666" y="2492896"/>
            <a:ext cx="10977033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GB" noProof="0" dirty="0" smtClean="0"/>
              <a:t>Chapter title</a:t>
            </a:r>
          </a:p>
          <a:p>
            <a:pPr lvl="1"/>
            <a:r>
              <a:rPr lang="en-GB" noProof="0" dirty="0" smtClean="0"/>
              <a:t>Chapter title in bold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F148992-D860-4C5D-B7B7-254BCB9992A7}" type="datetime1">
              <a:rPr lang="en-US" smtClean="0"/>
              <a:t>11/4/2019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FFFF"/>
                </a:solidFill>
              </a:rPr>
              <a:t>OVERVIEW</a:t>
            </a:r>
            <a:endParaRPr lang="it-IT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9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7320" y="-2539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en-GB" dirty="0" smtClean="0"/>
              <a:t>Click on the icon to insert a picture</a:t>
            </a:r>
          </a:p>
          <a:p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fld id="{9619D3C8-FE14-45AE-80D3-01C89A3DDC1E}" type="datetime1">
              <a:rPr lang="en-US" smtClean="0"/>
              <a:t>11/4/2019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 bwMode="gray">
          <a:xfrm>
            <a:off x="1" y="1735560"/>
            <a:ext cx="12194116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8560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4554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46981F1-7693-4129-9763-8E8D8EE33343}" type="datetime1">
              <a:rPr lang="en-US" smtClean="0"/>
              <a:t>11/4/2019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5919" y="656625"/>
            <a:ext cx="10727267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233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6288021" y="1484313"/>
            <a:ext cx="5184312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9" y="1484313"/>
            <a:ext cx="5216061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E7ED33F-9292-4B93-AF79-7A96C60ED2DE}" type="datetime1">
              <a:rPr lang="en-US" smtClean="0"/>
              <a:t>11/4/2019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38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5408084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61EF06E-B949-44B1-9F15-759A11580A72}" type="datetime1">
              <a:rPr lang="en-US" smtClean="0"/>
              <a:t>11/4/2019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84033" y="1474789"/>
            <a:ext cx="5807967" cy="469106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on the icon to insert a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27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1" y="1474789"/>
            <a:ext cx="607512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6112931" y="1474789"/>
            <a:ext cx="6079068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" y="3824289"/>
            <a:ext cx="607512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6112931" y="3824289"/>
            <a:ext cx="6079068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7478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90504E7-672A-4EFC-8C59-220E36D99D7F}" type="datetime1">
              <a:rPr lang="en-US" smtClean="0"/>
              <a:t>11/4/2019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275935" y="147478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275935" y="384460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687918" y="384460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237254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6685" y="5987144"/>
            <a:ext cx="4616027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2" y="1474788"/>
            <a:ext cx="6521517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6576053" y="1474789"/>
            <a:ext cx="561594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6576053" y="3824289"/>
            <a:ext cx="561594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" y="1474788"/>
            <a:ext cx="6521517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3F5ABC2-4CBF-4D00-9898-5E016CDFAEA7}" type="datetime1">
              <a:rPr lang="en-US" smtClean="0"/>
              <a:t>11/4/2019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941733" y="147478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941733" y="384460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346213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474788"/>
            <a:ext cx="402573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93503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9D8D2A3-01A8-45DF-A033-198FA9772E6B}" type="datetime1">
              <a:rPr lang="en-US" smtClean="0"/>
              <a:t>11/4/2019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4076205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8158677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418608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8489156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283547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85B8418-9F8D-45B4-9848-7070069ADB1B}" type="datetime1">
              <a:rPr lang="en-US" smtClean="0"/>
              <a:t>11/4/2019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7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C62C31A-EE0D-4A3B-93CA-4CDF61FEB29F}" type="datetime1">
              <a:rPr lang="en-US" smtClean="0"/>
              <a:t>11/4/2019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2" name="Connecteur droit 11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FFFFFF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3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>
              <a:solidFill>
                <a:srgbClr val="232323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EB1C31-77A1-4ECE-827B-3267F3F5D78C}" type="datetime1">
              <a:rPr lang="en-US" smtClean="0"/>
              <a:t>11/4/2019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FFFF"/>
                </a:solidFill>
              </a:rPr>
              <a:t>CONTACTS</a:t>
            </a:r>
            <a:endParaRPr lang="it-IT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3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>
              <a:solidFill>
                <a:srgbClr val="232323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17D8A7C-5D74-46EC-8268-3D07DB0A85CD}" type="datetime1">
              <a:rPr lang="en-US" smtClean="0"/>
              <a:t>11/4/2019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942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>
              <a:solidFill>
                <a:srgbClr val="232323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B103EF7-B1BC-432D-B9B0-B70B73317DB0}" type="datetime1">
              <a:rPr lang="en-US" smtClean="0"/>
              <a:t>11/4/2019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7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FC73DF-3029-4B13-8346-E2AEAB2E4E23}" type="datetime1">
              <a:rPr lang="en-US" smtClean="0"/>
              <a:t>11/4/2019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91040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19666" y="2492896"/>
            <a:ext cx="10977033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GB" noProof="0" dirty="0" smtClean="0"/>
              <a:t>Chapter title</a:t>
            </a:r>
          </a:p>
          <a:p>
            <a:pPr lvl="1"/>
            <a:r>
              <a:rPr lang="en-GB" noProof="0" dirty="0" smtClean="0"/>
              <a:t>Chapter title in bold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6E220-5351-4F1B-9BBA-94499E6E7F6D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ZoneTexte 9"/>
          <p:cNvSpPr txBox="1"/>
          <p:nvPr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OVERVIEW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75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7320" y="-2539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en-GB" dirty="0" smtClean="0"/>
              <a:t>Click on the icon to insert a picture</a:t>
            </a:r>
          </a:p>
          <a:p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fld id="{65BB484E-A0E1-46DE-84FD-537B8526E405}" type="datetime1">
              <a:rPr lang="en-US" smtClean="0"/>
              <a:t>11/4/2019</a:t>
            </a:fld>
            <a:endParaRPr lang="en-US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Connecteur droit 17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 bwMode="gray">
          <a:xfrm>
            <a:off x="1" y="1735560"/>
            <a:ext cx="12194116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8560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4554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9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EFDEF1C-2B33-4F48-BB0A-8C21D625B2AA}" type="datetime1">
              <a:rPr lang="en-US" smtClean="0"/>
              <a:t>11/4/2019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5919" y="656625"/>
            <a:ext cx="10727267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4163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6288021" y="1484313"/>
            <a:ext cx="5184312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9" y="1484313"/>
            <a:ext cx="5216061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555A637-D9C8-4BDC-BD13-1DBC1CB2DC8F}" type="datetime1">
              <a:rPr lang="en-US" smtClean="0"/>
              <a:t>11/4/2019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5408084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19B4058-44C4-4C10-B05A-918209AA43FA}" type="datetime1">
              <a:rPr lang="en-US" smtClean="0"/>
              <a:t>11/4/2019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84033" y="1474789"/>
            <a:ext cx="5807967" cy="469106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on the icon to insert a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3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5919" y="190698"/>
            <a:ext cx="10727165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29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fld id="{DDF43951-6A5F-4154-A7F8-BCC96EAE65C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8622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840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34850878-A275-4AF4-9D47-68DD72D8098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7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6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2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5919" y="190698"/>
            <a:ext cx="10727165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29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fld id="{3D357861-0E8D-48EB-9D5E-6B5325FA9C15}" type="datetime1">
              <a:rPr lang="en-US" smtClean="0"/>
              <a:t>11/4/2019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8622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840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7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9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0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CoreOS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tacoda.com/courses/kubernetes/playground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ibhavG10/k8s-labs-yaml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bhavG10" TargetMode="External"/><Relationship Id="rId2" Type="http://schemas.openxmlformats.org/officeDocument/2006/relationships/hyperlink" Target="http://www.linkedin.com/in/vg-cloud-world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hyperlink" Target="https://cloud.docker.com/u/vaibhav2016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arsen/2018/05/17/certified-kubernetes-administrator-cka-cncf-exam-preparation-resources-that-i-found-useful/" TargetMode="External"/><Relationship Id="rId3" Type="http://schemas.openxmlformats.org/officeDocument/2006/relationships/hyperlink" Target="https://kubernetes.io/docs/tutorials/kubernetes-basics/" TargetMode="External"/><Relationship Id="rId7" Type="http://schemas.openxmlformats.org/officeDocument/2006/relationships/hyperlink" Target="https://youtu.be/90kZRyPcRZw" TargetMode="External"/><Relationship Id="rId2" Type="http://schemas.openxmlformats.org/officeDocument/2006/relationships/hyperlink" Target="https://docs.docker.com/compose/overview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cncf.io/" TargetMode="External"/><Relationship Id="rId5" Type="http://schemas.openxmlformats.org/officeDocument/2006/relationships/hyperlink" Target="https://github.com/kubernetes" TargetMode="External"/><Relationship Id="rId4" Type="http://schemas.openxmlformats.org/officeDocument/2006/relationships/hyperlink" Target="https://kubernetes.io/docs/concepts/overview/what-is-kubernete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9070180" y="4659134"/>
            <a:ext cx="4244976" cy="666849"/>
          </a:xfrm>
        </p:spPr>
        <p:txBody>
          <a:bodyPr/>
          <a:lstStyle/>
          <a:p>
            <a:r>
              <a:rPr lang="en-US" dirty="0" smtClean="0"/>
              <a:t>Vaibhav</a:t>
            </a:r>
            <a:endParaRPr lang="en-US" dirty="0"/>
          </a:p>
          <a:p>
            <a:r>
              <a:rPr lang="en-US" dirty="0" smtClean="0"/>
              <a:t>Cloud COE Team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81688" y="4487055"/>
            <a:ext cx="5522510" cy="72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469044" y="4069605"/>
            <a:ext cx="5445126" cy="424711"/>
          </a:xfrm>
        </p:spPr>
        <p:txBody>
          <a:bodyPr/>
          <a:lstStyle/>
          <a:p>
            <a:pPr algn="l"/>
            <a:r>
              <a:rPr lang="en-US" dirty="0" smtClean="0"/>
              <a:t>Labs on Kubernetes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1</a:t>
            </a:fld>
            <a:endParaRPr lang="en-US"/>
          </a:p>
        </p:txBody>
      </p:sp>
      <p:pic>
        <p:nvPicPr>
          <p:cNvPr id="1028" name="Picture 4" descr="Image result for kuberne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4" y="3652943"/>
            <a:ext cx="3138266" cy="271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(k8s – Swarm – </a:t>
            </a:r>
            <a:r>
              <a:rPr lang="en-US" dirty="0" err="1" smtClean="0"/>
              <a:t>Mesos</a:t>
            </a:r>
            <a:r>
              <a:rPr lang="en-US" dirty="0"/>
              <a:t> </a:t>
            </a:r>
            <a:r>
              <a:rPr lang="en-US" dirty="0" smtClean="0"/>
              <a:t>– ECS): 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1143000"/>
            <a:ext cx="10948652" cy="51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(k8s – Swarm – </a:t>
            </a:r>
            <a:r>
              <a:rPr lang="en-US" dirty="0" err="1"/>
              <a:t>Mesos</a:t>
            </a:r>
            <a:r>
              <a:rPr lang="en-US" dirty="0"/>
              <a:t> – ECS): </a:t>
            </a:r>
            <a:r>
              <a:rPr lang="en-US" dirty="0" err="1" smtClean="0"/>
              <a:t>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4" y="1200150"/>
            <a:ext cx="11054660" cy="51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812" y="1520407"/>
            <a:ext cx="5207556" cy="4856330"/>
          </a:xfrm>
        </p:spPr>
        <p:txBody>
          <a:bodyPr/>
          <a:lstStyle/>
          <a:p>
            <a:r>
              <a:rPr lang="en-US" b="1" dirty="0"/>
              <a:t>Kubernetes control plane (master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The Kubernetes Master is the main controlling unit of the cluster, managing its workload and directing communication across the system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err="1" smtClean="0"/>
              <a:t>etcd</a:t>
            </a:r>
            <a:endParaRPr lang="en-US" b="1" dirty="0"/>
          </a:p>
          <a:p>
            <a:pPr lvl="1"/>
            <a:r>
              <a:rPr lang="en-US" dirty="0" smtClean="0"/>
              <a:t>It’s </a:t>
            </a:r>
            <a:r>
              <a:rPr lang="en-US" dirty="0"/>
              <a:t>a persistent, lightweight, distributed, key-value data store developed by </a:t>
            </a:r>
            <a:r>
              <a:rPr lang="en-US" dirty="0">
                <a:hlinkClick r:id="rId2" tooltip="CoreOS"/>
              </a:rPr>
              <a:t>CoreOS</a:t>
            </a:r>
            <a:r>
              <a:rPr lang="en-US" dirty="0"/>
              <a:t> that reliably stores the configuration data of the cluster, representing the overall state of the cluster at any given point of time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b="1" dirty="0"/>
              <a:t>API server</a:t>
            </a:r>
          </a:p>
          <a:p>
            <a:pPr lvl="1"/>
            <a:r>
              <a:rPr lang="en-US" dirty="0"/>
              <a:t>The API server is a key component and serves the Kubernetes API using JSON over HTTP, which provides both the internal and external interface to Kubernetes.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Kubernetes Components -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86" t="1804" r="4334" b="5684"/>
          <a:stretch/>
        </p:blipFill>
        <p:spPr>
          <a:xfrm>
            <a:off x="5546558" y="1323474"/>
            <a:ext cx="6615308" cy="48784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5201" y="3244334"/>
            <a:ext cx="13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812" y="1520407"/>
            <a:ext cx="5388030" cy="4856330"/>
          </a:xfrm>
        </p:spPr>
        <p:txBody>
          <a:bodyPr/>
          <a:lstStyle/>
          <a:p>
            <a:r>
              <a:rPr lang="en-US" b="1" dirty="0"/>
              <a:t>Scheduler</a:t>
            </a:r>
          </a:p>
          <a:p>
            <a:pPr lvl="1"/>
            <a:r>
              <a:rPr lang="en-US" dirty="0"/>
              <a:t>The scheduler </a:t>
            </a:r>
            <a:r>
              <a:rPr lang="en-US" dirty="0" smtClean="0"/>
              <a:t>tracks </a:t>
            </a:r>
            <a:r>
              <a:rPr lang="en-US" dirty="0"/>
              <a:t>resource use on each node to ensure that workload is not scheduled in excess of available </a:t>
            </a:r>
            <a:r>
              <a:rPr lang="en-US" dirty="0" smtClean="0"/>
              <a:t>resources, </a:t>
            </a:r>
            <a:r>
              <a:rPr lang="en-US" dirty="0"/>
              <a:t> the scheduler's role is to match resource "supply" to workload "demand"</a:t>
            </a:r>
            <a:endParaRPr lang="en-US" b="1" dirty="0" smtClean="0"/>
          </a:p>
          <a:p>
            <a:r>
              <a:rPr lang="en-US" b="1" dirty="0"/>
              <a:t>Controller </a:t>
            </a:r>
            <a:r>
              <a:rPr lang="en-US" b="1" dirty="0" smtClean="0"/>
              <a:t>manager</a:t>
            </a:r>
            <a:endParaRPr lang="en-US" b="1" dirty="0"/>
          </a:p>
          <a:p>
            <a:pPr lvl="1"/>
            <a:r>
              <a:rPr lang="en-US" dirty="0"/>
              <a:t>A controller is a reconciliation loop that drives actual cluster state toward the desired cluster </a:t>
            </a:r>
            <a:r>
              <a:rPr lang="en-US" dirty="0" smtClean="0"/>
              <a:t>state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eplication Controller</a:t>
            </a:r>
            <a:r>
              <a:rPr lang="en-US" i="1" dirty="0"/>
              <a:t>,</a:t>
            </a:r>
            <a:r>
              <a:rPr lang="en-US" dirty="0"/>
              <a:t> which handles replication and scaling by running a specified number of copies of a pod across the </a:t>
            </a:r>
            <a:r>
              <a:rPr lang="en-US" dirty="0" smtClean="0"/>
              <a:t>cluster.</a:t>
            </a:r>
          </a:p>
          <a:p>
            <a:pPr lvl="1"/>
            <a:r>
              <a:rPr lang="en-US" i="1" dirty="0" err="1"/>
              <a:t>DaemonSet</a:t>
            </a:r>
            <a:r>
              <a:rPr lang="en-US" i="1" dirty="0"/>
              <a:t> </a:t>
            </a:r>
            <a:r>
              <a:rPr lang="en-US" i="1" dirty="0" smtClean="0"/>
              <a:t>Controller</a:t>
            </a:r>
            <a:r>
              <a:rPr lang="en-US" dirty="0" smtClean="0"/>
              <a:t>, </a:t>
            </a:r>
            <a:r>
              <a:rPr lang="en-US" dirty="0"/>
              <a:t>for running exactly one pod on every machine (or some subset of machines), and a "Job Controller" for running pods that run to completion,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19" y="202730"/>
            <a:ext cx="10727165" cy="790031"/>
          </a:xfrm>
        </p:spPr>
        <p:txBody>
          <a:bodyPr/>
          <a:lstStyle/>
          <a:p>
            <a:r>
              <a:rPr lang="de-CH" dirty="0"/>
              <a:t>Kubernetes Components -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67" t="1804" r="4335" b="5684"/>
          <a:stretch/>
        </p:blipFill>
        <p:spPr>
          <a:xfrm>
            <a:off x="5702968" y="1323474"/>
            <a:ext cx="6458898" cy="48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812" y="1520407"/>
            <a:ext cx="5207556" cy="4856330"/>
          </a:xfrm>
        </p:spPr>
        <p:txBody>
          <a:bodyPr/>
          <a:lstStyle/>
          <a:p>
            <a:r>
              <a:rPr lang="en-US" b="1" dirty="0" err="1"/>
              <a:t>Kubelet</a:t>
            </a:r>
            <a:endParaRPr lang="en-US" b="1" dirty="0"/>
          </a:p>
          <a:p>
            <a:pPr lvl="1"/>
            <a:r>
              <a:rPr lang="en-US" dirty="0" err="1"/>
              <a:t>Kubelet</a:t>
            </a:r>
            <a:r>
              <a:rPr lang="en-US" dirty="0"/>
              <a:t> is responsible for the running state of each node, ensuring that all containers on the node are healthy. It takes care of starting, stopping, and maintaining application containers organized into pods 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Pod</a:t>
            </a:r>
            <a:endParaRPr lang="en-US" b="1" dirty="0"/>
          </a:p>
          <a:p>
            <a:pPr lvl="1"/>
            <a:r>
              <a:rPr lang="en-US" dirty="0"/>
              <a:t>A container resides inside a pod. The container is the lowest level of a micro-service that holds the running application, libraries, and their dependencies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Kubernetes Components </a:t>
            </a:r>
            <a:r>
              <a:rPr lang="de-CH" dirty="0" smtClean="0"/>
              <a:t>– Slave (</a:t>
            </a:r>
            <a:r>
              <a:rPr lang="de-CH" dirty="0" err="1" smtClean="0"/>
              <a:t>Minion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86" t="1804" r="4334" b="5684"/>
          <a:stretch/>
        </p:blipFill>
        <p:spPr>
          <a:xfrm>
            <a:off x="5546558" y="1323474"/>
            <a:ext cx="6615308" cy="48784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5201" y="3244334"/>
            <a:ext cx="13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812" y="1520407"/>
            <a:ext cx="5207556" cy="4856330"/>
          </a:xfrm>
        </p:spPr>
        <p:txBody>
          <a:bodyPr/>
          <a:lstStyle/>
          <a:p>
            <a:r>
              <a:rPr lang="en-US" b="1" dirty="0" err="1" smtClean="0"/>
              <a:t>Kube</a:t>
            </a:r>
            <a:r>
              <a:rPr lang="en-US" b="1" dirty="0" smtClean="0"/>
              <a:t>-proxy</a:t>
            </a:r>
            <a:endParaRPr lang="en-US" b="1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Kube</a:t>
            </a:r>
            <a:r>
              <a:rPr lang="en-US" dirty="0"/>
              <a:t>-proxy is an implementation of a network proxy and a load balancer. It is responsible for routing traffic to the appropriate container based on IP and port number of the incoming request</a:t>
            </a:r>
            <a:r>
              <a:rPr lang="en-US" dirty="0" smtClean="0"/>
              <a:t>.</a:t>
            </a:r>
          </a:p>
          <a:p>
            <a:pPr lvl="1"/>
            <a:endParaRPr lang="en-US" b="1" dirty="0" smtClean="0"/>
          </a:p>
          <a:p>
            <a:r>
              <a:rPr lang="en-US" b="1" dirty="0" err="1"/>
              <a:t>cAdvisor</a:t>
            </a:r>
            <a:endParaRPr lang="en-US" b="1" dirty="0"/>
          </a:p>
          <a:p>
            <a:pPr lvl="1"/>
            <a:r>
              <a:rPr lang="en-US" dirty="0" err="1" smtClean="0"/>
              <a:t>cAdvisor</a:t>
            </a:r>
            <a:r>
              <a:rPr lang="en-US" dirty="0" smtClean="0"/>
              <a:t> </a:t>
            </a:r>
            <a:r>
              <a:rPr lang="en-US" dirty="0"/>
              <a:t>is an agent that monitors and gathers resource usage and performance metrics such as CPU, memory, file and network usage of containers on each node.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Kubernetes Components </a:t>
            </a:r>
            <a:r>
              <a:rPr lang="de-CH" dirty="0" smtClean="0"/>
              <a:t>– Slave (</a:t>
            </a:r>
            <a:r>
              <a:rPr lang="de-CH" dirty="0" err="1" smtClean="0"/>
              <a:t>Minion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86" t="1804" r="4334" b="5684"/>
          <a:stretch/>
        </p:blipFill>
        <p:spPr>
          <a:xfrm>
            <a:off x="5546558" y="1323474"/>
            <a:ext cx="6615308" cy="48784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5201" y="3244334"/>
            <a:ext cx="13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ab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87" y="521546"/>
            <a:ext cx="8377083" cy="560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16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6563366" y="2431437"/>
            <a:ext cx="1887123" cy="444497"/>
          </a:xfrm>
        </p:spPr>
        <p:txBody>
          <a:bodyPr/>
          <a:lstStyle/>
          <a:p>
            <a:pPr marL="0" indent="0" algn="r">
              <a:buNone/>
            </a:pPr>
            <a:r>
              <a:rPr lang="en-US" sz="3200" dirty="0" smtClean="0"/>
              <a:t>Let’s Start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14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&amp;  Account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Goto</a:t>
            </a:r>
            <a:r>
              <a:rPr lang="en-US" sz="3200" dirty="0"/>
              <a:t>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www.katacoda.com/courses/kubernetes/playground</a:t>
            </a:r>
            <a:endParaRPr lang="en-US" sz="2800" dirty="0"/>
          </a:p>
          <a:p>
            <a:r>
              <a:rPr lang="en-US" sz="3200" dirty="0" smtClean="0"/>
              <a:t>Create your account here.</a:t>
            </a:r>
          </a:p>
          <a:p>
            <a:r>
              <a:rPr lang="en-US" sz="3200" dirty="0" smtClean="0"/>
              <a:t>Click on launch.sh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919" y="1581772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633413" lvl="1" indent="-396875">
              <a:buClrTx/>
              <a:buFont typeface="+mj-lt"/>
              <a:buAutoNum type="romanLcPeriod"/>
            </a:pP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36538" lvl="1" indent="0">
              <a:buClrTx/>
              <a:buNone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Download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files from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808038" lvl="1" indent="-571500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clone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https://github.com/VaibhavG10/k8s-labs-yaml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cd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k8s-labs-yaml/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Common 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2840" y="6515045"/>
            <a:ext cx="394968" cy="136478"/>
          </a:xfrm>
        </p:spPr>
        <p:txBody>
          <a:bodyPr/>
          <a:lstStyle/>
          <a:p>
            <a:fld id="{34850878-A275-4AF4-9D47-68DD72D8098E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919" y="111498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1: Download Files</a:t>
            </a:r>
            <a:endParaRPr lang="en-US" sz="2400" dirty="0"/>
          </a:p>
        </p:txBody>
      </p:sp>
      <p:sp>
        <p:nvSpPr>
          <p:cNvPr id="17" name="Content Placeholder 13"/>
          <p:cNvSpPr>
            <a:spLocks noGrp="1"/>
          </p:cNvSpPr>
          <p:nvPr>
            <p:ph idx="1"/>
          </p:nvPr>
        </p:nvSpPr>
        <p:spPr>
          <a:xfrm>
            <a:off x="6179234" y="1571944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1044575" lvl="1" indent="-571500">
              <a:buClrTx/>
              <a:buFont typeface="+mj-lt"/>
              <a:buAutoNum type="romanLcPeriod"/>
            </a:pPr>
            <a:endParaRPr lang="en-US" sz="2600" dirty="0"/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Open Playground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vi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file.yml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Press “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” for edit mode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Paste copied data 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Press “esc”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Write “: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wq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” to save &amp;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exit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9234" y="111990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Task 2(O): How to Create &amp; Save file</a:t>
            </a:r>
          </a:p>
        </p:txBody>
      </p:sp>
    </p:spTree>
    <p:extLst>
      <p:ext uri="{BB962C8B-B14F-4D97-AF65-F5344CB8AC3E}">
        <p14:creationId xmlns:p14="http://schemas.microsoft.com/office/powerpoint/2010/main" val="121866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Lab1: </a:t>
            </a:r>
            <a:r>
              <a:rPr lang="en-US" dirty="0" smtClean="0"/>
              <a:t>HelloWorld with  POD, </a:t>
            </a:r>
            <a:r>
              <a:rPr lang="en-US" dirty="0" err="1" smtClean="0"/>
              <a:t>Replicaset</a:t>
            </a:r>
            <a:r>
              <a:rPr lang="en-US" dirty="0" smtClean="0"/>
              <a:t>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Learn how to </a:t>
            </a:r>
            <a:r>
              <a:rPr lang="en-US" dirty="0" smtClean="0"/>
              <a:t>deploy a single pod. Create pod using </a:t>
            </a:r>
            <a:r>
              <a:rPr lang="en-US" dirty="0" err="1" smtClean="0"/>
              <a:t>replicaset</a:t>
            </a:r>
            <a:r>
              <a:rPr lang="en-US" dirty="0" smtClean="0"/>
              <a:t> &amp; deployment. Play around deployment.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Deploy </a:t>
            </a:r>
            <a:r>
              <a:rPr lang="en-US" dirty="0" err="1" smtClean="0"/>
              <a:t>helloworld</a:t>
            </a:r>
            <a:r>
              <a:rPr lang="en-US" dirty="0" smtClean="0"/>
              <a:t> POD</a:t>
            </a:r>
            <a:endParaRPr lang="en-US" dirty="0"/>
          </a:p>
          <a:p>
            <a:r>
              <a:rPr lang="en-US" dirty="0" smtClean="0"/>
              <a:t>Deploy </a:t>
            </a:r>
            <a:r>
              <a:rPr lang="en-US" dirty="0" err="1" smtClean="0"/>
              <a:t>helloworld</a:t>
            </a:r>
            <a:r>
              <a:rPr lang="en-US" dirty="0" smtClean="0"/>
              <a:t> </a:t>
            </a:r>
            <a:r>
              <a:rPr lang="en-US" dirty="0" err="1" smtClean="0"/>
              <a:t>Replicaset</a:t>
            </a:r>
            <a:endParaRPr lang="en-US" dirty="0"/>
          </a:p>
          <a:p>
            <a:r>
              <a:rPr lang="en-US" dirty="0" smtClean="0"/>
              <a:t>Play with deployment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1598" y="2382254"/>
            <a:ext cx="3621506" cy="3272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7165" y="2823311"/>
            <a:ext cx="6716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Name: </a:t>
            </a:r>
            <a:r>
              <a:rPr lang="en-US" dirty="0" smtClean="0"/>
              <a:t>Vaibhav Gupta</a:t>
            </a:r>
          </a:p>
          <a:p>
            <a:r>
              <a:rPr lang="en-US" dirty="0">
                <a:solidFill>
                  <a:srgbClr val="0070C0"/>
                </a:solidFill>
              </a:rPr>
              <a:t>Designation: </a:t>
            </a:r>
            <a:r>
              <a:rPr lang="en-US" dirty="0" smtClean="0"/>
              <a:t>Consultant Architect</a:t>
            </a:r>
          </a:p>
          <a:p>
            <a:r>
              <a:rPr lang="en-US" dirty="0">
                <a:solidFill>
                  <a:srgbClr val="0070C0"/>
                </a:solidFill>
              </a:rPr>
              <a:t>Team: </a:t>
            </a:r>
            <a:r>
              <a:rPr lang="en-US" dirty="0" smtClean="0"/>
              <a:t>Cloud COE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Experience (</a:t>
            </a:r>
            <a:r>
              <a:rPr lang="en-US" dirty="0" err="1" smtClean="0">
                <a:solidFill>
                  <a:srgbClr val="0070C0"/>
                </a:solidFill>
              </a:rPr>
              <a:t>Yrs</a:t>
            </a:r>
            <a:r>
              <a:rPr lang="en-US" dirty="0" smtClean="0">
                <a:solidFill>
                  <a:srgbClr val="0070C0"/>
                </a:solidFill>
              </a:rPr>
              <a:t>): </a:t>
            </a:r>
            <a:r>
              <a:rPr lang="en-US" dirty="0" smtClean="0"/>
              <a:t>12.5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Expertise: </a:t>
            </a:r>
            <a:r>
              <a:rPr lang="en-US" dirty="0" smtClean="0"/>
              <a:t>Docker | K8s | Cloud | </a:t>
            </a:r>
            <a:r>
              <a:rPr lang="en-US" dirty="0"/>
              <a:t>Devops </a:t>
            </a:r>
            <a:r>
              <a:rPr lang="en-US" dirty="0" smtClean="0"/>
              <a:t>| Microservices | Server less | Migration | Presales | Consulting</a:t>
            </a:r>
          </a:p>
          <a:p>
            <a:r>
              <a:rPr lang="en-US" dirty="0">
                <a:solidFill>
                  <a:srgbClr val="0070C0"/>
                </a:solidFill>
              </a:rPr>
              <a:t>LinkedIn: </a:t>
            </a:r>
            <a:r>
              <a:rPr lang="en-US" dirty="0" smtClean="0">
                <a:hlinkClick r:id="rId2"/>
              </a:rPr>
              <a:t>www.linkedin.com/in/vg-cloud-world</a:t>
            </a:r>
            <a:endParaRPr lang="en-US" dirty="0" smtClean="0"/>
          </a:p>
          <a:p>
            <a:r>
              <a:rPr lang="en-US" dirty="0" err="1">
                <a:solidFill>
                  <a:srgbClr val="0070C0"/>
                </a:solidFill>
              </a:rPr>
              <a:t>Github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github.com/VaibhavG10</a:t>
            </a:r>
            <a:endParaRPr lang="en-US" dirty="0" smtClean="0"/>
          </a:p>
          <a:p>
            <a:r>
              <a:rPr lang="en-US" dirty="0" err="1">
                <a:solidFill>
                  <a:srgbClr val="0070C0"/>
                </a:solidFill>
              </a:rPr>
              <a:t>Dockerhub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hlinkClick r:id="rId4"/>
              </a:rPr>
              <a:t>https://cloud.docker.com/u/vaibhav2016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2" t="880" r="587" b="-880"/>
          <a:stretch/>
        </p:blipFill>
        <p:spPr>
          <a:xfrm>
            <a:off x="1055659" y="2823311"/>
            <a:ext cx="3193383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919" y="1581772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create -f pod-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helloworld.yml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pod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logs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myapp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-pod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delete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po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myapp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-pod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pod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Lab1: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2840" y="6515045"/>
            <a:ext cx="394968" cy="136478"/>
          </a:xfrm>
        </p:spPr>
        <p:txBody>
          <a:bodyPr/>
          <a:lstStyle/>
          <a:p>
            <a:fld id="{34850878-A275-4AF4-9D47-68DD72D8098E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919" y="111498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1: Pod</a:t>
            </a:r>
            <a:endParaRPr lang="en-US" sz="2400" dirty="0"/>
          </a:p>
        </p:txBody>
      </p:sp>
      <p:sp>
        <p:nvSpPr>
          <p:cNvPr id="17" name="Content Placeholder 13"/>
          <p:cNvSpPr>
            <a:spLocks noGrp="1"/>
          </p:cNvSpPr>
          <p:nvPr>
            <p:ph idx="1"/>
          </p:nvPr>
        </p:nvSpPr>
        <p:spPr>
          <a:xfrm>
            <a:off x="6179234" y="1571944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create -f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replicaset-helloworld.yml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pod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delete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po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&lt;Name </a:t>
            </a:r>
            <a:r>
              <a:rPr lang="en-US" sz="2600" smtClean="0">
                <a:solidFill>
                  <a:srgbClr val="FF0000"/>
                </a:solidFill>
              </a:rPr>
              <a:t>of POD&gt;</a:t>
            </a:r>
            <a:endParaRPr lang="en-US" sz="2600" dirty="0">
              <a:solidFill>
                <a:srgbClr val="FF0000"/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pod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rs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delete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rs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frontend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rs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9234" y="111990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2: Replica Set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4" y="4021855"/>
            <a:ext cx="5753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9" grpId="0" animBg="1"/>
      <p:bldP spid="17" grpId="0" build="p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919" y="1581772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create –f deployment-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helloworld.yml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pod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deployment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rs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delete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rs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&lt;</a:t>
            </a:r>
            <a:r>
              <a:rPr lang="en-US" sz="2600" dirty="0" err="1">
                <a:solidFill>
                  <a:srgbClr val="FF0000"/>
                </a:solidFill>
              </a:rPr>
              <a:t>NameOf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Replica set&gt; 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get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rs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dirty="0"/>
          </a:p>
          <a:p>
            <a:pPr marL="633413" lvl="1" indent="-396875">
              <a:buClrTx/>
              <a:buFont typeface="+mj-lt"/>
              <a:buAutoNum type="romanLcPeriod"/>
            </a:pPr>
            <a:endParaRPr lang="en-US" dirty="0" smtClean="0"/>
          </a:p>
          <a:p>
            <a:pPr marL="633413" lvl="1" indent="-396875">
              <a:buClrTx/>
              <a:buFont typeface="+mj-lt"/>
              <a:buAutoNum type="romanL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Lab1: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2840" y="6515045"/>
            <a:ext cx="394968" cy="136478"/>
          </a:xfrm>
        </p:spPr>
        <p:txBody>
          <a:bodyPr/>
          <a:lstStyle/>
          <a:p>
            <a:fld id="{34850878-A275-4AF4-9D47-68DD72D8098E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919" y="111498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3: Deployment</a:t>
            </a:r>
            <a:endParaRPr lang="en-US" sz="2400" dirty="0"/>
          </a:p>
        </p:txBody>
      </p:sp>
      <p:sp>
        <p:nvSpPr>
          <p:cNvPr id="17" name="Content Placeholder 13"/>
          <p:cNvSpPr>
            <a:spLocks noGrp="1"/>
          </p:cNvSpPr>
          <p:nvPr>
            <p:ph idx="1"/>
          </p:nvPr>
        </p:nvSpPr>
        <p:spPr>
          <a:xfrm>
            <a:off x="6179234" y="1571944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deployment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edit deployment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nginx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-deployment</a:t>
            </a: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get pod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delete deployment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nginx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-deployment</a:t>
            </a: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9234" y="111990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4</a:t>
            </a:r>
            <a:r>
              <a:rPr lang="en-US" sz="2400" dirty="0"/>
              <a:t>: Modify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15" r="2535"/>
          <a:stretch/>
        </p:blipFill>
        <p:spPr>
          <a:xfrm>
            <a:off x="6297561" y="2805351"/>
            <a:ext cx="4984955" cy="1809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01" y="4504064"/>
            <a:ext cx="58578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9" grpId="0" animBg="1"/>
      <p:bldP spid="17" grpId="0" build="p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41" y="1588677"/>
            <a:ext cx="8409039" cy="47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Lab2: </a:t>
            </a:r>
            <a:r>
              <a:rPr lang="en-US" sz="2000" dirty="0" err="1" smtClean="0"/>
              <a:t>Daemonset</a:t>
            </a:r>
            <a:r>
              <a:rPr lang="en-US" sz="2000" dirty="0" smtClean="0"/>
              <a:t> &amp;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 smtClean="0"/>
              <a:t>DaemonSet</a:t>
            </a:r>
            <a:r>
              <a:rPr lang="en-US" dirty="0"/>
              <a:t> ensures that all eligible nodes run a copy of a Pod</a:t>
            </a:r>
          </a:p>
          <a:p>
            <a:r>
              <a:rPr lang="en-US" b="1" dirty="0"/>
              <a:t>Namespaces</a:t>
            </a:r>
            <a:r>
              <a:rPr lang="en-US" dirty="0"/>
              <a:t> are intended for use in environments with many users spread across multiple teams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Daemonset</a:t>
            </a:r>
            <a:endParaRPr lang="en-US" dirty="0" smtClean="0"/>
          </a:p>
          <a:p>
            <a:r>
              <a:rPr lang="en-US" dirty="0" smtClean="0"/>
              <a:t>Create custom namespace</a:t>
            </a:r>
          </a:p>
          <a:p>
            <a:r>
              <a:rPr lang="en-US" dirty="0" smtClean="0"/>
              <a:t>Deploy pod in custom namespace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919" y="1581772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1044575" lvl="1" indent="-571500">
              <a:buClrTx/>
              <a:buFont typeface="+mj-lt"/>
              <a:buAutoNum type="romanLcPeriod"/>
            </a:pPr>
            <a:endParaRPr lang="en-US" sz="2600" dirty="0" smtClean="0"/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create -f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daemonset-helloworld.yml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po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po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-n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-system 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po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-n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-system -o wide |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grep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fluentd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dirty="0" smtClean="0"/>
          </a:p>
          <a:p>
            <a:pPr marL="633413" lvl="1" indent="-396875">
              <a:buClrTx/>
              <a:buFont typeface="+mj-lt"/>
              <a:buAutoNum type="romanL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Lab2: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2840" y="6515045"/>
            <a:ext cx="394968" cy="136478"/>
          </a:xfrm>
        </p:spPr>
        <p:txBody>
          <a:bodyPr/>
          <a:lstStyle/>
          <a:p>
            <a:fld id="{34850878-A275-4AF4-9D47-68DD72D8098E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919" y="111498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</a:t>
            </a:r>
            <a:r>
              <a:rPr lang="en-US" sz="2400" dirty="0"/>
              <a:t>1</a:t>
            </a:r>
            <a:r>
              <a:rPr lang="en-US" sz="2400" dirty="0" smtClean="0"/>
              <a:t>: </a:t>
            </a:r>
            <a:r>
              <a:rPr lang="en-US" sz="2400" dirty="0" err="1" smtClean="0"/>
              <a:t>Daemonset</a:t>
            </a:r>
            <a:endParaRPr lang="en-US" sz="2400" dirty="0"/>
          </a:p>
        </p:txBody>
      </p:sp>
      <p:sp>
        <p:nvSpPr>
          <p:cNvPr id="17" name="Content Placeholder 13"/>
          <p:cNvSpPr>
            <a:spLocks noGrp="1"/>
          </p:cNvSpPr>
          <p:nvPr>
            <p:ph idx="1"/>
          </p:nvPr>
        </p:nvSpPr>
        <p:spPr>
          <a:xfrm>
            <a:off x="6179234" y="1571944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1044575" lvl="1" indent="-571500">
              <a:buClrTx/>
              <a:buFont typeface="+mj-lt"/>
              <a:buAutoNum type="romanLcPeriod"/>
            </a:pPr>
            <a:endParaRPr lang="en-US" sz="2600" dirty="0" smtClean="0"/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create namespace test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get namespaces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create -f pod-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helloworld.yml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-n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get pod -n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9234" y="111990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</a:t>
            </a:r>
            <a:r>
              <a:rPr lang="en-US" sz="2400" dirty="0"/>
              <a:t>2</a:t>
            </a:r>
            <a:r>
              <a:rPr lang="en-US" sz="2400" dirty="0" smtClean="0"/>
              <a:t>: Namespace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2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9" grpId="0" animBg="1"/>
      <p:bldP spid="17" grpId="0" build="p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Lab3: </a:t>
            </a:r>
            <a:r>
              <a:rPr lang="en-US" dirty="0" smtClean="0"/>
              <a:t>Service &amp; </a:t>
            </a:r>
            <a:r>
              <a:rPr lang="en-US" dirty="0" err="1" smtClean="0"/>
              <a:t>Nodeport</a:t>
            </a:r>
            <a:r>
              <a:rPr lang="en-US" dirty="0" smtClean="0"/>
              <a:t> with labels &amp;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Service </a:t>
            </a:r>
            <a:r>
              <a:rPr lang="en-US" dirty="0"/>
              <a:t>can be defined as an abstraction on the top of the pod which provides a single IP address and DNS name by which pods can be accessed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 Of Service</a:t>
            </a:r>
          </a:p>
          <a:p>
            <a:pPr lvl="1"/>
            <a:r>
              <a:rPr lang="en-US" b="1" dirty="0" err="1" smtClean="0"/>
              <a:t>ClusterIP</a:t>
            </a:r>
            <a:endParaRPr lang="en-US" b="1" dirty="0" smtClean="0"/>
          </a:p>
          <a:p>
            <a:pPr lvl="1"/>
            <a:r>
              <a:rPr lang="en-US" b="1" dirty="0"/>
              <a:t>Node </a:t>
            </a:r>
            <a:r>
              <a:rPr lang="en-US" b="1" dirty="0" smtClean="0"/>
              <a:t>Port</a:t>
            </a:r>
          </a:p>
          <a:p>
            <a:pPr lvl="1"/>
            <a:r>
              <a:rPr lang="en-US" dirty="0" smtClean="0"/>
              <a:t>Load Balancer</a:t>
            </a:r>
          </a:p>
          <a:p>
            <a:pPr lvl="1"/>
            <a:r>
              <a:rPr lang="en-US" dirty="0" smtClean="0"/>
              <a:t>External Name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k8s service object</a:t>
            </a:r>
          </a:p>
          <a:p>
            <a:r>
              <a:rPr lang="en-US" dirty="0" smtClean="0"/>
              <a:t>Demo with </a:t>
            </a:r>
            <a:r>
              <a:rPr lang="en-US" dirty="0" err="1" smtClean="0"/>
              <a:t>Nodeport</a:t>
            </a:r>
            <a:r>
              <a:rPr lang="en-US" dirty="0" smtClean="0"/>
              <a:t> Type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919" y="1581772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1044575" lvl="1" indent="-571500">
              <a:buClrTx/>
              <a:buFont typeface="+mj-lt"/>
              <a:buAutoNum type="romanLcPeriod"/>
            </a:pPr>
            <a:endParaRPr lang="en-US" sz="2600" dirty="0" smtClean="0"/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create -f deployment-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nginx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helloworld.yml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create –f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svc-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nginx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helloworld.yml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svc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url &lt;cluster-IP&gt;:3000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Lab3: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2840" y="6515045"/>
            <a:ext cx="394968" cy="136478"/>
          </a:xfrm>
        </p:spPr>
        <p:txBody>
          <a:bodyPr/>
          <a:lstStyle/>
          <a:p>
            <a:fld id="{34850878-A275-4AF4-9D47-68DD72D8098E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919" y="111498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</a:t>
            </a:r>
            <a:r>
              <a:rPr lang="en-US" sz="2400" dirty="0"/>
              <a:t>1</a:t>
            </a:r>
            <a:r>
              <a:rPr lang="en-US" sz="2400" smtClean="0"/>
              <a:t>: Service</a:t>
            </a:r>
            <a:endParaRPr lang="en-US" sz="2400" dirty="0"/>
          </a:p>
        </p:txBody>
      </p:sp>
      <p:sp>
        <p:nvSpPr>
          <p:cNvPr id="17" name="Content Placeholder 13"/>
          <p:cNvSpPr>
            <a:spLocks noGrp="1"/>
          </p:cNvSpPr>
          <p:nvPr>
            <p:ph idx="1"/>
          </p:nvPr>
        </p:nvSpPr>
        <p:spPr>
          <a:xfrm>
            <a:off x="6179234" y="1571944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1044575" lvl="1" indent="-571500">
              <a:buClrTx/>
              <a:buFont typeface="+mj-lt"/>
              <a:buAutoNum type="romanLcPeriod"/>
            </a:pPr>
            <a:endParaRPr lang="en-US" sz="2600" dirty="0" smtClean="0"/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get pod –o wide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get nodes –o wide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curl &lt;node-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ip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&gt;:30303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9234" y="111990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2: </a:t>
            </a:r>
            <a:r>
              <a:rPr lang="en-US" sz="2400" dirty="0" err="1" smtClean="0"/>
              <a:t>NodePort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01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809" y="190698"/>
            <a:ext cx="10895276" cy="790031"/>
          </a:xfrm>
        </p:spPr>
        <p:txBody>
          <a:bodyPr/>
          <a:lstStyle/>
          <a:p>
            <a:r>
              <a:rPr lang="en-US" dirty="0" smtClean="0"/>
              <a:t>Node 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90698"/>
            <a:ext cx="98679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92024"/>
            <a:ext cx="10725912" cy="786384"/>
          </a:xfrm>
        </p:spPr>
        <p:txBody>
          <a:bodyPr vert="horz" lIns="0" tIns="45710" rIns="0" bIns="45710" rtlCol="0" anchor="b">
            <a:noAutofit/>
          </a:bodyPr>
          <a:lstStyle/>
          <a:p>
            <a:r>
              <a:rPr lang="de-CH" dirty="0"/>
              <a:t>Lab4: </a:t>
            </a:r>
            <a:r>
              <a:rPr lang="de-CH" dirty="0" smtClean="0"/>
              <a:t>Work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Learn different K8s commands for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Learn different cleanup &amp; useful commands</a:t>
            </a:r>
          </a:p>
          <a:p>
            <a:r>
              <a:rPr lang="en-US" dirty="0" smtClean="0"/>
              <a:t>List out different get, describe, edit &amp; other commands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919" y="1581772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cluster-info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describe pod &lt;name of pod&gt;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nodes –o wide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namespaces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pods --show-labels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pods –o wide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pods --all-namespaces 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get deployment –o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yaml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dirty="0"/>
          </a:p>
          <a:p>
            <a:pPr marL="633413" lvl="1" indent="-396875">
              <a:buClrTx/>
              <a:buFont typeface="+mj-lt"/>
              <a:buAutoNum type="romanLcPeriod"/>
            </a:pPr>
            <a:endParaRPr lang="en-US" dirty="0" smtClean="0"/>
          </a:p>
          <a:p>
            <a:pPr marL="633413" lvl="1" indent="-396875">
              <a:buClrTx/>
              <a:buFont typeface="+mj-lt"/>
              <a:buAutoNum type="romanLcPeriod"/>
            </a:pPr>
            <a:endParaRPr lang="en-US" dirty="0" smtClean="0"/>
          </a:p>
          <a:p>
            <a:pPr marL="236538" lvl="1" indent="0">
              <a:buClrTx/>
              <a:buNone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Lab4: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2840" y="6515045"/>
            <a:ext cx="394968" cy="136478"/>
          </a:xfrm>
        </p:spPr>
        <p:txBody>
          <a:bodyPr/>
          <a:lstStyle/>
          <a:p>
            <a:fld id="{34850878-A275-4AF4-9D47-68DD72D8098E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919" y="111498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</a:t>
            </a:r>
            <a:r>
              <a:rPr lang="en-US" sz="2400" dirty="0"/>
              <a:t>1: </a:t>
            </a:r>
            <a:r>
              <a:rPr lang="en-US" sz="2400" dirty="0" smtClean="0"/>
              <a:t>Useful </a:t>
            </a:r>
            <a:r>
              <a:rPr lang="en-US" sz="2400" dirty="0"/>
              <a:t>Commands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idx="1"/>
          </p:nvPr>
        </p:nvSpPr>
        <p:spPr>
          <a:xfrm>
            <a:off x="6179234" y="1571944"/>
            <a:ext cx="5216061" cy="433555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delete namespace &lt;name of namespace&gt;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delete pod &lt;name of pod&gt;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delete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rs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&lt;name of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rs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delete deployment &lt;name of deployment&gt;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delete svc &lt;name of svc&gt;</a:t>
            </a:r>
          </a:p>
          <a:p>
            <a:pPr marL="633413" lvl="1" indent="-396875">
              <a:buClrTx/>
              <a:buFont typeface="+mj-lt"/>
              <a:buAutoNum type="romanLcPeriod"/>
            </a:pP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kubectl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delete secret &lt;name of secret&gt;</a:t>
            </a: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800" dirty="0">
              <a:solidFill>
                <a:srgbClr val="FF0000"/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800" dirty="0">
              <a:solidFill>
                <a:srgbClr val="FF0000"/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633413" lvl="1" indent="-396875">
              <a:buClrTx/>
              <a:buFont typeface="+mj-lt"/>
              <a:buAutoNum type="romanLcPeriod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9234" y="1119901"/>
            <a:ext cx="521606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2: Cleanup Commands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9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/>
          <p:cNvSpPr txBox="1">
            <a:spLocks/>
          </p:cNvSpPr>
          <p:nvPr/>
        </p:nvSpPr>
        <p:spPr>
          <a:xfrm>
            <a:off x="656709" y="658858"/>
            <a:ext cx="6286589" cy="6070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dirty="0" smtClean="0"/>
              <a:t>Agenda</a:t>
            </a:r>
            <a:endParaRPr lang="en-US" b="1" dirty="0"/>
          </a:p>
        </p:txBody>
      </p:sp>
      <p:sp>
        <p:nvSpPr>
          <p:cNvPr id="5" name="Text Placeholder 19"/>
          <p:cNvSpPr txBox="1">
            <a:spLocks/>
          </p:cNvSpPr>
          <p:nvPr/>
        </p:nvSpPr>
        <p:spPr>
          <a:xfrm>
            <a:off x="1011550" y="1386348"/>
            <a:ext cx="10288796" cy="46323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Introduction</a:t>
            </a:r>
            <a:endParaRPr lang="de-CH" dirty="0" smtClean="0"/>
          </a:p>
          <a:p>
            <a:r>
              <a:rPr lang="en-US" dirty="0" smtClean="0"/>
              <a:t>Lab 1: </a:t>
            </a:r>
            <a:r>
              <a:rPr lang="en-US" dirty="0"/>
              <a:t>HelloWorld with  POD, </a:t>
            </a:r>
            <a:r>
              <a:rPr lang="en-US" dirty="0" err="1"/>
              <a:t>Replicaset</a:t>
            </a:r>
            <a:r>
              <a:rPr lang="en-US" dirty="0"/>
              <a:t> &amp; Deployment</a:t>
            </a:r>
          </a:p>
          <a:p>
            <a:r>
              <a:rPr lang="en-US" dirty="0"/>
              <a:t>Lab </a:t>
            </a:r>
            <a:r>
              <a:rPr lang="en-US" dirty="0" smtClean="0"/>
              <a:t>2: </a:t>
            </a:r>
            <a:r>
              <a:rPr lang="en-US" dirty="0" err="1"/>
              <a:t>Daemonset</a:t>
            </a:r>
            <a:r>
              <a:rPr lang="en-US" dirty="0"/>
              <a:t> &amp; Namespace</a:t>
            </a:r>
          </a:p>
          <a:p>
            <a:r>
              <a:rPr lang="en-US" dirty="0"/>
              <a:t>Lab </a:t>
            </a:r>
            <a:r>
              <a:rPr lang="en-US" dirty="0" smtClean="0"/>
              <a:t>3: </a:t>
            </a:r>
            <a:r>
              <a:rPr lang="en-US" dirty="0"/>
              <a:t>Service &amp; </a:t>
            </a:r>
            <a:r>
              <a:rPr lang="en-US" dirty="0" err="1"/>
              <a:t>Nodeport</a:t>
            </a:r>
            <a:endParaRPr lang="en-US" dirty="0"/>
          </a:p>
          <a:p>
            <a:r>
              <a:rPr lang="en-US" dirty="0"/>
              <a:t>Lab </a:t>
            </a:r>
            <a:r>
              <a:rPr lang="en-US" dirty="0" smtClean="0"/>
              <a:t>4: </a:t>
            </a:r>
            <a:r>
              <a:rPr lang="de-CH" dirty="0"/>
              <a:t>Work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en-US" dirty="0"/>
              <a:t>Commands</a:t>
            </a:r>
            <a:endParaRPr lang="en-US" dirty="0" smtClean="0"/>
          </a:p>
          <a:p>
            <a:r>
              <a:rPr lang="en-US" dirty="0" smtClean="0"/>
              <a:t>Q </a:t>
            </a:r>
            <a:r>
              <a:rPr lang="en-US" dirty="0"/>
              <a:t>n </a:t>
            </a:r>
            <a:r>
              <a:rPr lang="en-US" dirty="0" smtClean="0"/>
              <a:t>A</a:t>
            </a:r>
          </a:p>
          <a:p>
            <a:r>
              <a:rPr lang="en-US" dirty="0" smtClean="0"/>
              <a:t>Next </a:t>
            </a:r>
            <a:r>
              <a:rPr lang="en-US" dirty="0"/>
              <a:t>Steps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Q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90" y="2292777"/>
            <a:ext cx="6953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where k8s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r="1291"/>
          <a:stretch/>
        </p:blipFill>
        <p:spPr>
          <a:xfrm>
            <a:off x="206476" y="2340872"/>
            <a:ext cx="11828207" cy="2259384"/>
          </a:xfrm>
          <a:prstGeom prst="rect">
            <a:avLst/>
          </a:prstGeom>
        </p:spPr>
      </p:pic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89" y="4558692"/>
            <a:ext cx="1105254" cy="14384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1026" idx="3"/>
          </p:cNvCxnSpPr>
          <p:nvPr/>
        </p:nvCxnSpPr>
        <p:spPr>
          <a:xfrm>
            <a:off x="6017343" y="5277920"/>
            <a:ext cx="42770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270955" y="4365523"/>
            <a:ext cx="14748" cy="91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279626" y="3746090"/>
            <a:ext cx="0" cy="1531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26" idx="0"/>
          </p:cNvCxnSpPr>
          <p:nvPr/>
        </p:nvCxnSpPr>
        <p:spPr>
          <a:xfrm>
            <a:off x="5464716" y="3746090"/>
            <a:ext cx="0" cy="812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9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 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Image result for n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21" y="1998406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0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759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Summary:</a:t>
            </a:r>
          </a:p>
          <a:p>
            <a:r>
              <a:rPr lang="de-CH" dirty="0" err="1"/>
              <a:t>About</a:t>
            </a:r>
            <a:r>
              <a:rPr lang="de-CH" dirty="0"/>
              <a:t> Container Orchestration</a:t>
            </a:r>
            <a:endParaRPr lang="en-US" dirty="0"/>
          </a:p>
          <a:p>
            <a:r>
              <a:rPr lang="en-US" dirty="0"/>
              <a:t>Kubernetes</a:t>
            </a:r>
            <a:endParaRPr lang="de-CH" dirty="0"/>
          </a:p>
          <a:p>
            <a:r>
              <a:rPr lang="en-US" dirty="0"/>
              <a:t>Why Kubernetes?</a:t>
            </a:r>
          </a:p>
          <a:p>
            <a:r>
              <a:rPr lang="de-CH" dirty="0"/>
              <a:t>Different Container Orchestration Tool</a:t>
            </a:r>
          </a:p>
          <a:p>
            <a:r>
              <a:rPr lang="en-US" dirty="0"/>
              <a:t>Comparison (k8s – Swarm – Mesos – ECS)</a:t>
            </a:r>
          </a:p>
          <a:p>
            <a:r>
              <a:rPr lang="de-CH" dirty="0" err="1"/>
              <a:t>Kubernetes</a:t>
            </a:r>
            <a:r>
              <a:rPr lang="de-CH" dirty="0"/>
              <a:t> Components – Master</a:t>
            </a:r>
          </a:p>
          <a:p>
            <a:r>
              <a:rPr lang="de-CH" dirty="0" err="1"/>
              <a:t>Kubernetes</a:t>
            </a:r>
            <a:r>
              <a:rPr lang="de-CH" dirty="0"/>
              <a:t> Components - </a:t>
            </a:r>
            <a:r>
              <a:rPr lang="de-CH" dirty="0" smtClean="0"/>
              <a:t>Slave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199655"/>
            <a:ext cx="5181600" cy="26242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Useful Url’s:</a:t>
            </a:r>
            <a:endParaRPr lang="en-US" sz="2400" dirty="0">
              <a:hlinkClick r:id="rId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linkClick r:id="rId3"/>
              </a:rPr>
              <a:t>https://kubernetes.io/docs/tutorials/kubernetes-basics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linkClick r:id="rId4"/>
              </a:rPr>
              <a:t>https://kubernetes.io/docs/concepts/overview/what-is-kubernetes/ 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github.com/kubernetes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linkClick r:id="rId6"/>
              </a:rPr>
              <a:t>https://www.cncf.io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youtu.be/90kZRyPcRZw</a:t>
            </a:r>
            <a:endParaRPr lang="en-US" u="sng" dirty="0" smtClean="0"/>
          </a:p>
          <a:p>
            <a:pPr>
              <a:spcBef>
                <a:spcPts val="0"/>
              </a:spcBef>
            </a:pPr>
            <a:r>
              <a:rPr lang="en-US" dirty="0">
                <a:hlinkClick r:id="rId8"/>
              </a:rPr>
              <a:t>https://blogs.msdn.microsoft.com/arsen/2018/05/17/certified-kubernetes-administrator-cka-cncf-exam-preparation-resources-that-i-found-useful/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172200" y="3978314"/>
            <a:ext cx="5181600" cy="228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What’s Next:</a:t>
            </a:r>
            <a:endParaRPr lang="en-US" sz="2000" dirty="0" smtClean="0">
              <a:hlinkClick r:id="rId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Install k8s cluster on your workstation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Practice with real time scenario’s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Explorer secrets, scaling, networking &amp; other k8s feature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Explorer different use cases of k8s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Clear CKA/CKAD Exam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2840" y="5877738"/>
            <a:ext cx="394968" cy="162152"/>
          </a:xfrm>
        </p:spPr>
        <p:txBody>
          <a:bodyPr/>
          <a:lstStyle/>
          <a:p>
            <a:fld id="{34850878-A275-4AF4-9D47-68DD72D809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&amp; Learn More About K8s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Service Discovery </a:t>
            </a:r>
          </a:p>
          <a:p>
            <a:r>
              <a:rPr lang="en-US" dirty="0"/>
              <a:t>Ingress controller</a:t>
            </a:r>
          </a:p>
          <a:p>
            <a:r>
              <a:rPr lang="en-US" dirty="0"/>
              <a:t>External DNS </a:t>
            </a:r>
          </a:p>
          <a:p>
            <a:r>
              <a:rPr lang="en-US" dirty="0"/>
              <a:t>Resource Quotas </a:t>
            </a:r>
          </a:p>
          <a:p>
            <a:r>
              <a:rPr lang="en-US" dirty="0"/>
              <a:t>Secrets </a:t>
            </a:r>
            <a:endParaRPr lang="en-US" dirty="0" smtClean="0"/>
          </a:p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ConfigMaps</a:t>
            </a:r>
            <a:endParaRPr lang="en-US" dirty="0" smtClean="0"/>
          </a:p>
          <a:p>
            <a:r>
              <a:rPr lang="en-US" dirty="0" smtClean="0"/>
              <a:t>RBAC </a:t>
            </a:r>
            <a:endParaRPr lang="en-US" dirty="0"/>
          </a:p>
          <a:p>
            <a:r>
              <a:rPr lang="en-US" dirty="0"/>
              <a:t>Health Check </a:t>
            </a:r>
          </a:p>
          <a:p>
            <a:r>
              <a:rPr lang="en-US" dirty="0" smtClean="0"/>
              <a:t>Logging &amp; Monitoring in </a:t>
            </a:r>
            <a:r>
              <a:rPr lang="en-US" dirty="0" err="1" smtClean="0"/>
              <a:t>kubernetes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Helm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COE on Yammer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19" y="1295668"/>
            <a:ext cx="10136045" cy="50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K8s Certification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50" y="1281112"/>
            <a:ext cx="9914231" cy="5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12" y="552733"/>
            <a:ext cx="7337046" cy="550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About</a:t>
            </a:r>
            <a:r>
              <a:rPr lang="de-CH" dirty="0"/>
              <a:t> Container </a:t>
            </a:r>
            <a:r>
              <a:rPr lang="de-CH" dirty="0" smtClean="0"/>
              <a:t>Orchestration</a:t>
            </a:r>
            <a:endParaRPr lang="en-US" dirty="0" smtClean="0"/>
          </a:p>
          <a:p>
            <a:r>
              <a:rPr lang="en-US" dirty="0" smtClean="0"/>
              <a:t>Kubernetes</a:t>
            </a:r>
            <a:endParaRPr lang="de-CH" dirty="0" smtClean="0"/>
          </a:p>
          <a:p>
            <a:r>
              <a:rPr lang="en-US" dirty="0" smtClean="0"/>
              <a:t>Why </a:t>
            </a:r>
            <a:r>
              <a:rPr lang="en-US" dirty="0"/>
              <a:t>Kubernetes</a:t>
            </a:r>
            <a:r>
              <a:rPr lang="en-US" dirty="0" smtClean="0"/>
              <a:t>?</a:t>
            </a:r>
          </a:p>
          <a:p>
            <a:r>
              <a:rPr lang="de-CH" dirty="0" smtClean="0"/>
              <a:t>Different </a:t>
            </a:r>
            <a:r>
              <a:rPr lang="de-CH" dirty="0"/>
              <a:t>Container Orchestration Tool</a:t>
            </a:r>
          </a:p>
          <a:p>
            <a:r>
              <a:rPr lang="en-US" dirty="0"/>
              <a:t>Comparison (k8s – Swarm – Mesos – ECS)</a:t>
            </a:r>
            <a:endParaRPr lang="en-US" dirty="0" smtClean="0"/>
          </a:p>
          <a:p>
            <a:r>
              <a:rPr lang="de-CH" dirty="0" err="1" smtClean="0"/>
              <a:t>Kubernetes</a:t>
            </a:r>
            <a:r>
              <a:rPr lang="de-CH" dirty="0" smtClean="0"/>
              <a:t> </a:t>
            </a:r>
            <a:r>
              <a:rPr lang="de-CH" dirty="0"/>
              <a:t>Components </a:t>
            </a:r>
            <a:r>
              <a:rPr lang="de-CH" dirty="0" smtClean="0"/>
              <a:t>– Master</a:t>
            </a:r>
          </a:p>
          <a:p>
            <a:r>
              <a:rPr lang="de-CH" dirty="0"/>
              <a:t>Kubernetes Components - </a:t>
            </a:r>
            <a:r>
              <a:rPr lang="de-CH" dirty="0" smtClean="0"/>
              <a:t>Slave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268772" y="2483547"/>
            <a:ext cx="5184312" cy="3120840"/>
          </a:xfrm>
        </p:spPr>
        <p:txBody>
          <a:bodyPr/>
          <a:lstStyle/>
          <a:p>
            <a:r>
              <a:rPr lang="en-US" dirty="0" smtClean="0"/>
              <a:t>Load </a:t>
            </a:r>
            <a:r>
              <a:rPr lang="en-US" dirty="0"/>
              <a:t>balancing of service discovery between containers</a:t>
            </a:r>
          </a:p>
          <a:p>
            <a:r>
              <a:rPr lang="en-US" dirty="0"/>
              <a:t>Health monitoring of containers and hosts</a:t>
            </a:r>
          </a:p>
          <a:p>
            <a:r>
              <a:rPr lang="en-US" dirty="0"/>
              <a:t>Redundancy and availability of containers</a:t>
            </a:r>
          </a:p>
          <a:p>
            <a:r>
              <a:rPr lang="en-US" dirty="0"/>
              <a:t>Configuration of an application in relation to the containers running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3440" y="2483547"/>
            <a:ext cx="5216061" cy="3120840"/>
          </a:xfrm>
        </p:spPr>
        <p:txBody>
          <a:bodyPr/>
          <a:lstStyle/>
          <a:p>
            <a:r>
              <a:rPr lang="en-US" dirty="0" smtClean="0"/>
              <a:t>Container </a:t>
            </a:r>
            <a:r>
              <a:rPr lang="en-US" dirty="0"/>
              <a:t>orchestration is all about managing the lifecycles of containers</a:t>
            </a:r>
          </a:p>
          <a:p>
            <a:r>
              <a:rPr lang="en-US" dirty="0"/>
              <a:t>Provisioning and deployment of containers</a:t>
            </a:r>
          </a:p>
          <a:p>
            <a:r>
              <a:rPr lang="en-US" dirty="0"/>
              <a:t>Scaling up or removing containers to spread application </a:t>
            </a:r>
            <a:r>
              <a:rPr lang="en-US" dirty="0" smtClean="0"/>
              <a:t>load</a:t>
            </a:r>
          </a:p>
          <a:p>
            <a:r>
              <a:rPr lang="en-US" dirty="0"/>
              <a:t>Allocation of resources between containers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About Container Orchestration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0323" y="1270473"/>
            <a:ext cx="10966437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Container Orchestration is a tool that automates the deployment, management, scaling, networking, and availability of container-based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480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304" y="1842653"/>
            <a:ext cx="6320863" cy="1622442"/>
          </a:xfrm>
        </p:spPr>
        <p:txBody>
          <a:bodyPr/>
          <a:lstStyle/>
          <a:p>
            <a:r>
              <a:rPr lang="en-US" dirty="0"/>
              <a:t>Kubernetes is an open source container orchestration </a:t>
            </a:r>
            <a:r>
              <a:rPr lang="en-US" dirty="0" smtClean="0"/>
              <a:t>platform for </a:t>
            </a:r>
            <a:r>
              <a:rPr lang="en-US" dirty="0"/>
              <a:t>automating deployment, scaling, and management of containerized applications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kuberne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8" y="1510949"/>
            <a:ext cx="3492116" cy="338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s/fl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59" y="3560257"/>
            <a:ext cx="6204208" cy="22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2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WhY Kubernetes?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17" y="1548580"/>
            <a:ext cx="10784416" cy="4617271"/>
          </a:xfrm>
        </p:spPr>
        <p:txBody>
          <a:bodyPr/>
          <a:lstStyle/>
          <a:p>
            <a:r>
              <a:rPr lang="en-US" dirty="0"/>
              <a:t>Largest community among container orchestration tools. Over 50,000 commits and 1200 </a:t>
            </a:r>
            <a:r>
              <a:rPr lang="en-US" dirty="0" smtClean="0"/>
              <a:t>contributors</a:t>
            </a:r>
          </a:p>
          <a:p>
            <a:r>
              <a:rPr lang="en-US" dirty="0" smtClean="0"/>
              <a:t>Google used to  manage containers from last 10 years. So, huge applications experience and mature model for productions.</a:t>
            </a:r>
          </a:p>
          <a:p>
            <a:r>
              <a:rPr lang="en-US" dirty="0" smtClean="0"/>
              <a:t>Wide variety of storage options, including on-premises SANs &amp; public clouds.</a:t>
            </a:r>
          </a:p>
          <a:p>
            <a:r>
              <a:rPr lang="en-US" dirty="0" smtClean="0"/>
              <a:t>It supports other container platforms apart from docker like RKT.</a:t>
            </a:r>
          </a:p>
          <a:p>
            <a:r>
              <a:rPr lang="en-US" dirty="0" smtClean="0"/>
              <a:t>Kubernetes is open source project, its distinct from other “vendor-driven” project like Swarm,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CloudFoundry</a:t>
            </a:r>
            <a:r>
              <a:rPr lang="en-US" dirty="0" smtClean="0"/>
              <a:t>, AWS ECS. </a:t>
            </a:r>
            <a:r>
              <a:rPr lang="en-US" dirty="0"/>
              <a:t>Docker Swarm </a:t>
            </a:r>
            <a:r>
              <a:rPr lang="en-US" dirty="0" smtClean="0"/>
              <a:t>is also open source but it offers </a:t>
            </a:r>
            <a:r>
              <a:rPr lang="en-US" dirty="0"/>
              <a:t>a simple solution </a:t>
            </a:r>
            <a:r>
              <a:rPr lang="en-US" dirty="0" smtClean="0"/>
              <a:t>compare to k8s.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WhY Kubernetes?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cdn-images-1.medium.com/max/1600/1*BG6olFNxyra9LS-NFTQc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18" y="1173234"/>
            <a:ext cx="9910551" cy="532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ntainer Orchestration To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1"/>
          <a:stretch/>
        </p:blipFill>
        <p:spPr bwMode="auto">
          <a:xfrm>
            <a:off x="2621180" y="1440769"/>
            <a:ext cx="6300591" cy="42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Different Container Orchestration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878-A275-4AF4-9D47-68DD72D80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816097F-F578-4779-B115-DDDE6EEB4A81}" vid="{4226EB0B-0625-4C35-9617-EA953045FCDE}"/>
    </a:ext>
  </a:extLst>
</a:theme>
</file>

<file path=ppt/theme/theme2.xml><?xml version="1.0" encoding="utf-8"?>
<a:theme xmlns:a="http://schemas.openxmlformats.org/drawingml/2006/main" name="1_EN_Template_SopraSteria_Consulting_SopraHR_v2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8541B95813AE459899549149354AE1" ma:contentTypeVersion="2" ma:contentTypeDescription="Create a new document." ma:contentTypeScope="" ma:versionID="156f4be3a666391ba63855a7cddeeadc">
  <xsd:schema xmlns:xsd="http://www.w3.org/2001/XMLSchema" xmlns:xs="http://www.w3.org/2001/XMLSchema" xmlns:p="http://schemas.microsoft.com/office/2006/metadata/properties" xmlns:ns2="9fbb8258-fd3a-4418-9b19-439ace1ca1e9" targetNamespace="http://schemas.microsoft.com/office/2006/metadata/properties" ma:root="true" ma:fieldsID="39be086a30137c0560022e891f594d87" ns2:_="">
    <xsd:import namespace="9fbb8258-fd3a-4418-9b19-439ace1ca1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bb8258-fd3a-4418-9b19-439ace1ca1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F033AE-34F1-47E6-8E00-23F45C29100A}"/>
</file>

<file path=customXml/itemProps2.xml><?xml version="1.0" encoding="utf-8"?>
<ds:datastoreItem xmlns:ds="http://schemas.openxmlformats.org/officeDocument/2006/customXml" ds:itemID="{703DAE07-0FD4-42A1-B729-12EFF4BE9D86}"/>
</file>

<file path=customXml/itemProps3.xml><?xml version="1.0" encoding="utf-8"?>
<ds:datastoreItem xmlns:ds="http://schemas.openxmlformats.org/officeDocument/2006/customXml" ds:itemID="{2024BCE0-109C-4F8A-98D1-48EB483C119C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1245</Words>
  <Application>Microsoft Office PowerPoint</Application>
  <PresentationFormat>Widescreen</PresentationFormat>
  <Paragraphs>284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Tahoma</vt:lpstr>
      <vt:lpstr>Wingdings</vt:lpstr>
      <vt:lpstr>Theme1</vt:lpstr>
      <vt:lpstr>1_EN_Template_SopraSteria_Consulting_SopraHR_v2</vt:lpstr>
      <vt:lpstr>Labs on Kubernetes</vt:lpstr>
      <vt:lpstr>PowerPoint Presentation</vt:lpstr>
      <vt:lpstr>PowerPoint Presentation</vt:lpstr>
      <vt:lpstr>Introduction</vt:lpstr>
      <vt:lpstr>About Container Orchestration</vt:lpstr>
      <vt:lpstr>Kubernetes</vt:lpstr>
      <vt:lpstr>WhY Kubernetes?</vt:lpstr>
      <vt:lpstr>WhY Kubernetes?</vt:lpstr>
      <vt:lpstr>Different Container Orchestration Tool</vt:lpstr>
      <vt:lpstr>Comparison (k8s – Swarm – Mesos – ECS): Advantages</vt:lpstr>
      <vt:lpstr>Comparison (k8s – Swarm – Mesos – ECS): DISAdvantages</vt:lpstr>
      <vt:lpstr>Kubernetes Components - Master</vt:lpstr>
      <vt:lpstr>Kubernetes Components - Master</vt:lpstr>
      <vt:lpstr>Kubernetes Components – Slave (Minion)</vt:lpstr>
      <vt:lpstr>Kubernetes Components – Slave (Minion)</vt:lpstr>
      <vt:lpstr>Labs</vt:lpstr>
      <vt:lpstr>Onboarding &amp;  Account Creation</vt:lpstr>
      <vt:lpstr>Common :</vt:lpstr>
      <vt:lpstr>Lab1: HelloWorld with  POD, Replicaset &amp; Deployment</vt:lpstr>
      <vt:lpstr>Lab1:</vt:lpstr>
      <vt:lpstr>Lab1:</vt:lpstr>
      <vt:lpstr>Overview</vt:lpstr>
      <vt:lpstr>Lab2: Daemonset &amp; Namespace</vt:lpstr>
      <vt:lpstr>Lab2:</vt:lpstr>
      <vt:lpstr>Lab3: Service &amp; Nodeport with labels &amp; selector</vt:lpstr>
      <vt:lpstr>Lab3:</vt:lpstr>
      <vt:lpstr>Node Port</vt:lpstr>
      <vt:lpstr>Lab4: Work with Commands</vt:lpstr>
      <vt:lpstr>Lab4:</vt:lpstr>
      <vt:lpstr>Q&amp;A</vt:lpstr>
      <vt:lpstr>Overview where k8s fit</vt:lpstr>
      <vt:lpstr>What NEXT ?</vt:lpstr>
      <vt:lpstr>Summary</vt:lpstr>
      <vt:lpstr>Find &amp; Learn More About K8s </vt:lpstr>
      <vt:lpstr>Cloud COE on Yammer</vt:lpstr>
      <vt:lpstr>K8s Certification</vt:lpstr>
      <vt:lpstr>Thanks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 Pardeep</dc:creator>
  <cp:lastModifiedBy>Vaibhav GUPTA</cp:lastModifiedBy>
  <cp:revision>249</cp:revision>
  <cp:lastPrinted>2019-01-07T18:52:32Z</cp:lastPrinted>
  <dcterms:created xsi:type="dcterms:W3CDTF">2018-12-05T04:13:29Z</dcterms:created>
  <dcterms:modified xsi:type="dcterms:W3CDTF">2019-11-04T08:25:52Z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0x010100788541B95813AE459899549149354AE1</vt:lpwstr>
  </property>
</Properties>
</file>