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60" r:id="rId4"/>
    <p:sldId id="261" r:id="rId5"/>
    <p:sldId id="263" r:id="rId6"/>
    <p:sldId id="264" r:id="rId7"/>
    <p:sldId id="265" r:id="rId8"/>
    <p:sldId id="266" r:id="rId9"/>
    <p:sldId id="26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011C9B-517B-4071-8DBB-5341813CDB2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412195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11C9B-517B-4071-8DBB-5341813CDB2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145538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11C9B-517B-4071-8DBB-5341813CDB2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6C97A-FEB4-42B7-8CEB-0E7DB937D0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5642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11C9B-517B-4071-8DBB-5341813CDB2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2922232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11C9B-517B-4071-8DBB-5341813CDB2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6C97A-FEB4-42B7-8CEB-0E7DB937D0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0388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11C9B-517B-4071-8DBB-5341813CDB2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3035552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11C9B-517B-4071-8DBB-5341813CDB2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1656322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11C9B-517B-4071-8DBB-5341813CDB2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142320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11C9B-517B-4071-8DBB-5341813CDB2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298746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011C9B-517B-4071-8DBB-5341813CDB22}" type="datetimeFigureOut">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2442128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011C9B-517B-4071-8DBB-5341813CDB22}"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108311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011C9B-517B-4071-8DBB-5341813CDB22}" type="datetimeFigureOut">
              <a:rPr lang="en-IN" smtClean="0"/>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228189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011C9B-517B-4071-8DBB-5341813CDB22}" type="datetimeFigureOut">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74511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11C9B-517B-4071-8DBB-5341813CDB22}" type="datetimeFigureOut">
              <a:rPr lang="en-IN" smtClean="0"/>
              <a:t>27-02-2024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172758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011C9B-517B-4071-8DBB-5341813CDB22}" type="datetimeFigureOut">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56C97A-FEB4-42B7-8CEB-0E7DB937D00F}" type="slidenum">
              <a:rPr lang="en-IN" smtClean="0"/>
              <a:t>‹#›</a:t>
            </a:fld>
            <a:endParaRPr lang="en-IN"/>
          </a:p>
        </p:txBody>
      </p:sp>
    </p:spTree>
    <p:extLst>
      <p:ext uri="{BB962C8B-B14F-4D97-AF65-F5344CB8AC3E}">
        <p14:creationId xmlns:p14="http://schemas.microsoft.com/office/powerpoint/2010/main" val="315501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56C97A-FEB4-42B7-8CEB-0E7DB937D00F}" type="slidenum">
              <a:rPr lang="en-IN" smtClean="0"/>
              <a:t>‹#›</a:t>
            </a:fld>
            <a:endParaRPr lang="en-IN"/>
          </a:p>
        </p:txBody>
      </p:sp>
      <p:sp>
        <p:nvSpPr>
          <p:cNvPr id="5" name="Date Placeholder 4"/>
          <p:cNvSpPr>
            <a:spLocks noGrp="1"/>
          </p:cNvSpPr>
          <p:nvPr>
            <p:ph type="dt" sz="half" idx="10"/>
          </p:nvPr>
        </p:nvSpPr>
        <p:spPr/>
        <p:txBody>
          <a:bodyPr/>
          <a:lstStyle/>
          <a:p>
            <a:fld id="{AA011C9B-517B-4071-8DBB-5341813CDB22}" type="datetimeFigureOut">
              <a:rPr lang="en-IN" smtClean="0"/>
              <a:t>27-02-2024</a:t>
            </a:fld>
            <a:endParaRPr lang="en-IN"/>
          </a:p>
        </p:txBody>
      </p:sp>
    </p:spTree>
    <p:extLst>
      <p:ext uri="{BB962C8B-B14F-4D97-AF65-F5344CB8AC3E}">
        <p14:creationId xmlns:p14="http://schemas.microsoft.com/office/powerpoint/2010/main" val="205846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011C9B-517B-4071-8DBB-5341813CDB22}" type="datetimeFigureOut">
              <a:rPr lang="en-IN" smtClean="0"/>
              <a:t>27-02-2024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56C97A-FEB4-42B7-8CEB-0E7DB937D00F}" type="slidenum">
              <a:rPr lang="en-IN" smtClean="0"/>
              <a:t>‹#›</a:t>
            </a:fld>
            <a:endParaRPr lang="en-IN"/>
          </a:p>
        </p:txBody>
      </p:sp>
    </p:spTree>
    <p:extLst>
      <p:ext uri="{BB962C8B-B14F-4D97-AF65-F5344CB8AC3E}">
        <p14:creationId xmlns:p14="http://schemas.microsoft.com/office/powerpoint/2010/main" val="52859441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A89FA-7362-D5C0-0D4A-F84C750157C5}"/>
              </a:ext>
            </a:extLst>
          </p:cNvPr>
          <p:cNvSpPr>
            <a:spLocks noGrp="1"/>
          </p:cNvSpPr>
          <p:nvPr>
            <p:ph type="title"/>
          </p:nvPr>
        </p:nvSpPr>
        <p:spPr/>
        <p:txBody>
          <a:bodyPr>
            <a:normAutofit fontScale="90000"/>
          </a:bodyPr>
          <a:lstStyle/>
          <a:p>
            <a:pPr algn="ctr"/>
            <a:r>
              <a:rPr lang="en-IN" sz="4800" dirty="0">
                <a:latin typeface="Times New Roman" panose="02020603050405020304" pitchFamily="18" charset="0"/>
                <a:cs typeface="Times New Roman" panose="02020603050405020304" pitchFamily="18" charset="0"/>
              </a:rPr>
              <a:t/>
            </a:r>
            <a:br>
              <a:rPr lang="en-IN"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2C58EC8E-9F2C-75F2-DF97-0DE22EE7E3BD}"/>
              </a:ext>
            </a:extLst>
          </p:cNvPr>
          <p:cNvSpPr>
            <a:spLocks noGrp="1"/>
          </p:cNvSpPr>
          <p:nvPr>
            <p:ph idx="1"/>
          </p:nvPr>
        </p:nvSpPr>
        <p:spPr>
          <a:xfrm>
            <a:off x="1219674" y="487237"/>
            <a:ext cx="8596668" cy="5895275"/>
          </a:xfrm>
        </p:spPr>
        <p:txBody>
          <a:bodyPr>
            <a:normAutofit/>
          </a:bodyPr>
          <a:lstStyle/>
          <a:p>
            <a:pPr marL="457200" lvl="1" indent="0" algn="ctr">
              <a:buNone/>
            </a:pPr>
            <a:r>
              <a:rPr lang="en-IN" sz="3200" dirty="0" smtClean="0">
                <a:latin typeface="Times New Roman" panose="02020603050405020304" pitchFamily="18" charset="0"/>
                <a:cs typeface="Times New Roman" panose="02020603050405020304" pitchFamily="18" charset="0"/>
              </a:rPr>
              <a:t>The </a:t>
            </a:r>
            <a:r>
              <a:rPr lang="en-IN" sz="3200" dirty="0">
                <a:latin typeface="Times New Roman" panose="02020603050405020304" pitchFamily="18" charset="0"/>
                <a:cs typeface="Times New Roman" panose="02020603050405020304" pitchFamily="18" charset="0"/>
              </a:rPr>
              <a:t>Technological Institute of Textile &amp; Sciences</a:t>
            </a:r>
          </a:p>
          <a:p>
            <a:pPr algn="ctr"/>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a:p>
            <a:pPr marL="0" indent="0" algn="ctr">
              <a:buNone/>
            </a:pPr>
            <a:r>
              <a:rPr lang="en-IN" sz="2800"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Discussion Portal </a:t>
            </a:r>
          </a:p>
          <a:p>
            <a:pPr marL="0" indent="0" algn="ctr">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Presented By:</a:t>
            </a:r>
          </a:p>
          <a:p>
            <a:pPr marL="0" indent="0">
              <a:buNone/>
            </a:pPr>
            <a:r>
              <a:rPr lang="en-IN" sz="2400" dirty="0">
                <a:latin typeface="Times New Roman" panose="02020603050405020304" pitchFamily="18" charset="0"/>
                <a:cs typeface="Times New Roman" panose="02020603050405020304" pitchFamily="18" charset="0"/>
              </a:rPr>
              <a:t>Shikhar(20CE101)     Jatin(20CE089)</a:t>
            </a:r>
          </a:p>
          <a:p>
            <a:pPr marL="0" indent="0" algn="ctr">
              <a:buNone/>
            </a:pP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DFFD057-968F-C093-E05B-A6156A477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01" y="203200"/>
            <a:ext cx="1860995" cy="1727200"/>
          </a:xfrm>
          <a:prstGeom prst="rect">
            <a:avLst/>
          </a:prstGeom>
        </p:spPr>
      </p:pic>
    </p:spTree>
    <p:extLst>
      <p:ext uri="{BB962C8B-B14F-4D97-AF65-F5344CB8AC3E}">
        <p14:creationId xmlns:p14="http://schemas.microsoft.com/office/powerpoint/2010/main" val="157488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D9B8BC-465F-3659-0134-663A1336E5C6}"/>
              </a:ext>
            </a:extLst>
          </p:cNvPr>
          <p:cNvSpPr>
            <a:spLocks noGrp="1"/>
          </p:cNvSpPr>
          <p:nvPr>
            <p:ph type="title"/>
          </p:nvPr>
        </p:nvSpPr>
        <p:spPr>
          <a:xfrm>
            <a:off x="677334" y="609600"/>
            <a:ext cx="8596668" cy="4913376"/>
          </a:xfrm>
        </p:spPr>
        <p:txBody>
          <a:bodyPr>
            <a:normAutofit/>
          </a:bodyPr>
          <a:lstStyle/>
          <a:p>
            <a:pPr algn="ctr"/>
            <a:r>
              <a:rPr lang="en-IN" sz="5400" dirty="0">
                <a:latin typeface="Times New Roman" panose="02020603050405020304" pitchFamily="18" charset="0"/>
                <a:cs typeface="Times New Roman" panose="02020603050405020304" pitchFamily="18" charset="0"/>
              </a:rPr>
              <a:t/>
            </a:r>
            <a:br>
              <a:rPr lang="en-IN" sz="5400" dirty="0">
                <a:latin typeface="Times New Roman" panose="02020603050405020304" pitchFamily="18" charset="0"/>
                <a:cs typeface="Times New Roman" panose="02020603050405020304" pitchFamily="18" charset="0"/>
              </a:rPr>
            </a:br>
            <a:r>
              <a:rPr lang="en-IN" sz="5400" dirty="0">
                <a:latin typeface="Times New Roman" panose="02020603050405020304" pitchFamily="18" charset="0"/>
                <a:cs typeface="Times New Roman" panose="02020603050405020304" pitchFamily="18" charset="0"/>
              </a:rPr>
              <a:t/>
            </a:r>
            <a:br>
              <a:rPr lang="en-IN" sz="5400" dirty="0">
                <a:latin typeface="Times New Roman" panose="02020603050405020304" pitchFamily="18" charset="0"/>
                <a:cs typeface="Times New Roman" panose="02020603050405020304" pitchFamily="18" charset="0"/>
              </a:rPr>
            </a:br>
            <a:r>
              <a:rPr lang="en-IN" sz="5400" dirty="0">
                <a:solidFill>
                  <a:schemeClr val="tx1"/>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304622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E822D-84DB-CA4F-621E-6020AD2477A8}"/>
              </a:ext>
            </a:extLst>
          </p:cNvPr>
          <p:cNvSpPr>
            <a:spLocks noGrp="1"/>
          </p:cNvSpPr>
          <p:nvPr>
            <p:ph type="title"/>
          </p:nvPr>
        </p:nvSpPr>
        <p:spPr>
          <a:xfrm>
            <a:off x="677334" y="609600"/>
            <a:ext cx="8596668" cy="5324856"/>
          </a:xfrm>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Discussion</a:t>
            </a:r>
            <a:br>
              <a:rPr lang="en-IN" dirty="0">
                <a:solidFill>
                  <a:schemeClr val="tx1"/>
                </a:solidFill>
                <a:latin typeface="Times New Roman" panose="02020603050405020304" pitchFamily="18" charset="0"/>
                <a:cs typeface="Times New Roman" panose="02020603050405020304" pitchFamily="18" charset="0"/>
              </a:rPr>
            </a:br>
            <a:r>
              <a:rPr lang="en-IN" sz="2800" dirty="0">
                <a:solidFill>
                  <a:schemeClr val="tx1"/>
                </a:solidFill>
                <a:latin typeface="Times New Roman" panose="02020603050405020304" pitchFamily="18" charset="0"/>
                <a:cs typeface="Times New Roman" panose="02020603050405020304" pitchFamily="18" charset="0"/>
              </a:rPr>
              <a:t/>
            </a:r>
            <a:br>
              <a:rPr lang="en-IN" sz="2800" dirty="0">
                <a:solidFill>
                  <a:schemeClr val="tx1"/>
                </a:solidFill>
                <a:latin typeface="Times New Roman" panose="02020603050405020304" pitchFamily="18" charset="0"/>
                <a:cs typeface="Times New Roman" panose="02020603050405020304" pitchFamily="18" charset="0"/>
              </a:rPr>
            </a:br>
            <a:r>
              <a:rPr lang="en-US" sz="2200" dirty="0">
                <a:solidFill>
                  <a:schemeClr val="tx1"/>
                </a:solidFill>
                <a:latin typeface="Times New Roman" panose="02020603050405020304" pitchFamily="18" charset="0"/>
                <a:cs typeface="Times New Roman" panose="02020603050405020304" pitchFamily="18" charset="0"/>
              </a:rPr>
              <a:t>Discussion is a very powerful factor to gain knowledge about something. It helps us to generate new ideas about a topic. It can help foster a sense of community and encourage peer to peer interaction and improve learner engagement. Discussion can take the form of debate or reflective sharing, giving learners the opportunity to expand upon and clarify their understanding of key ideas. It moves beyond more passive learning forms of reading, listening, and watching and allows the learner to actively engage with their peers and teacher and also helps people to do quick online research and readings while reflecting and as such they might cite this research to back up their point. The at-your-own-pace response time gives people a better chance to think.</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848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564274-AB7D-577D-18D7-A5BD55F493B3}"/>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Language Used</a:t>
            </a:r>
          </a:p>
        </p:txBody>
      </p:sp>
      <p:sp>
        <p:nvSpPr>
          <p:cNvPr id="3" name="Content Placeholder 2">
            <a:extLst>
              <a:ext uri="{FF2B5EF4-FFF2-40B4-BE49-F238E27FC236}">
                <a16:creationId xmlns:a16="http://schemas.microsoft.com/office/drawing/2014/main" xmlns="" id="{91E67CED-F84F-EF87-11B1-777FEE322791}"/>
              </a:ext>
            </a:extLst>
          </p:cNvPr>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HTML</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CSS</a:t>
            </a:r>
          </a:p>
          <a:p>
            <a:pPr>
              <a:buFont typeface="Wingdings" panose="05000000000000000000" pitchFamily="2" charset="2"/>
              <a:buChar char="Ø"/>
            </a:pPr>
            <a:r>
              <a:rPr lang="en-IN" sz="2400" dirty="0" err="1">
                <a:latin typeface="Times New Roman" panose="02020603050405020304" pitchFamily="18" charset="0"/>
                <a:cs typeface="Times New Roman" panose="02020603050405020304" pitchFamily="18" charset="0"/>
              </a:rPr>
              <a:t>Javascript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42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3A336-51D5-3156-D347-C585748980E7}"/>
              </a:ext>
            </a:extLst>
          </p:cNvPr>
          <p:cNvSpPr>
            <a:spLocks noGrp="1"/>
          </p:cNvSpPr>
          <p:nvPr>
            <p:ph type="title"/>
          </p:nvPr>
        </p:nvSpPr>
        <p:spPr/>
        <p:txBody>
          <a:bodyPr/>
          <a:lstStyle/>
          <a:p>
            <a:pPr algn="ctr"/>
            <a:r>
              <a:rPr lang="en-IN" dirty="0">
                <a:solidFill>
                  <a:schemeClr val="tx1"/>
                </a:solidFill>
                <a:latin typeface="Times New Roman" panose="02020603050405020304" pitchFamily="18" charset="0"/>
                <a:cs typeface="Times New Roman" panose="02020603050405020304" pitchFamily="18" charset="0"/>
              </a:rPr>
              <a:t>About the Project</a:t>
            </a:r>
          </a:p>
        </p:txBody>
      </p:sp>
      <p:sp>
        <p:nvSpPr>
          <p:cNvPr id="3" name="Content Placeholder 2">
            <a:extLst>
              <a:ext uri="{FF2B5EF4-FFF2-40B4-BE49-F238E27FC236}">
                <a16:creationId xmlns:a16="http://schemas.microsoft.com/office/drawing/2014/main" xmlns="" id="{031FE87E-5BFD-8DDF-C92E-81227BE91682}"/>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It is a web development based project.</a:t>
            </a:r>
          </a:p>
          <a:p>
            <a:r>
              <a:rPr lang="en-IN" sz="2000" dirty="0">
                <a:latin typeface="Times New Roman" panose="02020603050405020304" pitchFamily="18" charset="0"/>
                <a:cs typeface="Times New Roman" panose="02020603050405020304" pitchFamily="18" charset="0"/>
              </a:rPr>
              <a:t>It is a single user interface which defines the basic functionality of a discussion panel.</a:t>
            </a:r>
          </a:p>
          <a:p>
            <a:r>
              <a:rPr lang="en-IN" sz="2000" dirty="0">
                <a:latin typeface="Times New Roman" panose="02020603050405020304" pitchFamily="18" charset="0"/>
                <a:cs typeface="Times New Roman" panose="02020603050405020304" pitchFamily="18" charset="0"/>
              </a:rPr>
              <a:t>User can ask their questions and get effective answers.</a:t>
            </a:r>
          </a:p>
          <a:p>
            <a:r>
              <a:rPr lang="en-IN" sz="2000" dirty="0">
                <a:latin typeface="Times New Roman" panose="02020603050405020304" pitchFamily="18" charset="0"/>
                <a:cs typeface="Times New Roman" panose="02020603050405020304" pitchFamily="18" charset="0"/>
              </a:rPr>
              <a:t>User can personalize questions according to their requirements.</a:t>
            </a:r>
          </a:p>
          <a:p>
            <a:r>
              <a:rPr lang="en-IN" sz="2000" dirty="0">
                <a:latin typeface="Times New Roman" panose="02020603050405020304" pitchFamily="18" charset="0"/>
                <a:cs typeface="Times New Roman" panose="02020603050405020304" pitchFamily="18" charset="0"/>
              </a:rPr>
              <a:t>Different users give their responses for the questions.</a:t>
            </a:r>
          </a:p>
          <a:p>
            <a:r>
              <a:rPr lang="en-IN" sz="2000" dirty="0">
                <a:latin typeface="Times New Roman" panose="02020603050405020304" pitchFamily="18" charset="0"/>
                <a:cs typeface="Times New Roman" panose="02020603050405020304" pitchFamily="18" charset="0"/>
              </a:rPr>
              <a:t>Users can like and dislike the questions.</a:t>
            </a:r>
          </a:p>
        </p:txBody>
      </p:sp>
    </p:spTree>
    <p:extLst>
      <p:ext uri="{BB962C8B-B14F-4D97-AF65-F5344CB8AC3E}">
        <p14:creationId xmlns:p14="http://schemas.microsoft.com/office/powerpoint/2010/main" val="2167989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491F1-5E32-AA3F-9ED8-76C0AD61C325}"/>
              </a:ext>
            </a:extLst>
          </p:cNvPr>
          <p:cNvSpPr>
            <a:spLocks noGrp="1"/>
          </p:cNvSpPr>
          <p:nvPr>
            <p:ph type="title"/>
          </p:nvPr>
        </p:nvSpPr>
        <p:spPr>
          <a:xfrm>
            <a:off x="677334" y="609600"/>
            <a:ext cx="8596668" cy="5791200"/>
          </a:xfrm>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
            </a:r>
            <a:br>
              <a:rPr lang="en-IN" dirty="0">
                <a:solidFill>
                  <a:schemeClr val="tx1"/>
                </a:solidFill>
                <a:latin typeface="Times New Roman" panose="02020603050405020304" pitchFamily="18" charset="0"/>
                <a:cs typeface="Times New Roman" panose="02020603050405020304" pitchFamily="18" charset="0"/>
              </a:rPr>
            </a:br>
            <a:r>
              <a:rPr lang="en-IN" sz="4400" dirty="0">
                <a:solidFill>
                  <a:schemeClr val="tx1"/>
                </a:solidFill>
                <a:latin typeface="Times New Roman" panose="02020603050405020304" pitchFamily="18" charset="0"/>
                <a:cs typeface="Times New Roman" panose="02020603050405020304" pitchFamily="18" charset="0"/>
              </a:rPr>
              <a:t>Results</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756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9E1E34-BE0E-3C80-83BC-0DABD0B96CD7}"/>
              </a:ext>
            </a:extLst>
          </p:cNvPr>
          <p:cNvSpPr>
            <a:spLocks noGrp="1"/>
          </p:cNvSpPr>
          <p:nvPr>
            <p:ph type="title"/>
          </p:nvPr>
        </p:nvSpPr>
        <p:spPr/>
        <p:txBody>
          <a:bodyPr/>
          <a:lstStyle/>
          <a:p>
            <a:pPr algn="ctr"/>
            <a:r>
              <a:rPr lang="en-IN" dirty="0">
                <a:solidFill>
                  <a:schemeClr val="tx1"/>
                </a:solidFill>
                <a:latin typeface="Times New Roman" panose="02020603050405020304" pitchFamily="18" charset="0"/>
                <a:cs typeface="Times New Roman" panose="02020603050405020304" pitchFamily="18" charset="0"/>
              </a:rPr>
              <a:t>Front Page</a:t>
            </a:r>
          </a:p>
        </p:txBody>
      </p:sp>
      <p:pic>
        <p:nvPicPr>
          <p:cNvPr id="4" name="Content Placeholder 3">
            <a:extLst>
              <a:ext uri="{FF2B5EF4-FFF2-40B4-BE49-F238E27FC236}">
                <a16:creationId xmlns:a16="http://schemas.microsoft.com/office/drawing/2014/main" xmlns="" id="{C9C549D6-A78A-C844-9B65-6992D81D755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03184" y="1702086"/>
            <a:ext cx="7744967" cy="4140930"/>
          </a:xfrm>
          <a:prstGeom prst="rect">
            <a:avLst/>
          </a:prstGeom>
        </p:spPr>
      </p:pic>
    </p:spTree>
    <p:extLst>
      <p:ext uri="{BB962C8B-B14F-4D97-AF65-F5344CB8AC3E}">
        <p14:creationId xmlns:p14="http://schemas.microsoft.com/office/powerpoint/2010/main" val="2243373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778CF05-96B3-261A-0ACF-1757CB161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1" y="864108"/>
            <a:ext cx="8686801" cy="4860036"/>
          </a:xfrm>
          <a:prstGeom prst="rect">
            <a:avLst/>
          </a:prstGeom>
        </p:spPr>
      </p:pic>
    </p:spTree>
    <p:extLst>
      <p:ext uri="{BB962C8B-B14F-4D97-AF65-F5344CB8AC3E}">
        <p14:creationId xmlns:p14="http://schemas.microsoft.com/office/powerpoint/2010/main" val="2135433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009FE40-F3F5-3440-E6BE-CD125104B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7" y="1060704"/>
            <a:ext cx="8577072" cy="4681728"/>
          </a:xfrm>
          <a:prstGeom prst="rect">
            <a:avLst/>
          </a:prstGeom>
        </p:spPr>
      </p:pic>
    </p:spTree>
    <p:extLst>
      <p:ext uri="{BB962C8B-B14F-4D97-AF65-F5344CB8AC3E}">
        <p14:creationId xmlns:p14="http://schemas.microsoft.com/office/powerpoint/2010/main" val="2386118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C23893B-B723-B1EE-24C9-C1F8824A5F75}"/>
              </a:ext>
            </a:extLst>
          </p:cNvPr>
          <p:cNvPicPr>
            <a:picLocks noChangeAspect="1"/>
          </p:cNvPicPr>
          <p:nvPr/>
        </p:nvPicPr>
        <p:blipFill rotWithShape="1">
          <a:blip r:embed="rId2">
            <a:extLst>
              <a:ext uri="{28A0092B-C50C-407E-A947-70E740481C1C}">
                <a14:useLocalDpi xmlns:a14="http://schemas.microsoft.com/office/drawing/2010/main" val="0"/>
              </a:ext>
            </a:extLst>
          </a:blip>
          <a:srcRect b="28813"/>
          <a:stretch/>
        </p:blipFill>
        <p:spPr>
          <a:xfrm>
            <a:off x="301751" y="1289304"/>
            <a:ext cx="9061705" cy="4251960"/>
          </a:xfrm>
          <a:prstGeom prst="rect">
            <a:avLst/>
          </a:prstGeom>
        </p:spPr>
      </p:pic>
    </p:spTree>
    <p:extLst>
      <p:ext uri="{BB962C8B-B14F-4D97-AF65-F5344CB8AC3E}">
        <p14:creationId xmlns:p14="http://schemas.microsoft.com/office/powerpoint/2010/main" val="2193540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86</TotalTime>
  <Words>88</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 </vt:lpstr>
      <vt:lpstr>Discussion  Discussion is a very powerful factor to gain knowledge about something. It helps us to generate new ideas about a topic. It can help foster a sense of community and encourage peer to peer interaction and improve learner engagement. Discussion can take the form of debate or reflective sharing, giving learners the opportunity to expand upon and clarify their understanding of key ideas. It moves beyond more passive learning forms of reading, listening, and watching and allows the learner to actively engage with their peers and teacher and also helps people to do quick online research and readings while reflecting and as such they might cite this research to back up their point. The at-your-own-pace response time gives people a better chance to think. </vt:lpstr>
      <vt:lpstr>Language Used</vt:lpstr>
      <vt:lpstr>About the Project</vt:lpstr>
      <vt:lpstr>    Results</vt:lpstr>
      <vt:lpstr>Front Page</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jatin jaglan</dc:creator>
  <cp:lastModifiedBy>Microsoft account</cp:lastModifiedBy>
  <cp:revision>4</cp:revision>
  <dcterms:created xsi:type="dcterms:W3CDTF">2023-05-07T13:20:42Z</dcterms:created>
  <dcterms:modified xsi:type="dcterms:W3CDTF">2024-02-26T22:57:51Z</dcterms:modified>
</cp:coreProperties>
</file>