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A665-FBE9-D788-823F-3A42CB944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5BA1-2746-75C2-14AE-0B27F50D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5308-604C-BB51-7992-F86DB606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0AE2-0690-C414-664D-8D583110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F550-38F3-08FE-2525-BA3D578E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01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EA36-2D92-A1A6-AAFA-CC4AC9AB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E1BB-3FC7-F95C-58AA-7960D379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CB3E-A814-D8EC-9C85-42F91AB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C0DA-F6D2-2CF9-FD09-22F3F5E0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3042-8AC9-544A-06CE-1ECC579A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8CE29-A537-C3B4-C171-ED3231BB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5940-A870-5E21-4CDF-EC505FE2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B706-561A-1FA6-8D34-FFA9EFE1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9570-E35A-1D86-11C4-98B43527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3221-2817-B711-CEE4-51202409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32B-A937-9721-DE5D-4CDF2551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E13C-F585-C047-D7DA-A9C1873C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210E-8196-57D6-7FE5-51C3BD78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1F35-3C2B-D630-9CAC-EB0E10E5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5297-4E8D-13C0-C9D4-15B64488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0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1FB-233E-99CA-DD11-36602914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177D-8408-D44A-A75E-8506CF6F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FA01-33F8-7A99-AC35-FB8FB753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A7A53-50DA-CDDF-901A-39C28E28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9735-FB88-B318-AB97-343EE0BA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9382-C51D-EA6E-FF64-DED5576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36A4-153B-DECF-0195-CBF5A2FF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C02F3-B774-7989-A62F-562256B52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3567-C0CB-BA5B-305E-516FD899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37D8-81DD-4B55-2FA0-E1F5114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C5220-26D8-0660-74DE-A033D49E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6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97A2-DA34-A3B7-82E3-02971855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8FB1-583D-CD71-649C-946D69D8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1A768-06ED-5C07-9846-F800B1E25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003BC-604A-383E-2D20-95DB9364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49AA-74E2-A29D-D9D6-EE8D296ED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C8448-06C1-2B38-F2EA-C521296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DAF63-7104-DA4F-16D0-B5E8FB59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72029-FBDC-839A-5AF6-52BBE32E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6873-035A-6A99-0D32-D9FB2EDB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A3A72-60EC-5F0B-C370-97803EAB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777A8-5DE8-6D52-7453-6AAC6C19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04A3-5B8C-6C1C-814C-E151E789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71FFC-17EE-4D75-5E00-1E0EFB8D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9B36-BE22-5F97-083F-50C648A0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1E7F-70C2-337D-708C-3BCEED00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828B-44CA-1F53-F9BC-250288F1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5981-AFB1-84C2-2D95-2887545D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97DD7-F5FF-6A36-C902-E6A0666F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6747-2110-EA16-1DF0-A688DAC2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18B4-169A-3608-7E72-CFB1A3EC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7873-1B70-4A2B-1BB5-DC0A1DCC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8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D2DB-4E6B-9789-DB5E-DEE92930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C38AC-697A-0A9C-2149-51465F6E4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9D710-5312-8273-78F1-E91E522C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77C0F-2009-7E08-FD8B-E2BA5BA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3482B-F8FB-B2F9-FC15-EEA2905F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3303-AD17-B888-0584-7D135A09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4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C3C92-9406-338A-F517-5CB93CC4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2A805-62A4-D79C-2468-A94B3128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6010-2466-EF7A-FD83-90C5859FA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9A5B-07C4-434D-A147-DE354B8F5D47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5B583-BEE3-FE5D-1FE7-C29BD32B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5382A-71B4-240B-C5B6-EF73F167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63B2-DC45-461E-9FDD-B9A2582A7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3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7127-9DB5-1FFC-BC7A-362EEB9D5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PROJECT-1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1BD73-3986-2E4F-4A04-C3F9CA7FC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EDA on Hotel Booking Analysis</a:t>
            </a:r>
          </a:p>
          <a:p>
            <a:r>
              <a:rPr lang="en-IN" dirty="0"/>
              <a:t>BY </a:t>
            </a:r>
          </a:p>
          <a:p>
            <a:r>
              <a:rPr lang="en-IN" dirty="0"/>
              <a:t>Jatin Kanyan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EE9A-5F90-94B8-2B80-4632CAF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" y="51810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EDA: BIVARIATE AND MULTIVARIATE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49484A-E5CF-729C-D18B-EA5466CE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527225"/>
            <a:ext cx="3505200" cy="289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97568F-D47B-438D-9013-42AB1091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35" y="1527225"/>
            <a:ext cx="3764279" cy="289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2FAB830-6CCE-197E-B260-8699BC8A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40" y="1527224"/>
            <a:ext cx="3320414" cy="289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70372-7961-F748-43A8-1974C79844A7}"/>
              </a:ext>
            </a:extLst>
          </p:cNvPr>
          <p:cNvSpPr txBox="1"/>
          <p:nvPr/>
        </p:nvSpPr>
        <p:spPr>
          <a:xfrm>
            <a:off x="432435" y="4417984"/>
            <a:ext cx="1101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</a:p>
          <a:p>
            <a:pPr marL="342900" indent="-342900">
              <a:buAutoNum type="arabicPeriod"/>
            </a:pPr>
            <a:r>
              <a:rPr lang="en-IN" dirty="0"/>
              <a:t>City hotel has highest ADR which means city hotels are producing more revenues than the resort hotels and the average ADR for city hotel is 110.98 .</a:t>
            </a:r>
          </a:p>
          <a:p>
            <a:pPr marL="342900" indent="-342900">
              <a:buAutoNum type="arabicPeriod"/>
            </a:pPr>
            <a:r>
              <a:rPr lang="en-IN" dirty="0"/>
              <a:t>Average lead time for resort hotel is relatively high compared to city hotel.</a:t>
            </a:r>
          </a:p>
          <a:p>
            <a:pPr marL="342900" indent="-342900">
              <a:buAutoNum type="arabicPeriod"/>
            </a:pPr>
            <a:r>
              <a:rPr lang="en-IN" dirty="0"/>
              <a:t>City hotel has a significantly long waiting time so the city hotel is busier hotel.</a:t>
            </a:r>
          </a:p>
        </p:txBody>
      </p:sp>
    </p:spTree>
    <p:extLst>
      <p:ext uri="{BB962C8B-B14F-4D97-AF65-F5344CB8AC3E}">
        <p14:creationId xmlns:p14="http://schemas.microsoft.com/office/powerpoint/2010/main" val="275697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23E-1088-B7B0-FABD-30353D59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EDA: BIVARIATE AND MULTIVARIATE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FA998-EF46-FDA9-B48A-70BD49893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52599"/>
            <a:ext cx="4514711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309A27-4523-BE12-70E8-0F931F760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0" y="1752598"/>
            <a:ext cx="5913120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3F997-0D7D-4662-E328-90EC03E3B8EF}"/>
              </a:ext>
            </a:extLst>
          </p:cNvPr>
          <p:cNvSpPr txBox="1"/>
          <p:nvPr/>
        </p:nvSpPr>
        <p:spPr>
          <a:xfrm>
            <a:off x="274320" y="5006340"/>
            <a:ext cx="11513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</a:p>
          <a:p>
            <a:r>
              <a:rPr lang="en-IN" dirty="0"/>
              <a:t>1.</a:t>
            </a:r>
            <a:r>
              <a:rPr lang="en-IN" b="1" dirty="0"/>
              <a:t>GDS distribution channel </a:t>
            </a:r>
            <a:r>
              <a:rPr lang="en-IN" dirty="0"/>
              <a:t>contributed more to ADR in a city hotel and the </a:t>
            </a:r>
            <a:r>
              <a:rPr lang="en-IN" b="1" dirty="0"/>
              <a:t>Direct and TA/TO </a:t>
            </a:r>
            <a:r>
              <a:rPr lang="en-IN" dirty="0"/>
              <a:t>has nearly equal contribution to ADR in both types of hotel.</a:t>
            </a:r>
          </a:p>
          <a:p>
            <a:r>
              <a:rPr lang="en-IN" dirty="0"/>
              <a:t>2. Optimal stay length in both hotel types is less than a week</a:t>
            </a:r>
          </a:p>
        </p:txBody>
      </p:sp>
    </p:spTree>
    <p:extLst>
      <p:ext uri="{BB962C8B-B14F-4D97-AF65-F5344CB8AC3E}">
        <p14:creationId xmlns:p14="http://schemas.microsoft.com/office/powerpoint/2010/main" val="74150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8A29-87D4-3FF0-359E-5AE3C55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1" y="114257"/>
            <a:ext cx="10012680" cy="76013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EDA: BIVARIATE AND MULTIVARIATE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F351567-11EC-6792-C17C-6CE95A4A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035368"/>
            <a:ext cx="4145280" cy="30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2D3DAF-AAFC-C98E-BD07-76FC1908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35368"/>
            <a:ext cx="4549910" cy="305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3B8F-53BB-AF08-407E-FFBF19ACBF8C}"/>
              </a:ext>
            </a:extLst>
          </p:cNvPr>
          <p:cNvSpPr txBox="1"/>
          <p:nvPr/>
        </p:nvSpPr>
        <p:spPr>
          <a:xfrm>
            <a:off x="952500" y="4191000"/>
            <a:ext cx="1110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</a:p>
          <a:p>
            <a:pPr marL="342900" indent="-342900">
              <a:buAutoNum type="arabicPeriod"/>
            </a:pPr>
            <a:r>
              <a:rPr lang="en-IN" dirty="0"/>
              <a:t>If the number of total stay increases ADR also increases and revenue also increases</a:t>
            </a:r>
          </a:p>
          <a:p>
            <a:pPr marL="342900" indent="-342900">
              <a:buAutoNum type="arabicPeriod"/>
            </a:pPr>
            <a:r>
              <a:rPr lang="en-IN" dirty="0"/>
              <a:t>Repeated guests do not cancel their bookings but repeated guests cancel their bookings.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45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B61BCD2-50B4-7337-E075-9767C58A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852489"/>
            <a:ext cx="10652760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0E984-64E9-1710-D6DB-50888902B8BC}"/>
              </a:ext>
            </a:extLst>
          </p:cNvPr>
          <p:cNvSpPr txBox="1"/>
          <p:nvPr/>
        </p:nvSpPr>
        <p:spPr>
          <a:xfrm>
            <a:off x="1175657" y="171450"/>
            <a:ext cx="10246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EDA: BIVARIATE AND MULTIVARIATE ANALYSIS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1D66B-94A8-6C1E-EB81-0AE644CD689A}"/>
              </a:ext>
            </a:extLst>
          </p:cNvPr>
          <p:cNvSpPr txBox="1"/>
          <p:nvPr/>
        </p:nvSpPr>
        <p:spPr>
          <a:xfrm>
            <a:off x="710293" y="4457700"/>
            <a:ext cx="1122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</a:p>
          <a:p>
            <a:r>
              <a:rPr lang="en-IN" dirty="0"/>
              <a:t>1. ADR for the month of June, July  and august increases in case of resort hotel and then plunges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292567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0035-BF5B-6031-F529-9107450D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961"/>
            <a:ext cx="10515600" cy="53294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BUSINESS OBJECTIVE: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CDB5-AEBF-D4F3-61E5-485390932579}"/>
              </a:ext>
            </a:extLst>
          </p:cNvPr>
          <p:cNvSpPr txBox="1"/>
          <p:nvPr/>
        </p:nvSpPr>
        <p:spPr>
          <a:xfrm>
            <a:off x="272143" y="718457"/>
            <a:ext cx="11642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To increase hotel business some factors are important like increasing the revenue, customer satisfaction , facilities provided by the hotel , better pricing strategy etc</a:t>
            </a:r>
          </a:p>
          <a:p>
            <a:pPr marL="342900" indent="-342900">
              <a:buAutoNum type="arabicPeriod"/>
            </a:pPr>
            <a:r>
              <a:rPr lang="en-IN" dirty="0"/>
              <a:t>To achieve the above mentioned objective we were able to figure out which hotel type was the most preferred type, the percentage of repeated guest , most preferred food type and the hotel type with the highest ADR.3</a:t>
            </a:r>
          </a:p>
          <a:p>
            <a:pPr marL="342900" indent="-342900">
              <a:buAutoNum type="arabicPeriod"/>
            </a:pPr>
            <a:r>
              <a:rPr lang="en-IN" dirty="0"/>
              <a:t>With the most preferred room type figured out in advance we could suggest the hotel to be prepared in advance with all services in the room to enhance customer satisfaction.</a:t>
            </a:r>
          </a:p>
          <a:p>
            <a:pPr marL="342900" indent="-342900">
              <a:buAutoNum type="arabicPeriod"/>
            </a:pPr>
            <a:r>
              <a:rPr lang="en-IN" dirty="0"/>
              <a:t>With the identification of most preferred food type we can aware the hotel to available with the requisite food type.</a:t>
            </a:r>
          </a:p>
          <a:p>
            <a:pPr marL="342900" indent="-342900">
              <a:buAutoNum type="arabicPeriod"/>
            </a:pPr>
            <a:r>
              <a:rPr lang="en-IN" dirty="0"/>
              <a:t>Most preferred months can help the hotel to identify the requirement of the hotels in advance so that minimum grievances are faced by the customer.</a:t>
            </a:r>
          </a:p>
          <a:p>
            <a:pPr marL="342900" indent="-342900">
              <a:buAutoNum type="arabicPeriod"/>
            </a:pPr>
            <a:r>
              <a:rPr lang="en-IN" dirty="0"/>
              <a:t>We were also able to analyse which   hotel had the highest ADR.</a:t>
            </a:r>
          </a:p>
          <a:p>
            <a:pPr marL="342900" indent="-342900">
              <a:buAutoNum type="arabicPeriod"/>
            </a:pPr>
            <a:r>
              <a:rPr lang="en-IN" dirty="0"/>
              <a:t>We were also able to analyse which hotel type was the most busiest so that client can make changes to the less busy hotel’s facility.</a:t>
            </a:r>
          </a:p>
          <a:p>
            <a:pPr marL="342900" indent="-342900">
              <a:buAutoNum type="arabicPeriod"/>
            </a:pPr>
            <a:r>
              <a:rPr lang="en-IN" dirty="0"/>
              <a:t>Also there was a relationship between the repeated guest and the previous bookings not cancelled so that the client can take necessary action to increase the proportion of repeated guest.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45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A765-25B8-7BF9-2370-5B73E8DD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3C100-8411-EED1-3EA5-E4F0BBDC5510}"/>
              </a:ext>
            </a:extLst>
          </p:cNvPr>
          <p:cNvSpPr txBox="1"/>
          <p:nvPr/>
        </p:nvSpPr>
        <p:spPr>
          <a:xfrm>
            <a:off x="285750" y="1690688"/>
            <a:ext cx="11560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City hotel is most preferred hotel by the guest.</a:t>
            </a:r>
          </a:p>
          <a:p>
            <a:pPr marL="342900" indent="-342900">
              <a:buAutoNum type="arabicPeriod"/>
            </a:pPr>
            <a:r>
              <a:rPr lang="en-IN" dirty="0"/>
              <a:t>Agent no. 9 made the most bookings.</a:t>
            </a:r>
          </a:p>
          <a:p>
            <a:pPr marL="342900" indent="-342900">
              <a:buAutoNum type="arabicPeriod"/>
            </a:pPr>
            <a:r>
              <a:rPr lang="en-IN" dirty="0"/>
              <a:t>Percentage of repeated guest is very less which is 3.86%.</a:t>
            </a:r>
          </a:p>
          <a:p>
            <a:pPr marL="342900" indent="-342900">
              <a:buAutoNum type="arabicPeriod"/>
            </a:pPr>
            <a:r>
              <a:rPr lang="en-IN" dirty="0"/>
              <a:t>Room type A is the most preferred room type.</a:t>
            </a:r>
          </a:p>
          <a:p>
            <a:pPr marL="342900" indent="-342900">
              <a:buAutoNum type="arabicPeriod"/>
            </a:pPr>
            <a:r>
              <a:rPr lang="en-IN" dirty="0"/>
              <a:t>August month  was the most profitable month.</a:t>
            </a:r>
          </a:p>
          <a:p>
            <a:pPr marL="342900" indent="-342900">
              <a:buAutoNum type="arabicPeriod"/>
            </a:pPr>
            <a:r>
              <a:rPr lang="en-IN" dirty="0"/>
              <a:t>Most preferred food type is the BB food type.</a:t>
            </a:r>
          </a:p>
          <a:p>
            <a:pPr marL="342900" indent="-342900">
              <a:buAutoNum type="arabicPeriod"/>
            </a:pPr>
            <a:r>
              <a:rPr lang="en-IN" dirty="0"/>
              <a:t>City hotel has the highest ADR which means high revenue.</a:t>
            </a:r>
          </a:p>
          <a:p>
            <a:pPr marL="342900" indent="-342900">
              <a:buAutoNum type="arabicPeriod"/>
            </a:pPr>
            <a:r>
              <a:rPr lang="en-IN" dirty="0"/>
              <a:t>TA/TO  most often used channel for booking and the percentage is   79.13%.</a:t>
            </a:r>
          </a:p>
          <a:p>
            <a:pPr marL="342900" indent="-342900">
              <a:buAutoNum type="arabicPeriod"/>
            </a:pPr>
            <a:r>
              <a:rPr lang="en-IN" dirty="0"/>
              <a:t>Year 2016 had the most number of and the bookings  were 42313.</a:t>
            </a:r>
          </a:p>
          <a:p>
            <a:pPr marL="342900" indent="-342900">
              <a:buAutoNum type="arabicPeriod"/>
            </a:pPr>
            <a:r>
              <a:rPr lang="en-IN" dirty="0"/>
              <a:t>City hotel has the highest waiting time which shows its business.</a:t>
            </a:r>
          </a:p>
          <a:p>
            <a:pPr marL="342900" indent="-342900">
              <a:buAutoNum type="arabicPeriod"/>
            </a:pPr>
            <a:r>
              <a:rPr lang="en-IN" dirty="0"/>
              <a:t>Optimal stay length in both the hotels type is less than a week.</a:t>
            </a:r>
          </a:p>
          <a:p>
            <a:pPr marL="342900" indent="-342900">
              <a:buAutoNum type="arabicPeriod"/>
            </a:pPr>
            <a:r>
              <a:rPr lang="en-IN" dirty="0"/>
              <a:t>Repeated guests do not cancels their bookings while their counter part cancels.</a:t>
            </a:r>
          </a:p>
          <a:p>
            <a:pPr marL="342900" indent="-342900">
              <a:buAutoNum type="arabicPeriod"/>
            </a:pPr>
            <a:r>
              <a:rPr lang="en-IN" dirty="0"/>
              <a:t>If the number of the people are more then the ADR increases which significantly increases the revenue. </a:t>
            </a:r>
          </a:p>
        </p:txBody>
      </p:sp>
    </p:spTree>
    <p:extLst>
      <p:ext uri="{BB962C8B-B14F-4D97-AF65-F5344CB8AC3E}">
        <p14:creationId xmlns:p14="http://schemas.microsoft.com/office/powerpoint/2010/main" val="27773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ADDA0-4592-6C02-8997-5FCC95961ACD}"/>
              </a:ext>
            </a:extLst>
          </p:cNvPr>
          <p:cNvSpPr txBox="1"/>
          <p:nvPr/>
        </p:nvSpPr>
        <p:spPr>
          <a:xfrm>
            <a:off x="571499" y="481693"/>
            <a:ext cx="11242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this particular Project we are going to analyze Hotel Booking dataset . This dataset contains</a:t>
            </a:r>
          </a:p>
          <a:p>
            <a:r>
              <a:rPr lang="en-US" dirty="0"/>
              <a:t>       information of city hotel and resort hotel, and includes information of booking time, length of stay , number of     adults, children and/or babies, also have information of available parking space, among other things.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of this project is to explored and analyze the data to discover important determinant that affects the </a:t>
            </a:r>
          </a:p>
          <a:p>
            <a:r>
              <a:rPr lang="en-US" dirty="0"/>
              <a:t>       booking.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53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F343-2A23-F374-C567-EB9F7BDD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WORKFLOW: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3297-A335-C634-15F4-BD191CBA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962"/>
            <a:ext cx="10518322" cy="4322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EDA IS FURTHER DIVIDED INTO THREE STEPS: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Univariate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Bivariate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Multivariate analysis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EAC3B-9944-D783-42C3-915395988BC5}"/>
              </a:ext>
            </a:extLst>
          </p:cNvPr>
          <p:cNvSpPr/>
          <p:nvPr/>
        </p:nvSpPr>
        <p:spPr>
          <a:xfrm>
            <a:off x="1232807" y="2588079"/>
            <a:ext cx="2759529" cy="162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UNDERSTANDING.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E6710C-6CDB-DF56-42E5-5DC28045D878}"/>
              </a:ext>
            </a:extLst>
          </p:cNvPr>
          <p:cNvSpPr/>
          <p:nvPr/>
        </p:nvSpPr>
        <p:spPr>
          <a:xfrm>
            <a:off x="4503964" y="2616654"/>
            <a:ext cx="2759529" cy="162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AND MANIPULATION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E62C1-5093-F8C0-7543-DC46D120098B}"/>
              </a:ext>
            </a:extLst>
          </p:cNvPr>
          <p:cNvSpPr/>
          <p:nvPr/>
        </p:nvSpPr>
        <p:spPr>
          <a:xfrm>
            <a:off x="7998278" y="2616654"/>
            <a:ext cx="2759529" cy="162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EE10-1B8C-7B7F-6561-90082CBA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AND UNDERSTANDING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BC0E-5507-D436-CDBA-22B552A6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75471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collection and understanding is very crucial to have first hand insight from the dataset.so, this hotel booking dataset contains 119390 rows and 32 columns.</a:t>
            </a:r>
            <a:endParaRPr lang="en-IN" dirty="0"/>
          </a:p>
          <a:p>
            <a:r>
              <a:rPr lang="en-IN" dirty="0"/>
              <a:t>Let us now understand what these all columns or features depicts: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Hotel: type of hotel city or resort.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Is_cancelled</a:t>
            </a:r>
            <a:r>
              <a:rPr lang="en-US" dirty="0"/>
              <a:t>: hotel once reserved was cancelled or not which is described in binary format.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Lead_time</a:t>
            </a:r>
            <a:r>
              <a:rPr lang="en-US" dirty="0"/>
              <a:t>: it describes the time between booking date and arrival date of the customer.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Arrival_date_year</a:t>
            </a:r>
            <a:r>
              <a:rPr lang="en-US" dirty="0"/>
              <a:t>: this describes the year of the arrival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Arrival_date_month</a:t>
            </a:r>
            <a:r>
              <a:rPr lang="en-US" dirty="0"/>
              <a:t>: this describes the month of the arrival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Arrival_date_week_number</a:t>
            </a:r>
            <a:r>
              <a:rPr lang="en-US" dirty="0"/>
              <a:t>: this describes the week number of the arrival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Arrival_date_day_of_the_month:it</a:t>
            </a:r>
            <a:r>
              <a:rPr lang="en-US" dirty="0"/>
              <a:t> describes the day of the month of the arrival date.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ABA41-053E-F185-0EAC-20769D735D75}"/>
              </a:ext>
            </a:extLst>
          </p:cNvPr>
          <p:cNvSpPr txBox="1"/>
          <p:nvPr/>
        </p:nvSpPr>
        <p:spPr>
          <a:xfrm>
            <a:off x="710293" y="351063"/>
            <a:ext cx="1120956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8.) </a:t>
            </a:r>
            <a:r>
              <a:rPr lang="en-US" dirty="0" err="1"/>
              <a:t>Stays_in_weekend_nights</a:t>
            </a:r>
            <a:r>
              <a:rPr lang="en-US" dirty="0"/>
              <a:t> : it describes the number of the weekend nights the guest is planning to stay.</a:t>
            </a:r>
          </a:p>
          <a:p>
            <a:r>
              <a:rPr lang="en-US" dirty="0"/>
              <a:t>9.) </a:t>
            </a:r>
            <a:r>
              <a:rPr lang="en-US" dirty="0" err="1"/>
              <a:t>stays_in_weekdays_nights</a:t>
            </a:r>
            <a:r>
              <a:rPr lang="en-US" dirty="0"/>
              <a:t>: it describes the number of the </a:t>
            </a:r>
            <a:r>
              <a:rPr lang="en-US" dirty="0" err="1"/>
              <a:t>weeksdays</a:t>
            </a:r>
            <a:r>
              <a:rPr lang="en-US" dirty="0"/>
              <a:t> the guest is planning to stay.</a:t>
            </a:r>
          </a:p>
          <a:p>
            <a:r>
              <a:rPr lang="en-US" dirty="0"/>
              <a:t>10.)adults : the number of adults included in the reservation</a:t>
            </a:r>
          </a:p>
          <a:p>
            <a:r>
              <a:rPr lang="en-US" dirty="0"/>
              <a:t>11.)children: the number of children included in the reservation.</a:t>
            </a:r>
          </a:p>
          <a:p>
            <a:r>
              <a:rPr lang="en-US" dirty="0"/>
              <a:t>12.)babies: the number of babies included in the reservation.</a:t>
            </a:r>
          </a:p>
          <a:p>
            <a:r>
              <a:rPr lang="en-US" dirty="0"/>
              <a:t>13.)</a:t>
            </a:r>
            <a:r>
              <a:rPr lang="en-US" dirty="0" err="1"/>
              <a:t>meal:the</a:t>
            </a:r>
            <a:r>
              <a:rPr lang="en-US" dirty="0"/>
              <a:t> type of meal included in the reservation . which could be options like breakfast, half-board, full-board or unspecified.</a:t>
            </a:r>
          </a:p>
          <a:p>
            <a:r>
              <a:rPr lang="en-US" dirty="0"/>
              <a:t>14.) country: the county from where the guest belongs.</a:t>
            </a:r>
          </a:p>
          <a:p>
            <a:r>
              <a:rPr lang="en-US" dirty="0"/>
              <a:t>15.) </a:t>
            </a:r>
            <a:r>
              <a:rPr lang="en-US" dirty="0" err="1"/>
              <a:t>market_segment</a:t>
            </a:r>
            <a:r>
              <a:rPr lang="en-US" dirty="0"/>
              <a:t>:  it designates the type of customer segment(e.g. online travel agents, </a:t>
            </a:r>
            <a:r>
              <a:rPr lang="en-US" dirty="0" err="1"/>
              <a:t>direct,corporate</a:t>
            </a:r>
            <a:r>
              <a:rPr lang="en-US" dirty="0"/>
              <a:t>)</a:t>
            </a:r>
          </a:p>
          <a:p>
            <a:r>
              <a:rPr lang="en-US" dirty="0"/>
              <a:t>16.) distribution channel: the distribution channel through which the reservation was made (e.g. online travel agents, offline travel agents, direct booking)</a:t>
            </a:r>
          </a:p>
          <a:p>
            <a:r>
              <a:rPr lang="en-US" dirty="0"/>
              <a:t>17.)</a:t>
            </a:r>
            <a:r>
              <a:rPr lang="en-US" dirty="0" err="1"/>
              <a:t>Is_repeated_guest</a:t>
            </a:r>
            <a:r>
              <a:rPr lang="en-US" dirty="0"/>
              <a:t>: binary flag (1 if guest had visited before and 0 if it’s the first visit)</a:t>
            </a:r>
          </a:p>
          <a:p>
            <a:r>
              <a:rPr lang="en-US" dirty="0"/>
              <a:t>18.)</a:t>
            </a:r>
            <a:r>
              <a:rPr lang="en-US" dirty="0" err="1"/>
              <a:t>previous_cancellations:the</a:t>
            </a:r>
            <a:r>
              <a:rPr lang="en-US" dirty="0"/>
              <a:t> number  of previous cancellations by the guests.</a:t>
            </a:r>
          </a:p>
          <a:p>
            <a:r>
              <a:rPr lang="en-US" dirty="0"/>
              <a:t>19).</a:t>
            </a:r>
            <a:r>
              <a:rPr lang="en-US" dirty="0" err="1"/>
              <a:t>previous_bookings</a:t>
            </a:r>
            <a:r>
              <a:rPr lang="en-US" dirty="0"/>
              <a:t> _</a:t>
            </a:r>
            <a:r>
              <a:rPr lang="en-US" dirty="0" err="1"/>
              <a:t>not_cancelled:the</a:t>
            </a:r>
            <a:r>
              <a:rPr lang="en-US" dirty="0"/>
              <a:t> number of previous bookings made by the guests that were not cancelled.</a:t>
            </a:r>
          </a:p>
          <a:p>
            <a:r>
              <a:rPr lang="en-US" dirty="0"/>
              <a:t>20.)</a:t>
            </a:r>
            <a:r>
              <a:rPr lang="en-US" dirty="0" err="1"/>
              <a:t>reserved_room_type</a:t>
            </a:r>
            <a:r>
              <a:rPr lang="en-US" dirty="0"/>
              <a:t> : the room type reserved by the guest.</a:t>
            </a:r>
          </a:p>
          <a:p>
            <a:r>
              <a:rPr lang="en-US" dirty="0"/>
              <a:t>21.)</a:t>
            </a:r>
            <a:r>
              <a:rPr lang="en-US" dirty="0" err="1"/>
              <a:t>assigned_room_type</a:t>
            </a:r>
            <a:r>
              <a:rPr lang="en-US" dirty="0"/>
              <a:t>: the room type assigned to the guest upon arrival.</a:t>
            </a:r>
          </a:p>
          <a:p>
            <a:r>
              <a:rPr lang="en-US" dirty="0"/>
              <a:t>22.) </a:t>
            </a:r>
            <a:r>
              <a:rPr lang="en-US" dirty="0" err="1"/>
              <a:t>booking_changes:the</a:t>
            </a:r>
            <a:r>
              <a:rPr lang="en-US" dirty="0"/>
              <a:t> number of changes made to the booking.</a:t>
            </a:r>
          </a:p>
          <a:p>
            <a:r>
              <a:rPr lang="en-US" dirty="0"/>
              <a:t>23.) </a:t>
            </a:r>
            <a:r>
              <a:rPr lang="en-US" dirty="0" err="1"/>
              <a:t>deposit_type</a:t>
            </a:r>
            <a:r>
              <a:rPr lang="en-US" dirty="0"/>
              <a:t>: the type of deposit made for the reservation(e.g. no </a:t>
            </a:r>
            <a:r>
              <a:rPr lang="en-US" dirty="0" err="1"/>
              <a:t>deposit,refundable,non</a:t>
            </a:r>
            <a:r>
              <a:rPr lang="en-US" dirty="0"/>
              <a:t>-refundable).</a:t>
            </a:r>
          </a:p>
          <a:p>
            <a:r>
              <a:rPr lang="en-US" dirty="0"/>
              <a:t>24.)agent: the ID of the travel agency that made the booking.</a:t>
            </a:r>
          </a:p>
          <a:p>
            <a:r>
              <a:rPr lang="en-US" dirty="0"/>
              <a:t>25.)</a:t>
            </a:r>
            <a:r>
              <a:rPr lang="en-US" dirty="0" err="1"/>
              <a:t>Company:the</a:t>
            </a:r>
            <a:r>
              <a:rPr lang="en-US" dirty="0"/>
              <a:t> ID of the travel agency that made the booking.</a:t>
            </a:r>
          </a:p>
          <a:p>
            <a:r>
              <a:rPr lang="en-US" dirty="0"/>
              <a:t>26.)</a:t>
            </a:r>
            <a:r>
              <a:rPr lang="en-US" dirty="0" err="1"/>
              <a:t>days_in_waiting_list:the</a:t>
            </a:r>
            <a:r>
              <a:rPr lang="en-US" dirty="0"/>
              <a:t> number of days the booking was on the waiting list.</a:t>
            </a:r>
          </a:p>
          <a:p>
            <a:r>
              <a:rPr lang="en-US" dirty="0"/>
              <a:t>27.)</a:t>
            </a:r>
            <a:r>
              <a:rPr lang="en-US" dirty="0" err="1"/>
              <a:t>customer_type</a:t>
            </a:r>
            <a:r>
              <a:rPr lang="en-US" dirty="0"/>
              <a:t>: the type of customer making the reservation (e.g. transient, </a:t>
            </a:r>
            <a:r>
              <a:rPr lang="en-US" dirty="0" err="1"/>
              <a:t>contract,group</a:t>
            </a:r>
            <a:r>
              <a:rPr lang="en-US" dirty="0"/>
              <a:t>)</a:t>
            </a:r>
          </a:p>
          <a:p>
            <a:r>
              <a:rPr lang="en-US" dirty="0"/>
              <a:t>28.) </a:t>
            </a:r>
            <a:r>
              <a:rPr lang="en-US" dirty="0" err="1"/>
              <a:t>adr</a:t>
            </a:r>
            <a:r>
              <a:rPr lang="en-US" dirty="0"/>
              <a:t>: the average daily rate( the average revenue per available room) for the reservation.</a:t>
            </a:r>
          </a:p>
          <a:p>
            <a:r>
              <a:rPr lang="en-US" dirty="0"/>
              <a:t>29.)</a:t>
            </a:r>
            <a:r>
              <a:rPr lang="en-US" dirty="0" err="1"/>
              <a:t>required_car_parking_spaces:the</a:t>
            </a:r>
            <a:r>
              <a:rPr lang="en-US" dirty="0"/>
              <a:t> number of car parking spaces required by the guest.</a:t>
            </a:r>
          </a:p>
          <a:p>
            <a:r>
              <a:rPr lang="en-US" dirty="0"/>
              <a:t>30.)</a:t>
            </a:r>
            <a:r>
              <a:rPr lang="en-US" dirty="0" err="1"/>
              <a:t>total_of_special_requests</a:t>
            </a:r>
            <a:r>
              <a:rPr lang="en-US" dirty="0"/>
              <a:t>: the total number of special requests made by the guest.</a:t>
            </a:r>
          </a:p>
          <a:p>
            <a:r>
              <a:rPr lang="en-US" dirty="0"/>
              <a:t>31.)reservation _</a:t>
            </a:r>
            <a:r>
              <a:rPr lang="en-US" dirty="0" err="1"/>
              <a:t>status:The</a:t>
            </a:r>
            <a:r>
              <a:rPr lang="en-US" dirty="0"/>
              <a:t> reservation status at the time of data collection(e.g. Check-</a:t>
            </a:r>
            <a:r>
              <a:rPr lang="en-US" dirty="0" err="1"/>
              <a:t>out,Cancelded,No</a:t>
            </a:r>
            <a:r>
              <a:rPr lang="en-US" dirty="0"/>
              <a:t>-Show).</a:t>
            </a:r>
          </a:p>
          <a:p>
            <a:r>
              <a:rPr lang="en-US" dirty="0"/>
              <a:t>32.)</a:t>
            </a:r>
            <a:r>
              <a:rPr lang="en-US" dirty="0" err="1"/>
              <a:t>reservation_status_date</a:t>
            </a:r>
            <a:r>
              <a:rPr lang="en-US" dirty="0"/>
              <a:t>: the date on which the reservation status was recorded.</a:t>
            </a:r>
          </a:p>
        </p:txBody>
      </p:sp>
    </p:spTree>
    <p:extLst>
      <p:ext uri="{BB962C8B-B14F-4D97-AF65-F5344CB8AC3E}">
        <p14:creationId xmlns:p14="http://schemas.microsoft.com/office/powerpoint/2010/main" val="372822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9A33-250F-920E-04A7-16F785CE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AND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93A5A-828A-2DB4-BCE6-F61A3EBD1A6A}"/>
              </a:ext>
            </a:extLst>
          </p:cNvPr>
          <p:cNvSpPr txBox="1"/>
          <p:nvPr/>
        </p:nvSpPr>
        <p:spPr>
          <a:xfrm>
            <a:off x="781050" y="1690688"/>
            <a:ext cx="10629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Given data has 31994 identical values which needs to be removed before proceeding further.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Dataset consists of four columns that have missing values  which are as follows: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Company (94 % missing values)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Agent(14 % missing values)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Country (.5% missing values)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Children(0.0045% missing values)</a:t>
            </a:r>
          </a:p>
          <a:p>
            <a:r>
              <a:rPr lang="en-IN" dirty="0"/>
              <a:t>so to overcome this problem we will remove the country column almost all the values are null.</a:t>
            </a:r>
          </a:p>
          <a:p>
            <a:r>
              <a:rPr lang="en-IN" dirty="0"/>
              <a:t>In the country column we will replace the null values with “OTHERS”.</a:t>
            </a:r>
          </a:p>
          <a:p>
            <a:r>
              <a:rPr lang="en-IN" dirty="0"/>
              <a:t>In the children column we will replace the null values with 0.</a:t>
            </a:r>
          </a:p>
          <a:p>
            <a:r>
              <a:rPr lang="en-IN" dirty="0"/>
              <a:t>And in the agent column we will fill the null values with the median.</a:t>
            </a:r>
          </a:p>
          <a:p>
            <a:r>
              <a:rPr lang="en-IN" dirty="0"/>
              <a:t>3. There are some rows  in data that have total number of adults , children or babies equal to zero .this means there is no booking made. So I remove such rows.</a:t>
            </a:r>
          </a:p>
          <a:p>
            <a:r>
              <a:rPr lang="en-IN" dirty="0"/>
              <a:t>4. then we formed another column named “</a:t>
            </a:r>
            <a:r>
              <a:rPr lang="en-IN" dirty="0" err="1"/>
              <a:t>total_people</a:t>
            </a:r>
            <a:r>
              <a:rPr lang="en-IN" dirty="0"/>
              <a:t>” by adding by adding three columns named “</a:t>
            </a:r>
            <a:r>
              <a:rPr lang="en-IN" dirty="0" err="1"/>
              <a:t>babies”,”adults</a:t>
            </a:r>
            <a:r>
              <a:rPr lang="en-IN" dirty="0"/>
              <a:t>” and “</a:t>
            </a:r>
            <a:r>
              <a:rPr lang="en-IN" dirty="0" err="1"/>
              <a:t>chlidren</a:t>
            </a:r>
            <a:r>
              <a:rPr lang="en-IN" dirty="0"/>
              <a:t>”.</a:t>
            </a:r>
          </a:p>
          <a:p>
            <a:r>
              <a:rPr lang="en-IN" dirty="0"/>
              <a:t>5. We also formed a column named “</a:t>
            </a:r>
            <a:r>
              <a:rPr lang="en-IN" dirty="0" err="1"/>
              <a:t>total_stay</a:t>
            </a:r>
            <a:r>
              <a:rPr lang="en-IN" dirty="0"/>
              <a:t>” by adding “</a:t>
            </a:r>
            <a:r>
              <a:rPr lang="en-IN" dirty="0" err="1"/>
              <a:t>stays_in_weekend_nights</a:t>
            </a:r>
            <a:r>
              <a:rPr lang="en-IN" dirty="0"/>
              <a:t>” and “</a:t>
            </a:r>
            <a:r>
              <a:rPr lang="en-IN" dirty="0" err="1"/>
              <a:t>stays_in_week_nights</a:t>
            </a:r>
            <a:r>
              <a:rPr lang="en-IN" dirty="0"/>
              <a:t>”.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17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664-4931-858E-CD29-8C69CD4F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07"/>
            <a:ext cx="10515600" cy="832757"/>
          </a:xfrm>
        </p:spPr>
        <p:txBody>
          <a:bodyPr/>
          <a:lstStyle/>
          <a:p>
            <a:pPr algn="ctr"/>
            <a:r>
              <a:rPr lang="en-IN" dirty="0"/>
              <a:t>EDA : UNIVARIATE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8F74A7-CC80-545B-FD5E-C38868C5A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2" y="1151164"/>
            <a:ext cx="3983082" cy="21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6F28D8-138D-BA2F-45A2-2B5D0348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20" y="1151164"/>
            <a:ext cx="7536180" cy="204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DC09D-8877-FC33-D9C3-EA76094065D0}"/>
              </a:ext>
            </a:extLst>
          </p:cNvPr>
          <p:cNvSpPr txBox="1"/>
          <p:nvPr/>
        </p:nvSpPr>
        <p:spPr>
          <a:xfrm>
            <a:off x="228600" y="3298370"/>
            <a:ext cx="112547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r>
              <a:rPr lang="en-US" dirty="0"/>
              <a:t>1. As per insights by the column charts given above we can depict that city hotel is the preferred hotel type over resort         hotel.</a:t>
            </a:r>
          </a:p>
          <a:p>
            <a:r>
              <a:rPr lang="en-US" dirty="0"/>
              <a:t>2.  </a:t>
            </a:r>
            <a:r>
              <a:rPr lang="en-US" b="1" dirty="0"/>
              <a:t>Agent no. 9 </a:t>
            </a:r>
            <a:r>
              <a:rPr lang="en-US" dirty="0"/>
              <a:t>made most of the bookings which means he is the most preferred agent for booking followed by </a:t>
            </a:r>
            <a:r>
              <a:rPr lang="en-US" b="1" dirty="0"/>
              <a:t>agent no. 240.</a:t>
            </a:r>
          </a:p>
          <a:p>
            <a:endParaRPr lang="en-US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4555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6275-31D5-1A94-4F94-01CEE75D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4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EDA: UNIVARIATE ANALYSIS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5B42A-1D96-7E4C-F21E-761A8BF5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" y="1020535"/>
            <a:ext cx="5861957" cy="26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F91462-74D3-0CCD-0B06-048B7212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0534"/>
            <a:ext cx="5861957" cy="262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8CBB4C-5A92-8511-99E6-3C23BC4C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43" y="3641271"/>
            <a:ext cx="5861957" cy="25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F3026-A7C9-0491-480B-60AE7A3B6545}"/>
              </a:ext>
            </a:extLst>
          </p:cNvPr>
          <p:cNvSpPr txBox="1"/>
          <p:nvPr/>
        </p:nvSpPr>
        <p:spPr>
          <a:xfrm>
            <a:off x="6286500" y="3779520"/>
            <a:ext cx="5671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pPr marL="342900" indent="-342900">
              <a:buAutoNum type="arabicPeriod"/>
            </a:pPr>
            <a:r>
              <a:rPr lang="en-IN" dirty="0"/>
              <a:t>BB meal type is the most preferred meal type and 67907 number of guests prefers this particular food type.</a:t>
            </a:r>
          </a:p>
          <a:p>
            <a:pPr marL="342900" indent="-342900">
              <a:buAutoNum type="arabicPeriod"/>
            </a:pPr>
            <a:r>
              <a:rPr lang="en-IN" dirty="0"/>
              <a:t>Room type “A” is the most preferred room type followed by room type “D”.</a:t>
            </a:r>
          </a:p>
          <a:p>
            <a:pPr marL="342900" indent="-342900">
              <a:buAutoNum type="arabicPeriod"/>
            </a:pPr>
            <a:r>
              <a:rPr lang="en-IN" dirty="0"/>
              <a:t>August month has the maximum number of bookings with count 11242 which means it is the most busiest month.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79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0F9C-84EC-BE24-4DDF-B2538466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EDA: UNIVARIATE ANALYSIS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C70E5C-3F19-7DCF-A8FD-2925C81E7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1602258"/>
            <a:ext cx="3723081" cy="29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1B5C67-EF10-723D-9A33-97CE0F7A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83" y="1508225"/>
            <a:ext cx="5893117" cy="299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19D92-C574-853B-3378-61BFD794C5BD}"/>
              </a:ext>
            </a:extLst>
          </p:cNvPr>
          <p:cNvSpPr txBox="1"/>
          <p:nvPr/>
        </p:nvSpPr>
        <p:spPr>
          <a:xfrm>
            <a:off x="175260" y="4507022"/>
            <a:ext cx="1145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</a:p>
          <a:p>
            <a:pPr marL="342900" indent="-342900">
              <a:buAutoNum type="arabicPeriod"/>
            </a:pPr>
            <a:r>
              <a:rPr lang="en-IN" dirty="0"/>
              <a:t>Most popular booking channel is ‘TA/TO’ with total share of 79.1% in booking followed by ‘Direct’ which has a percentage share of 14.9%.</a:t>
            </a:r>
          </a:p>
          <a:p>
            <a:pPr marL="342900" indent="-342900">
              <a:buAutoNum type="arabicPeriod"/>
            </a:pPr>
            <a:r>
              <a:rPr lang="en-IN" dirty="0"/>
              <a:t>The year 2016 had the highest bookings in both the hotel types with count 42313 and the year 2015 had the lower number of bookings.</a:t>
            </a:r>
          </a:p>
        </p:txBody>
      </p:sp>
    </p:spTree>
    <p:extLst>
      <p:ext uri="{BB962C8B-B14F-4D97-AF65-F5344CB8AC3E}">
        <p14:creationId xmlns:p14="http://schemas.microsoft.com/office/powerpoint/2010/main" val="3949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1759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CAPSTONE PROJECT-1</vt:lpstr>
      <vt:lpstr>PowerPoint Presentation</vt:lpstr>
      <vt:lpstr>DIVISION OF WORKFLOW:</vt:lpstr>
      <vt:lpstr>DATA COLLECTION AND UNDERSTANDING:</vt:lpstr>
      <vt:lpstr>PowerPoint Presentation</vt:lpstr>
      <vt:lpstr>DATA CLEANING AND UNDERSTANDING</vt:lpstr>
      <vt:lpstr>EDA : UNIVARIATE ANALYSIS</vt:lpstr>
      <vt:lpstr>EDA: UNIVARIATE ANALYSIS</vt:lpstr>
      <vt:lpstr>EDA: UNIVARIATE ANALYSIS</vt:lpstr>
      <vt:lpstr>EDA: BIVARIATE AND MULTIVARIATE ANALYSIS</vt:lpstr>
      <vt:lpstr>EDA: BIVARIATE AND MULTIVARIATE ANALYSIS</vt:lpstr>
      <vt:lpstr>EDA: BIVARIATE AND MULTIVARIATE ANALYSIS</vt:lpstr>
      <vt:lpstr>PowerPoint Presentation</vt:lpstr>
      <vt:lpstr>BUSINESS OBJECTIVE: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PROJECT-1</dc:title>
  <dc:creator>Jatin Kanyan</dc:creator>
  <cp:lastModifiedBy>Jatin Kanyan</cp:lastModifiedBy>
  <cp:revision>10</cp:revision>
  <dcterms:created xsi:type="dcterms:W3CDTF">2023-10-02T17:35:30Z</dcterms:created>
  <dcterms:modified xsi:type="dcterms:W3CDTF">2023-10-08T10:40:25Z</dcterms:modified>
</cp:coreProperties>
</file>