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331" r:id="rId4"/>
    <p:sldId id="258" r:id="rId5"/>
    <p:sldId id="330" r:id="rId6"/>
    <p:sldId id="259" r:id="rId7"/>
    <p:sldId id="260" r:id="rId8"/>
    <p:sldId id="261" r:id="rId9"/>
    <p:sldId id="262" r:id="rId10"/>
    <p:sldId id="263" r:id="rId11"/>
    <p:sldId id="264" r:id="rId12"/>
    <p:sldId id="321" r:id="rId13"/>
    <p:sldId id="320" r:id="rId14"/>
    <p:sldId id="333" r:id="rId15"/>
    <p:sldId id="322" r:id="rId16"/>
    <p:sldId id="323" r:id="rId17"/>
    <p:sldId id="324" r:id="rId18"/>
    <p:sldId id="332" r:id="rId19"/>
    <p:sldId id="334" r:id="rId20"/>
    <p:sldId id="325" r:id="rId21"/>
    <p:sldId id="335" r:id="rId22"/>
    <p:sldId id="336" r:id="rId23"/>
    <p:sldId id="337" r:id="rId24"/>
    <p:sldId id="326" r:id="rId25"/>
    <p:sldId id="327" r:id="rId26"/>
    <p:sldId id="328" r:id="rId27"/>
    <p:sldId id="338" r:id="rId28"/>
    <p:sldId id="339" r:id="rId29"/>
    <p:sldId id="329" r:id="rId30"/>
    <p:sldId id="34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89709" autoAdjust="0"/>
  </p:normalViewPr>
  <p:slideViewPr>
    <p:cSldViewPr snapToGrid="0">
      <p:cViewPr varScale="1">
        <p:scale>
          <a:sx n="99" d="100"/>
          <a:sy n="99" d="100"/>
        </p:scale>
        <p:origin x="10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140A9-B0E5-4962-93F2-A61B56955450}"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A6EAF-2202-4DCE-BECC-5AD4C342F3F4}" type="slidenum">
              <a:rPr lang="en-IN" smtClean="0"/>
              <a:t>‹#›</a:t>
            </a:fld>
            <a:endParaRPr lang="en-IN"/>
          </a:p>
        </p:txBody>
      </p:sp>
    </p:spTree>
    <p:extLst>
      <p:ext uri="{BB962C8B-B14F-4D97-AF65-F5344CB8AC3E}">
        <p14:creationId xmlns:p14="http://schemas.microsoft.com/office/powerpoint/2010/main" val="350671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RMI to implement </a:t>
            </a:r>
            <a:r>
              <a:rPr lang="en-US" dirty="0" err="1"/>
              <a:t>Lamport’s</a:t>
            </a:r>
            <a:r>
              <a:rPr lang="en-US" dirty="0"/>
              <a:t> vector clocks.pdf</a:t>
            </a:r>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1</a:t>
            </a:fld>
            <a:endParaRPr lang="en-IN"/>
          </a:p>
        </p:txBody>
      </p:sp>
    </p:spTree>
    <p:extLst>
      <p:ext uri="{BB962C8B-B14F-4D97-AF65-F5344CB8AC3E}">
        <p14:creationId xmlns:p14="http://schemas.microsoft.com/office/powerpoint/2010/main" val="1789028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https://www.geeksforgeeks.org/multithreading-in-python-set-2-synchronization/</a:t>
            </a:r>
          </a:p>
        </p:txBody>
      </p:sp>
      <p:sp>
        <p:nvSpPr>
          <p:cNvPr id="4" name="Slide Number Placeholder 3"/>
          <p:cNvSpPr>
            <a:spLocks noGrp="1"/>
          </p:cNvSpPr>
          <p:nvPr>
            <p:ph type="sldNum" sz="quarter" idx="5"/>
          </p:nvPr>
        </p:nvSpPr>
        <p:spPr/>
        <p:txBody>
          <a:bodyPr/>
          <a:lstStyle/>
          <a:p>
            <a:fld id="{548A6EAF-2202-4DCE-BECC-5AD4C342F3F4}" type="slidenum">
              <a:rPr lang="en-IN" smtClean="0"/>
              <a:t>28</a:t>
            </a:fld>
            <a:endParaRPr lang="en-IN"/>
          </a:p>
        </p:txBody>
      </p:sp>
    </p:spTree>
    <p:extLst>
      <p:ext uri="{BB962C8B-B14F-4D97-AF65-F5344CB8AC3E}">
        <p14:creationId xmlns:p14="http://schemas.microsoft.com/office/powerpoint/2010/main" val="171586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Please give me 10 points with code location to  implement </a:t>
            </a:r>
            <a:r>
              <a:rPr lang="en-US" dirty="0" err="1"/>
              <a:t>Lamport's</a:t>
            </a:r>
            <a:r>
              <a:rPr lang="en-US" dirty="0"/>
              <a:t> vector clocks using RMI and using Python library such as pyro and framework? Code should be </a:t>
            </a:r>
            <a:r>
              <a:rPr lang="en-US" dirty="0" err="1"/>
              <a:t>RemoteProcess</a:t>
            </a:r>
            <a:r>
              <a:rPr lang="en-US" dirty="0"/>
              <a:t> and </a:t>
            </a:r>
            <a:r>
              <a:rPr lang="en-US" dirty="0" err="1"/>
              <a:t>UnicastRemoteObject</a:t>
            </a:r>
            <a:r>
              <a:rPr lang="en-US" dirty="0"/>
              <a:t>. The application needs to be n-tiers such as user interface using python, business logic using python and vector clocks using python,</a:t>
            </a:r>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30</a:t>
            </a:fld>
            <a:endParaRPr lang="en-IN"/>
          </a:p>
        </p:txBody>
      </p:sp>
    </p:spTree>
    <p:extLst>
      <p:ext uri="{BB962C8B-B14F-4D97-AF65-F5344CB8AC3E}">
        <p14:creationId xmlns:p14="http://schemas.microsoft.com/office/powerpoint/2010/main" val="3481967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Prompt- </a:t>
            </a:r>
            <a:r>
              <a:rPr lang="en-US" dirty="0"/>
              <a:t>Could you please explain the use of RMI in distributed system? Need 10 points in terms of </a:t>
            </a:r>
            <a:r>
              <a:rPr lang="en-US" dirty="0" err="1"/>
              <a:t>Lamport’s</a:t>
            </a:r>
            <a:r>
              <a:rPr lang="en-US" dirty="0"/>
              <a:t> vector clocks?</a:t>
            </a:r>
          </a:p>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2</a:t>
            </a:fld>
            <a:endParaRPr lang="en-IN"/>
          </a:p>
        </p:txBody>
      </p:sp>
    </p:spTree>
    <p:extLst>
      <p:ext uri="{BB962C8B-B14F-4D97-AF65-F5344CB8AC3E}">
        <p14:creationId xmlns:p14="http://schemas.microsoft.com/office/powerpoint/2010/main" val="21227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you please explain the use of RMI in distributed system using Python? Need 10 points in terms of </a:t>
            </a:r>
            <a:r>
              <a:rPr lang="en-US" dirty="0" err="1"/>
              <a:t>Lamport’s</a:t>
            </a:r>
            <a:r>
              <a:rPr lang="en-US" dirty="0"/>
              <a:t> vector clocks?</a:t>
            </a:r>
          </a:p>
          <a:p>
            <a:endParaRPr lang="en-US" dirty="0"/>
          </a:p>
          <a:p>
            <a:r>
              <a:rPr lang="en-IN" dirty="0"/>
              <a:t>https://github.com/apurvsinghgautam/VectorClock</a:t>
            </a:r>
            <a:endParaRPr lang="en-US" dirty="0"/>
          </a:p>
          <a:p>
            <a:r>
              <a:rPr lang="en-IN" dirty="0"/>
              <a:t>https://medium.com/@__biancarosa/writing-distributed-applications-with-python-smart-objects-as-a-java-rmi-alternative-4ba9a812567d</a:t>
            </a:r>
          </a:p>
        </p:txBody>
      </p:sp>
      <p:sp>
        <p:nvSpPr>
          <p:cNvPr id="4" name="Slide Number Placeholder 3"/>
          <p:cNvSpPr>
            <a:spLocks noGrp="1"/>
          </p:cNvSpPr>
          <p:nvPr>
            <p:ph type="sldNum" sz="quarter" idx="5"/>
          </p:nvPr>
        </p:nvSpPr>
        <p:spPr/>
        <p:txBody>
          <a:bodyPr/>
          <a:lstStyle/>
          <a:p>
            <a:fld id="{548A6EAF-2202-4DCE-BECC-5AD4C342F3F4}" type="slidenum">
              <a:rPr lang="en-IN" smtClean="0"/>
              <a:t>3</a:t>
            </a:fld>
            <a:endParaRPr lang="en-IN"/>
          </a:p>
        </p:txBody>
      </p:sp>
    </p:spTree>
    <p:extLst>
      <p:ext uri="{BB962C8B-B14F-4D97-AF65-F5344CB8AC3E}">
        <p14:creationId xmlns:p14="http://schemas.microsoft.com/office/powerpoint/2010/main" val="1656539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give me 10 points with code location to  implement </a:t>
            </a:r>
            <a:r>
              <a:rPr lang="en-US" dirty="0" err="1"/>
              <a:t>Lamport's</a:t>
            </a:r>
            <a:r>
              <a:rPr lang="en-US" dirty="0"/>
              <a:t> vector clocks using RMI and using Python library such as pyro and framework? Code should be </a:t>
            </a:r>
            <a:r>
              <a:rPr lang="en-US" dirty="0" err="1"/>
              <a:t>RemoteProcess</a:t>
            </a:r>
            <a:r>
              <a:rPr lang="en-US" dirty="0"/>
              <a:t> and </a:t>
            </a:r>
            <a:r>
              <a:rPr lang="en-US" dirty="0" err="1"/>
              <a:t>UnicastRemoteObject</a:t>
            </a:r>
            <a:r>
              <a:rPr lang="en-US" dirty="0"/>
              <a:t>. The application needs to be n-tiers such as user interface using python, business logic using python and vector clocks using python,</a:t>
            </a:r>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5</a:t>
            </a:fld>
            <a:endParaRPr lang="en-IN"/>
          </a:p>
        </p:txBody>
      </p:sp>
    </p:spTree>
    <p:extLst>
      <p:ext uri="{BB962C8B-B14F-4D97-AF65-F5344CB8AC3E}">
        <p14:creationId xmlns:p14="http://schemas.microsoft.com/office/powerpoint/2010/main" val="3659857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Please give me 10 points with code location to  implement </a:t>
            </a:r>
            <a:r>
              <a:rPr lang="en-US" dirty="0" err="1"/>
              <a:t>Lamport's</a:t>
            </a:r>
            <a:r>
              <a:rPr lang="en-US" dirty="0"/>
              <a:t> vector clocks using RMI and using Python library such as pyro and framework? Code should be </a:t>
            </a:r>
            <a:r>
              <a:rPr lang="en-US" dirty="0" err="1"/>
              <a:t>RemoteProcess</a:t>
            </a:r>
            <a:r>
              <a:rPr lang="en-US" dirty="0"/>
              <a:t> and </a:t>
            </a:r>
            <a:r>
              <a:rPr lang="en-US" dirty="0" err="1"/>
              <a:t>UnicastRemoteObject</a:t>
            </a:r>
            <a:r>
              <a:rPr lang="en-US" dirty="0"/>
              <a:t>. The application needs to be n-tiers such as user interface using python, business logic using python and vector clocks using python,</a:t>
            </a:r>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6</a:t>
            </a:fld>
            <a:endParaRPr lang="en-IN"/>
          </a:p>
        </p:txBody>
      </p:sp>
    </p:spTree>
    <p:extLst>
      <p:ext uri="{BB962C8B-B14F-4D97-AF65-F5344CB8AC3E}">
        <p14:creationId xmlns:p14="http://schemas.microsoft.com/office/powerpoint/2010/main" val="325378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https://www.sciencedirect.com/topics/computer-science/unicast#:~:text=Unicast%20refers%20to%20a%20method,web%20or%20streaming%20digital%20video.</a:t>
            </a:r>
          </a:p>
        </p:txBody>
      </p:sp>
      <p:sp>
        <p:nvSpPr>
          <p:cNvPr id="4" name="Slide Number Placeholder 3"/>
          <p:cNvSpPr>
            <a:spLocks noGrp="1"/>
          </p:cNvSpPr>
          <p:nvPr>
            <p:ph type="sldNum" sz="quarter" idx="5"/>
          </p:nvPr>
        </p:nvSpPr>
        <p:spPr/>
        <p:txBody>
          <a:bodyPr/>
          <a:lstStyle/>
          <a:p>
            <a:fld id="{548A6EAF-2202-4DCE-BECC-5AD4C342F3F4}" type="slidenum">
              <a:rPr lang="en-IN" smtClean="0"/>
              <a:t>8</a:t>
            </a:fld>
            <a:endParaRPr lang="en-IN"/>
          </a:p>
        </p:txBody>
      </p:sp>
    </p:spTree>
    <p:extLst>
      <p:ext uri="{BB962C8B-B14F-4D97-AF65-F5344CB8AC3E}">
        <p14:creationId xmlns:p14="http://schemas.microsoft.com/office/powerpoint/2010/main" val="225494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https://orhanergun.net/multicast-vs-unicast#:~:text=Unicast%20Advantages,-Unicast%20is%20a&amp;text=Unicast%20also%20allows%20for%20more,being%20shared%20with%20unintended%20parties.</a:t>
            </a:r>
          </a:p>
        </p:txBody>
      </p:sp>
      <p:sp>
        <p:nvSpPr>
          <p:cNvPr id="4" name="Slide Number Placeholder 3"/>
          <p:cNvSpPr>
            <a:spLocks noGrp="1"/>
          </p:cNvSpPr>
          <p:nvPr>
            <p:ph type="sldNum" sz="quarter" idx="5"/>
          </p:nvPr>
        </p:nvSpPr>
        <p:spPr/>
        <p:txBody>
          <a:bodyPr/>
          <a:lstStyle/>
          <a:p>
            <a:fld id="{548A6EAF-2202-4DCE-BECC-5AD4C342F3F4}" type="slidenum">
              <a:rPr lang="en-IN" smtClean="0"/>
              <a:t>9</a:t>
            </a:fld>
            <a:endParaRPr lang="en-IN"/>
          </a:p>
        </p:txBody>
      </p:sp>
    </p:spTree>
    <p:extLst>
      <p:ext uri="{BB962C8B-B14F-4D97-AF65-F5344CB8AC3E}">
        <p14:creationId xmlns:p14="http://schemas.microsoft.com/office/powerpoint/2010/main" val="268584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you please provide python code to implement </a:t>
            </a:r>
            <a:r>
              <a:rPr lang="en-US" dirty="0" err="1"/>
              <a:t>UnicastRemoteObject</a:t>
            </a:r>
            <a:r>
              <a:rPr lang="en-US" dirty="0"/>
              <a:t> to create remote objects and Naming class to register these remote objects on the RMI registry. </a:t>
            </a:r>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20</a:t>
            </a:fld>
            <a:endParaRPr lang="en-IN"/>
          </a:p>
        </p:txBody>
      </p:sp>
    </p:spTree>
    <p:extLst>
      <p:ext uri="{BB962C8B-B14F-4D97-AF65-F5344CB8AC3E}">
        <p14:creationId xmlns:p14="http://schemas.microsoft.com/office/powerpoint/2010/main" val="147400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https://realpython.com/python-serialize-data/</a:t>
            </a:r>
          </a:p>
        </p:txBody>
      </p:sp>
      <p:sp>
        <p:nvSpPr>
          <p:cNvPr id="4" name="Slide Number Placeholder 3"/>
          <p:cNvSpPr>
            <a:spLocks noGrp="1"/>
          </p:cNvSpPr>
          <p:nvPr>
            <p:ph type="sldNum" sz="quarter" idx="5"/>
          </p:nvPr>
        </p:nvSpPr>
        <p:spPr/>
        <p:txBody>
          <a:bodyPr/>
          <a:lstStyle/>
          <a:p>
            <a:fld id="{548A6EAF-2202-4DCE-BECC-5AD4C342F3F4}" type="slidenum">
              <a:rPr lang="en-IN" smtClean="0"/>
              <a:t>27</a:t>
            </a:fld>
            <a:endParaRPr lang="en-IN"/>
          </a:p>
        </p:txBody>
      </p:sp>
    </p:spTree>
    <p:extLst>
      <p:ext uri="{BB962C8B-B14F-4D97-AF65-F5344CB8AC3E}">
        <p14:creationId xmlns:p14="http://schemas.microsoft.com/office/powerpoint/2010/main" val="3906296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362D-079D-6159-D63F-C046F090CA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D02401-1B6F-9E4D-FF18-A8D8694AE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6D1A0C-17C9-3FA4-C3BC-131E89F7311F}"/>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5" name="Footer Placeholder 4">
            <a:extLst>
              <a:ext uri="{FF2B5EF4-FFF2-40B4-BE49-F238E27FC236}">
                <a16:creationId xmlns:a16="http://schemas.microsoft.com/office/drawing/2014/main" id="{7A6BFDAF-630E-3E36-1208-A4F18BBA9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FD706-6150-4C27-8AC3-1081AF1700EB}"/>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50935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9EEC-D213-9C3A-BF49-DCE6A4DB70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89A11-F23F-1E11-AD16-DB736C9D3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AF2EA7-7F76-C4F5-51E0-C045195B216D}"/>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5" name="Footer Placeholder 4">
            <a:extLst>
              <a:ext uri="{FF2B5EF4-FFF2-40B4-BE49-F238E27FC236}">
                <a16:creationId xmlns:a16="http://schemas.microsoft.com/office/drawing/2014/main" id="{2C5171DD-A140-73C5-A0BB-5A43483D9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C9CEF-3F84-65FB-4B9A-CAAEFDDF1F84}"/>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78662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1FB1A-DE15-C446-92AF-EA166E71CE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1FFC3-FE04-62AB-5128-30A1E19FC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222E8-3041-F892-9884-E30CF44B8C8D}"/>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5" name="Footer Placeholder 4">
            <a:extLst>
              <a:ext uri="{FF2B5EF4-FFF2-40B4-BE49-F238E27FC236}">
                <a16:creationId xmlns:a16="http://schemas.microsoft.com/office/drawing/2014/main" id="{CF4C3F2F-A5B0-884F-D05E-EABB83CC7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031BC-4B94-7A12-8B1E-675FF9963017}"/>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413674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F554-64DF-02DD-75BE-F32A97194B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F481B-8E6B-5D91-3E0B-92FB957AC5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8D26F-07F8-A872-FAB4-B1993B2B8131}"/>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5" name="Footer Placeholder 4">
            <a:extLst>
              <a:ext uri="{FF2B5EF4-FFF2-40B4-BE49-F238E27FC236}">
                <a16:creationId xmlns:a16="http://schemas.microsoft.com/office/drawing/2014/main" id="{C5359C73-BA56-C77F-90C4-1C83D4BBF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BD58D-057B-C6BC-1211-52AB16EF6E7C}"/>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39499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4E35-ECCC-BCDC-2D0C-CE9666748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CA24D2-7998-DE92-8CAF-2523C3063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83F35-2880-1C7C-FAEB-4EFCB7170860}"/>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5" name="Footer Placeholder 4">
            <a:extLst>
              <a:ext uri="{FF2B5EF4-FFF2-40B4-BE49-F238E27FC236}">
                <a16:creationId xmlns:a16="http://schemas.microsoft.com/office/drawing/2014/main" id="{48ED25C1-7E67-8830-8562-8C17D0163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5C752-EF47-A9C1-E93F-D3539C459BEA}"/>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37319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9ADE-F271-4248-CB76-C41894EA25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8589C6-2452-47B1-57F8-5AFD76AE6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409506-FAF6-BC65-FC13-0A11EDCAEC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D987EC-BADB-6CEE-2A68-70C5FB855CC0}"/>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6" name="Footer Placeholder 5">
            <a:extLst>
              <a:ext uri="{FF2B5EF4-FFF2-40B4-BE49-F238E27FC236}">
                <a16:creationId xmlns:a16="http://schemas.microsoft.com/office/drawing/2014/main" id="{4C6A214F-6351-B03B-0161-7B7A0E853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683C7-8273-0C07-1A2B-655E59FFC76A}"/>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23899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1C49-E2DB-2751-CA33-839877AF8E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E679C5-57FB-C0F6-5655-D0DBC355E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44617B-8AD8-7376-30E8-19B2808BA0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446DD2-73FC-BD7C-60AF-BBB303922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85EA1-6753-1ADE-60D1-40D334885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8F1EFA-FF46-E683-AF65-8D2ABCA19213}"/>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8" name="Footer Placeholder 7">
            <a:extLst>
              <a:ext uri="{FF2B5EF4-FFF2-40B4-BE49-F238E27FC236}">
                <a16:creationId xmlns:a16="http://schemas.microsoft.com/office/drawing/2014/main" id="{F230610F-A5C2-0CD1-52FB-A49FE97E17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0AE92-C4DE-48A7-F57C-E5870F286004}"/>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256418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6211-94F3-5595-8C3F-BE72679875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395C8C-C9D8-C4A4-1DF8-CC403732E665}"/>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4" name="Footer Placeholder 3">
            <a:extLst>
              <a:ext uri="{FF2B5EF4-FFF2-40B4-BE49-F238E27FC236}">
                <a16:creationId xmlns:a16="http://schemas.microsoft.com/office/drawing/2014/main" id="{6C59DC0E-015F-92D7-A50E-38E72A2DFE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1891E0-BCBB-9008-8125-AC3DD9ABEEA5}"/>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305928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F0F25-B236-9086-A568-7DAB89DF6FD4}"/>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3" name="Footer Placeholder 2">
            <a:extLst>
              <a:ext uri="{FF2B5EF4-FFF2-40B4-BE49-F238E27FC236}">
                <a16:creationId xmlns:a16="http://schemas.microsoft.com/office/drawing/2014/main" id="{075F59B2-EE2E-6CF5-DAE3-25D37981F6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654BDE-CB44-2748-4CBD-9B403E6D7325}"/>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259194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E77F-B8B9-39F0-D763-A793901B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E3209F-2A22-7CBC-A5E0-819781D36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FD266C-C518-DA0B-3017-E2B6C09FC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B34FA-DD40-9147-B2A8-6500706D706C}"/>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6" name="Footer Placeholder 5">
            <a:extLst>
              <a:ext uri="{FF2B5EF4-FFF2-40B4-BE49-F238E27FC236}">
                <a16:creationId xmlns:a16="http://schemas.microsoft.com/office/drawing/2014/main" id="{9642C609-EB4A-F976-9403-438A176439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20DFF-DCED-3FDB-1CD3-73786BE71C87}"/>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62097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7638-7A78-FC17-14A7-7017869C9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B98485-428B-6953-4692-165FDB878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297C81-ADEC-B791-2514-7B8E062F2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64ABE-6ACF-AE86-E009-9517AE473B05}"/>
              </a:ext>
            </a:extLst>
          </p:cNvPr>
          <p:cNvSpPr>
            <a:spLocks noGrp="1"/>
          </p:cNvSpPr>
          <p:nvPr>
            <p:ph type="dt" sz="half" idx="10"/>
          </p:nvPr>
        </p:nvSpPr>
        <p:spPr/>
        <p:txBody>
          <a:bodyPr/>
          <a:lstStyle/>
          <a:p>
            <a:fld id="{A329354C-EE1F-471E-91E1-B39ABAB563B6}" type="datetimeFigureOut">
              <a:rPr lang="en-IN" smtClean="0"/>
              <a:t>24-08-2024</a:t>
            </a:fld>
            <a:endParaRPr lang="en-IN"/>
          </a:p>
        </p:txBody>
      </p:sp>
      <p:sp>
        <p:nvSpPr>
          <p:cNvPr id="6" name="Footer Placeholder 5">
            <a:extLst>
              <a:ext uri="{FF2B5EF4-FFF2-40B4-BE49-F238E27FC236}">
                <a16:creationId xmlns:a16="http://schemas.microsoft.com/office/drawing/2014/main" id="{73A4E4D5-4BE5-0AEC-6E2B-2C1DA4BDED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4B7FDB-5618-87AB-659B-2B8F354BD266}"/>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558904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8D93A-92FB-A9A7-AF5B-75A05A557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C4A124-4A1F-CD51-3A14-3BA44D8AC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9C92D-A0CE-BDA6-0D0B-97A86F574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9354C-EE1F-471E-91E1-B39ABAB563B6}" type="datetimeFigureOut">
              <a:rPr lang="en-IN" smtClean="0"/>
              <a:t>24-08-2024</a:t>
            </a:fld>
            <a:endParaRPr lang="en-IN"/>
          </a:p>
        </p:txBody>
      </p:sp>
      <p:sp>
        <p:nvSpPr>
          <p:cNvPr id="5" name="Footer Placeholder 4">
            <a:extLst>
              <a:ext uri="{FF2B5EF4-FFF2-40B4-BE49-F238E27FC236}">
                <a16:creationId xmlns:a16="http://schemas.microsoft.com/office/drawing/2014/main" id="{E58AA9E8-F69A-72DA-E1CE-467E13383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A850A0-77C1-D0DC-4CD7-687A3FFE7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DFCE-9BA5-4F02-B2BF-C1444432F85F}" type="slidenum">
              <a:rPr lang="en-IN" smtClean="0"/>
              <a:t>‹#›</a:t>
            </a:fld>
            <a:endParaRPr lang="en-IN"/>
          </a:p>
        </p:txBody>
      </p:sp>
    </p:spTree>
    <p:extLst>
      <p:ext uri="{BB962C8B-B14F-4D97-AF65-F5344CB8AC3E}">
        <p14:creationId xmlns:p14="http://schemas.microsoft.com/office/powerpoint/2010/main" val="429125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Data_communic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Persistence_(computer_science)"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topics/computer-science/unicast-pack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sciencedirect.com/topics/computer-science/internet-protocol" TargetMode="External"/><Relationship Id="rId4" Type="http://schemas.openxmlformats.org/officeDocument/2006/relationships/hyperlink" Target="https://www.sciencedirect.com/topics/computer-science/temporary-internet-fil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2E3F-0B47-9086-4333-2F0E9DCE9DDD}"/>
              </a:ext>
            </a:extLst>
          </p:cNvPr>
          <p:cNvSpPr>
            <a:spLocks noGrp="1"/>
          </p:cNvSpPr>
          <p:nvPr>
            <p:ph type="ctrTitle"/>
          </p:nvPr>
        </p:nvSpPr>
        <p:spPr/>
        <p:txBody>
          <a:bodyPr>
            <a:normAutofit/>
          </a:bodyPr>
          <a:lstStyle/>
          <a:p>
            <a:r>
              <a:rPr lang="en-US" sz="5400" b="1" dirty="0">
                <a:solidFill>
                  <a:srgbClr val="212121"/>
                </a:solidFill>
                <a:effectLst/>
                <a:latin typeface="SegoeUI-Bold"/>
              </a:rPr>
              <a:t>Use RMI to implement </a:t>
            </a:r>
            <a:r>
              <a:rPr lang="en-US" sz="5400" b="1" dirty="0" err="1">
                <a:solidFill>
                  <a:srgbClr val="212121"/>
                </a:solidFill>
                <a:effectLst/>
                <a:latin typeface="SegoeUI-Bold"/>
              </a:rPr>
              <a:t>Lamport’s</a:t>
            </a:r>
            <a:r>
              <a:rPr lang="en-US" sz="5400" b="1" dirty="0">
                <a:solidFill>
                  <a:srgbClr val="212121"/>
                </a:solidFill>
                <a:effectLst/>
                <a:latin typeface="SegoeUI-Bold"/>
              </a:rPr>
              <a:t> vector clocks</a:t>
            </a:r>
            <a:endParaRPr lang="en-IN" sz="5400" dirty="0"/>
          </a:p>
        </p:txBody>
      </p:sp>
    </p:spTree>
    <p:extLst>
      <p:ext uri="{BB962C8B-B14F-4D97-AF65-F5344CB8AC3E}">
        <p14:creationId xmlns:p14="http://schemas.microsoft.com/office/powerpoint/2010/main" val="140006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CB0FEA-DB7F-734F-A06F-3CCF33D1655A}"/>
              </a:ext>
            </a:extLst>
          </p:cNvPr>
          <p:cNvSpPr txBox="1"/>
          <p:nvPr/>
        </p:nvSpPr>
        <p:spPr>
          <a:xfrm>
            <a:off x="567890" y="423511"/>
            <a:ext cx="11194182" cy="4247317"/>
          </a:xfrm>
          <a:prstGeom prst="rect">
            <a:avLst/>
          </a:prstGeom>
          <a:noFill/>
        </p:spPr>
        <p:txBody>
          <a:bodyPr wrap="square">
            <a:spAutoFit/>
          </a:bodyPr>
          <a:lstStyle/>
          <a:p>
            <a:r>
              <a:rPr lang="en-IN" dirty="0"/>
              <a:t>What is an interface?</a:t>
            </a:r>
          </a:p>
          <a:p>
            <a:r>
              <a:rPr lang="en-IN" dirty="0"/>
              <a:t>An interface defines a contract between a class and its users. It specifies a set of methods that a class must implement in order to be considered compatible with the interface. In Python, interfaces can be implemented using abstract base classes (ABCs).</a:t>
            </a:r>
          </a:p>
          <a:p>
            <a:endParaRPr lang="en-IN" dirty="0"/>
          </a:p>
          <a:p>
            <a:r>
              <a:rPr lang="en-IN" dirty="0"/>
              <a:t>For example, suppose we have a Shape interface that specifies a single method, area(). We can define the Shape interface in Python using the </a:t>
            </a:r>
            <a:r>
              <a:rPr lang="en-IN" dirty="0" err="1"/>
              <a:t>abc</a:t>
            </a:r>
            <a:r>
              <a:rPr lang="en-IN" dirty="0"/>
              <a:t> module as follows:</a:t>
            </a:r>
          </a:p>
          <a:p>
            <a:endParaRPr lang="en-IN" dirty="0"/>
          </a:p>
          <a:p>
            <a:r>
              <a:rPr lang="en-IN" dirty="0"/>
              <a:t>from </a:t>
            </a:r>
            <a:r>
              <a:rPr lang="en-IN" dirty="0" err="1"/>
              <a:t>abc</a:t>
            </a:r>
            <a:r>
              <a:rPr lang="en-IN" dirty="0"/>
              <a:t> import ABC, </a:t>
            </a:r>
            <a:r>
              <a:rPr lang="en-IN" dirty="0" err="1"/>
              <a:t>abstractmethod</a:t>
            </a:r>
            <a:endParaRPr lang="en-IN" dirty="0"/>
          </a:p>
          <a:p>
            <a:endParaRPr lang="en-IN" dirty="0"/>
          </a:p>
          <a:p>
            <a:r>
              <a:rPr lang="en-IN" dirty="0"/>
              <a:t>class Shape(ABC):</a:t>
            </a:r>
          </a:p>
          <a:p>
            <a:r>
              <a:rPr lang="en-IN" dirty="0"/>
              <a:t>    @abstractmethod</a:t>
            </a:r>
          </a:p>
          <a:p>
            <a:r>
              <a:rPr lang="en-IN" dirty="0"/>
              <a:t>    def area(self):</a:t>
            </a:r>
          </a:p>
          <a:p>
            <a:r>
              <a:rPr lang="en-IN" dirty="0"/>
              <a:t>        pass</a:t>
            </a:r>
          </a:p>
          <a:p>
            <a:r>
              <a:rPr lang="en-IN" dirty="0"/>
              <a:t>Now, any class that implements the Shape interface must provide an implementation of the area() method.</a:t>
            </a:r>
          </a:p>
        </p:txBody>
      </p:sp>
    </p:spTree>
    <p:extLst>
      <p:ext uri="{BB962C8B-B14F-4D97-AF65-F5344CB8AC3E}">
        <p14:creationId xmlns:p14="http://schemas.microsoft.com/office/powerpoint/2010/main" val="112756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9E80E-D8F3-FB30-8FFD-2088CA5196B2}"/>
              </a:ext>
            </a:extLst>
          </p:cNvPr>
          <p:cNvSpPr txBox="1"/>
          <p:nvPr/>
        </p:nvSpPr>
        <p:spPr>
          <a:xfrm>
            <a:off x="507733" y="179934"/>
            <a:ext cx="11523846" cy="4401205"/>
          </a:xfrm>
          <a:prstGeom prst="rect">
            <a:avLst/>
          </a:prstGeom>
          <a:noFill/>
        </p:spPr>
        <p:txBody>
          <a:bodyPr wrap="square">
            <a:spAutoFit/>
          </a:bodyPr>
          <a:lstStyle/>
          <a:p>
            <a:pPr algn="l"/>
            <a:r>
              <a:rPr lang="en-US" sz="1400" b="1" i="0" dirty="0">
                <a:effectLst/>
                <a:latin typeface="-apple-system"/>
              </a:rPr>
              <a:t>Python Interface Usage: Tips and Tricks</a:t>
            </a:r>
          </a:p>
          <a:p>
            <a:pPr algn="l"/>
            <a:r>
              <a:rPr lang="en-US" sz="1400" b="0" i="0" dirty="0">
                <a:solidFill>
                  <a:srgbClr val="555555"/>
                </a:solidFill>
                <a:effectLst/>
                <a:latin typeface="-apple-system"/>
              </a:rPr>
              <a:t>While Python's approach to interfaces provides a great deal of flexibility, it's important to follow certain best practices and be aware of potential pitfalls. Let's go over a few key points to keep in mind when working with interfaces in Python.</a:t>
            </a:r>
          </a:p>
          <a:p>
            <a:pPr algn="l">
              <a:buFont typeface="+mj-lt"/>
              <a:buAutoNum type="arabicPeriod"/>
            </a:pPr>
            <a:r>
              <a:rPr lang="en-US" sz="1400" b="1" i="0" dirty="0">
                <a:solidFill>
                  <a:srgbClr val="555555"/>
                </a:solidFill>
                <a:effectLst/>
                <a:latin typeface="-apple-system"/>
              </a:rPr>
              <a:t>Use interfaces to define roles, not implementations</a:t>
            </a:r>
            <a:endParaRPr lang="en-US" sz="1400" b="0" i="0" dirty="0">
              <a:solidFill>
                <a:srgbClr val="555555"/>
              </a:solidFill>
              <a:effectLst/>
              <a:latin typeface="-apple-system"/>
            </a:endParaRPr>
          </a:p>
          <a:p>
            <a:pPr marL="742950" lvl="1" indent="-285750" algn="l">
              <a:buFont typeface="+mj-lt"/>
              <a:buAutoNum type="arabicPeriod"/>
            </a:pPr>
            <a:r>
              <a:rPr lang="en-US" sz="1400" b="0" i="0" dirty="0">
                <a:solidFill>
                  <a:srgbClr val="555555"/>
                </a:solidFill>
                <a:effectLst/>
                <a:latin typeface="-apple-system"/>
              </a:rPr>
              <a:t>Interfaces should focus on what a class should do, not how it does it. This encourages encapsulation and makes your code more flexible.</a:t>
            </a:r>
          </a:p>
          <a:p>
            <a:pPr algn="l">
              <a:buFont typeface="+mj-lt"/>
              <a:buAutoNum type="arabicPeriod"/>
            </a:pPr>
            <a:r>
              <a:rPr lang="en-US" sz="1400" b="1" i="0" dirty="0">
                <a:solidFill>
                  <a:srgbClr val="555555"/>
                </a:solidFill>
                <a:effectLst/>
                <a:latin typeface="-apple-system"/>
              </a:rPr>
              <a:t>Adhere to the </a:t>
            </a:r>
            <a:r>
              <a:rPr lang="en-US" sz="1400" b="1" i="0" dirty="0" err="1">
                <a:solidFill>
                  <a:srgbClr val="555555"/>
                </a:solidFill>
                <a:effectLst/>
                <a:latin typeface="-apple-system"/>
              </a:rPr>
              <a:t>Liskov</a:t>
            </a:r>
            <a:r>
              <a:rPr lang="en-US" sz="1400" b="1" i="0" dirty="0">
                <a:solidFill>
                  <a:srgbClr val="555555"/>
                </a:solidFill>
                <a:effectLst/>
                <a:latin typeface="-apple-system"/>
              </a:rPr>
              <a:t> Substitution Principle (LSP)</a:t>
            </a:r>
            <a:endParaRPr lang="en-US" sz="1400" b="0" i="0" dirty="0">
              <a:solidFill>
                <a:srgbClr val="555555"/>
              </a:solidFill>
              <a:effectLst/>
              <a:latin typeface="-apple-system"/>
            </a:endParaRPr>
          </a:p>
          <a:p>
            <a:pPr marL="742950" lvl="1" indent="-285750" algn="l">
              <a:buFont typeface="+mj-lt"/>
              <a:buAutoNum type="arabicPeriod"/>
            </a:pPr>
            <a:r>
              <a:rPr lang="en-US" sz="1400" b="0" i="0" dirty="0">
                <a:solidFill>
                  <a:srgbClr val="555555"/>
                </a:solidFill>
                <a:effectLst/>
                <a:latin typeface="-apple-system"/>
              </a:rPr>
              <a:t>LSP, a key principle of object-oriented design, states that if a program is using a base class, it should be able to use any of its subclasses without the program knowing it. In other words, a subclass should be able to do everything that its superclass can.</a:t>
            </a:r>
          </a:p>
          <a:p>
            <a:pPr algn="l">
              <a:buFont typeface="+mj-lt"/>
              <a:buAutoNum type="arabicPeriod"/>
            </a:pPr>
            <a:r>
              <a:rPr lang="en-US" sz="1400" b="1" i="0" dirty="0">
                <a:solidFill>
                  <a:srgbClr val="555555"/>
                </a:solidFill>
                <a:effectLst/>
                <a:latin typeface="-apple-system"/>
              </a:rPr>
              <a:t>Avoid multiple inheritances when possible</a:t>
            </a:r>
            <a:endParaRPr lang="en-US" sz="1400" b="0" i="0" dirty="0">
              <a:solidFill>
                <a:srgbClr val="555555"/>
              </a:solidFill>
              <a:effectLst/>
              <a:latin typeface="-apple-system"/>
            </a:endParaRPr>
          </a:p>
          <a:p>
            <a:pPr marL="742950" lvl="1" indent="-285750" algn="l">
              <a:buFont typeface="+mj-lt"/>
              <a:buAutoNum type="arabicPeriod"/>
            </a:pPr>
            <a:r>
              <a:rPr lang="en-US" sz="1400" b="0" i="0" dirty="0">
                <a:solidFill>
                  <a:srgbClr val="555555"/>
                </a:solidFill>
                <a:effectLst/>
                <a:latin typeface="-apple-system"/>
              </a:rPr>
              <a:t>Python does allow a class to inherit from multiple </a:t>
            </a:r>
            <a:r>
              <a:rPr lang="en-US" sz="1400" b="0" i="0" dirty="0" err="1">
                <a:solidFill>
                  <a:srgbClr val="555555"/>
                </a:solidFill>
                <a:effectLst/>
                <a:latin typeface="-apple-system"/>
              </a:rPr>
              <a:t>superclasses</a:t>
            </a:r>
            <a:r>
              <a:rPr lang="en-US" sz="1400" b="0" i="0" dirty="0">
                <a:solidFill>
                  <a:srgbClr val="555555"/>
                </a:solidFill>
                <a:effectLst/>
                <a:latin typeface="-apple-system"/>
              </a:rPr>
              <a:t>, but this can often lead to complex and hard-to-maintain code. In general, prefer composition over inheritance, especially multiple inheritance.</a:t>
            </a:r>
          </a:p>
          <a:p>
            <a:pPr algn="l">
              <a:buFont typeface="+mj-lt"/>
              <a:buAutoNum type="arabicPeriod"/>
            </a:pPr>
            <a:r>
              <a:rPr lang="en-US" sz="1400" b="1" i="0" dirty="0">
                <a:solidFill>
                  <a:srgbClr val="555555"/>
                </a:solidFill>
                <a:effectLst/>
                <a:latin typeface="-apple-system"/>
              </a:rPr>
              <a:t>Don't overuse interfaces</a:t>
            </a:r>
            <a:endParaRPr lang="en-US" sz="1400" b="0" i="0" dirty="0">
              <a:solidFill>
                <a:srgbClr val="555555"/>
              </a:solidFill>
              <a:effectLst/>
              <a:latin typeface="-apple-system"/>
            </a:endParaRPr>
          </a:p>
          <a:p>
            <a:pPr marL="742950" lvl="1" indent="-285750" algn="l">
              <a:buFont typeface="+mj-lt"/>
              <a:buAutoNum type="arabicPeriod"/>
            </a:pPr>
            <a:r>
              <a:rPr lang="en-US" sz="1400" b="0" i="0" dirty="0">
                <a:solidFill>
                  <a:srgbClr val="555555"/>
                </a:solidFill>
                <a:effectLst/>
                <a:latin typeface="-apple-system"/>
              </a:rPr>
              <a:t>While interfaces can be a powerful tool, overusing them can lead to over-engineered and overly complex code. Always question whether an interface is needed before creating one.</a:t>
            </a:r>
          </a:p>
          <a:p>
            <a:pPr algn="l">
              <a:buFont typeface="+mj-lt"/>
              <a:buAutoNum type="arabicPeriod"/>
            </a:pPr>
            <a:r>
              <a:rPr lang="en-US" sz="1400" b="1" i="0" dirty="0">
                <a:solidFill>
                  <a:srgbClr val="555555"/>
                </a:solidFill>
                <a:effectLst/>
                <a:latin typeface="-apple-system"/>
              </a:rPr>
              <a:t>Try not to rely too much on Duck Typing</a:t>
            </a:r>
            <a:endParaRPr lang="en-US" sz="1400" b="0" i="0" dirty="0">
              <a:solidFill>
                <a:srgbClr val="555555"/>
              </a:solidFill>
              <a:effectLst/>
              <a:latin typeface="-apple-system"/>
            </a:endParaRPr>
          </a:p>
          <a:p>
            <a:pPr marL="742950" lvl="1" indent="-285750" algn="l">
              <a:buFont typeface="+mj-lt"/>
              <a:buAutoNum type="arabicPeriod"/>
            </a:pPr>
            <a:r>
              <a:rPr lang="en-US" sz="1400" b="0" i="0" dirty="0">
                <a:solidFill>
                  <a:srgbClr val="555555"/>
                </a:solidFill>
                <a:effectLst/>
                <a:latin typeface="-apple-system"/>
              </a:rPr>
              <a:t>While Duck Typing provides great flexibility, it can also lead to hard-to-diagnose runtime errors if an object doesn't implement all the methods it's expected to. Consider using Abstract Base Classes for larger systems or critical code where these errors could have a significant impact.</a:t>
            </a:r>
          </a:p>
          <a:p>
            <a:pPr algn="l">
              <a:buFont typeface="+mj-lt"/>
              <a:buAutoNum type="arabicPeriod"/>
            </a:pPr>
            <a:r>
              <a:rPr lang="en-US" sz="1400" b="1" i="0" dirty="0">
                <a:solidFill>
                  <a:srgbClr val="555555"/>
                </a:solidFill>
                <a:effectLst/>
                <a:latin typeface="-apple-system"/>
              </a:rPr>
              <a:t>Don't violate the Single Responsibility Principle (SRP)</a:t>
            </a:r>
            <a:endParaRPr lang="en-US" sz="1400" b="0" i="0" dirty="0">
              <a:solidFill>
                <a:srgbClr val="555555"/>
              </a:solidFill>
              <a:effectLst/>
              <a:latin typeface="-apple-system"/>
            </a:endParaRPr>
          </a:p>
          <a:p>
            <a:pPr marL="742950" lvl="1" indent="-285750" algn="l">
              <a:buFont typeface="+mj-lt"/>
              <a:buAutoNum type="arabicPeriod"/>
            </a:pPr>
            <a:r>
              <a:rPr lang="en-US" sz="1400" b="0" i="0" dirty="0">
                <a:solidFill>
                  <a:srgbClr val="555555"/>
                </a:solidFill>
                <a:effectLst/>
                <a:latin typeface="-apple-system"/>
              </a:rPr>
              <a:t>An interface should have only one responsibility. If you find that an interface has multiple responsibilities, it's usually better to split it into multiple smaller interfaces.</a:t>
            </a:r>
          </a:p>
        </p:txBody>
      </p:sp>
    </p:spTree>
    <p:extLst>
      <p:ext uri="{BB962C8B-B14F-4D97-AF65-F5344CB8AC3E}">
        <p14:creationId xmlns:p14="http://schemas.microsoft.com/office/powerpoint/2010/main" val="96373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0DE32-2A2F-7791-F1D2-E0BB33E86FBF}"/>
              </a:ext>
            </a:extLst>
          </p:cNvPr>
          <p:cNvSpPr txBox="1"/>
          <p:nvPr/>
        </p:nvSpPr>
        <p:spPr>
          <a:xfrm>
            <a:off x="382604" y="374667"/>
            <a:ext cx="10253312" cy="1477328"/>
          </a:xfrm>
          <a:prstGeom prst="rect">
            <a:avLst/>
          </a:prstGeom>
          <a:noFill/>
        </p:spPr>
        <p:txBody>
          <a:bodyPr wrap="square">
            <a:spAutoFit/>
          </a:bodyPr>
          <a:lstStyle/>
          <a:p>
            <a:r>
              <a:rPr lang="en-US" sz="1800" b="1" dirty="0">
                <a:solidFill>
                  <a:srgbClr val="000000"/>
                </a:solidFill>
                <a:effectLst/>
                <a:latin typeface="Aptos" panose="020B0004020202020204" pitchFamily="34" charset="0"/>
              </a:rPr>
              <a:t>Problem Statement</a:t>
            </a:r>
            <a:r>
              <a:rPr lang="en-US" sz="1800" dirty="0">
                <a:solidFill>
                  <a:srgbClr val="000000"/>
                </a:solidFill>
                <a:effectLst/>
                <a:latin typeface="Aptos" panose="020B0004020202020204" pitchFamily="34" charset="0"/>
              </a:rPr>
              <a:t>:-</a:t>
            </a:r>
          </a:p>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To Implement </a:t>
            </a:r>
            <a:r>
              <a:rPr lang="en-US" sz="1800" dirty="0" err="1">
                <a:solidFill>
                  <a:srgbClr val="000000"/>
                </a:solidFill>
                <a:effectLst/>
                <a:latin typeface="Aptos" panose="020B0004020202020204" pitchFamily="34" charset="0"/>
              </a:rPr>
              <a:t>Lamports</a:t>
            </a:r>
            <a:r>
              <a:rPr lang="en-US" sz="1800" dirty="0">
                <a:solidFill>
                  <a:srgbClr val="000000"/>
                </a:solidFill>
                <a:effectLst/>
                <a:latin typeface="Aptos" panose="020B0004020202020204" pitchFamily="34" charset="0"/>
              </a:rPr>
              <a:t> Vector clocks using RMI (Remote method invocation).</a:t>
            </a:r>
          </a:p>
          <a:p>
            <a:endParaRPr lang="en-US" dirty="0">
              <a:solidFill>
                <a:srgbClr val="000000"/>
              </a:solidFill>
              <a:latin typeface="Aptos" panose="020B0004020202020204" pitchFamily="34" charset="0"/>
            </a:endParaRPr>
          </a:p>
          <a:p>
            <a:endParaRPr lang="en-US" sz="1800"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195033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CE100-B740-4A96-33ED-87DC3044F31B}"/>
              </a:ext>
            </a:extLst>
          </p:cNvPr>
          <p:cNvSpPr txBox="1"/>
          <p:nvPr/>
        </p:nvSpPr>
        <p:spPr>
          <a:xfrm>
            <a:off x="587141" y="702644"/>
            <a:ext cx="10761044" cy="5632311"/>
          </a:xfrm>
          <a:prstGeom prst="rect">
            <a:avLst/>
          </a:prstGeom>
          <a:noFill/>
        </p:spPr>
        <p:txBody>
          <a:bodyPr wrap="square" rtlCol="0">
            <a:spAutoFit/>
          </a:bodyPr>
          <a:lstStyle/>
          <a:p>
            <a:r>
              <a:rPr lang="en-IN" b="1" dirty="0"/>
              <a:t>Development method:</a:t>
            </a:r>
          </a:p>
          <a:p>
            <a:endParaRPr lang="en-IN" dirty="0"/>
          </a:p>
          <a:p>
            <a:pPr marL="342900" indent="-342900">
              <a:buAutoNum type="arabicPeriod"/>
            </a:pPr>
            <a:r>
              <a:rPr lang="en-IN" dirty="0"/>
              <a:t>Requirement – Use RMI to implement </a:t>
            </a:r>
            <a:r>
              <a:rPr lang="en-IN" dirty="0" err="1"/>
              <a:t>Lamports</a:t>
            </a:r>
            <a:r>
              <a:rPr lang="en-IN" dirty="0"/>
              <a:t> vector clock</a:t>
            </a:r>
          </a:p>
          <a:p>
            <a:r>
              <a:rPr lang="en-IN" dirty="0"/>
              <a:t>     Specification: Used Vector object such as (</a:t>
            </a:r>
            <a:r>
              <a:rPr lang="en-IN" dirty="0" err="1"/>
              <a:t>x,y</a:t>
            </a:r>
            <a:r>
              <a:rPr lang="en-IN" dirty="0"/>
              <a:t>) value.</a:t>
            </a:r>
          </a:p>
          <a:p>
            <a:endParaRPr lang="en-IN" dirty="0"/>
          </a:p>
          <a:p>
            <a:r>
              <a:rPr lang="en-IN" dirty="0"/>
              <a:t>2. Design – High level design, detailed level design.</a:t>
            </a:r>
          </a:p>
          <a:p>
            <a:r>
              <a:rPr lang="en-IN" dirty="0"/>
              <a:t>       There are two files, one for Remote process act as Server and ready to accept request from client. The second for Vector object act as Client and ready to call Server method.</a:t>
            </a:r>
          </a:p>
          <a:p>
            <a:r>
              <a:rPr lang="en-IN" b="1" dirty="0"/>
              <a:t>Server file </a:t>
            </a:r>
            <a:r>
              <a:rPr lang="en-IN" dirty="0"/>
              <a:t>:- IRemoteProcess.py </a:t>
            </a:r>
          </a:p>
          <a:p>
            <a:r>
              <a:rPr lang="en-IN" b="1" dirty="0"/>
              <a:t>Client file </a:t>
            </a:r>
            <a:r>
              <a:rPr lang="en-IN" dirty="0"/>
              <a:t>:- iVectorClock.py</a:t>
            </a:r>
          </a:p>
          <a:p>
            <a:endParaRPr lang="en-IN" dirty="0"/>
          </a:p>
          <a:p>
            <a:r>
              <a:rPr lang="en-IN" dirty="0"/>
              <a:t>3.Coding/Build/Implement</a:t>
            </a:r>
          </a:p>
          <a:p>
            <a:r>
              <a:rPr lang="en-IN" dirty="0"/>
              <a:t>     Used Python library PyPro5 to communicate between client and Server. The Build is in Window platform and console-based applications.</a:t>
            </a:r>
          </a:p>
          <a:p>
            <a:endParaRPr lang="en-IN" dirty="0"/>
          </a:p>
          <a:p>
            <a:r>
              <a:rPr lang="en-IN" dirty="0"/>
              <a:t>4. Testing</a:t>
            </a:r>
          </a:p>
          <a:p>
            <a:r>
              <a:rPr lang="en-IN" dirty="0"/>
              <a:t>     Used Unit testing approach such as input data and expected output for each method.</a:t>
            </a:r>
          </a:p>
          <a:p>
            <a:endParaRPr lang="en-IN" dirty="0"/>
          </a:p>
          <a:p>
            <a:r>
              <a:rPr lang="en-IN" dirty="0"/>
              <a:t>5. Go Live</a:t>
            </a:r>
          </a:p>
          <a:p>
            <a:r>
              <a:rPr lang="en-IN" dirty="0"/>
              <a:t>        There are installable instructions to run the client and server in same machine or different machine.</a:t>
            </a:r>
          </a:p>
        </p:txBody>
      </p:sp>
    </p:spTree>
    <p:extLst>
      <p:ext uri="{BB962C8B-B14F-4D97-AF65-F5344CB8AC3E}">
        <p14:creationId xmlns:p14="http://schemas.microsoft.com/office/powerpoint/2010/main" val="332987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CE100-B740-4A96-33ED-87DC3044F31B}"/>
              </a:ext>
            </a:extLst>
          </p:cNvPr>
          <p:cNvSpPr txBox="1"/>
          <p:nvPr/>
        </p:nvSpPr>
        <p:spPr>
          <a:xfrm>
            <a:off x="587141" y="702644"/>
            <a:ext cx="10761044" cy="4524315"/>
          </a:xfrm>
          <a:prstGeom prst="rect">
            <a:avLst/>
          </a:prstGeom>
          <a:noFill/>
        </p:spPr>
        <p:txBody>
          <a:bodyPr wrap="square" rtlCol="0">
            <a:spAutoFit/>
          </a:bodyPr>
          <a:lstStyle/>
          <a:p>
            <a:r>
              <a:rPr lang="en-IN" dirty="0"/>
              <a:t>Agile Development method:</a:t>
            </a:r>
          </a:p>
          <a:p>
            <a:endParaRPr lang="en-IN" dirty="0"/>
          </a:p>
          <a:p>
            <a:pPr marL="342900" indent="-342900">
              <a:buAutoNum type="arabicPeriod"/>
            </a:pPr>
            <a:r>
              <a:rPr lang="en-IN" dirty="0"/>
              <a:t>Requirement – Implement Use case stories/Use case diagram</a:t>
            </a:r>
          </a:p>
          <a:p>
            <a:r>
              <a:rPr lang="en-IN" dirty="0"/>
              <a:t>   Actor: End user</a:t>
            </a:r>
          </a:p>
          <a:p>
            <a:r>
              <a:rPr lang="en-IN" dirty="0"/>
              <a:t>   functionalities:- End user request from server using the client interface on Window console application.</a:t>
            </a:r>
          </a:p>
          <a:p>
            <a:pPr marL="342900" indent="-342900">
              <a:buAutoNum type="arabicPeriod"/>
            </a:pPr>
            <a:endParaRPr lang="en-IN" dirty="0"/>
          </a:p>
          <a:p>
            <a:r>
              <a:rPr lang="en-IN" dirty="0"/>
              <a:t>2. Design :- Implement Sequence diagram, Class diagram, component diagram</a:t>
            </a:r>
          </a:p>
          <a:p>
            <a:r>
              <a:rPr lang="en-IN" dirty="0"/>
              <a:t>     There are two interface one for server and second for client. Similarly, there are two classed one for server and second for client.</a:t>
            </a:r>
          </a:p>
          <a:p>
            <a:pPr marL="342900" indent="-342900">
              <a:buAutoNum type="arabicPeriod"/>
            </a:pPr>
            <a:endParaRPr lang="en-IN" dirty="0"/>
          </a:p>
          <a:p>
            <a:r>
              <a:rPr lang="en-IN" dirty="0"/>
              <a:t>3. Coding/Build/Implement – Implement class diagram into the pseudo code. Used Python library and code to implement the RMI </a:t>
            </a:r>
            <a:r>
              <a:rPr lang="en-IN" dirty="0" err="1"/>
              <a:t>Lamports</a:t>
            </a:r>
            <a:r>
              <a:rPr lang="en-IN" dirty="0"/>
              <a:t> vector clock</a:t>
            </a:r>
          </a:p>
          <a:p>
            <a:pPr marL="342900" indent="-342900">
              <a:buAutoNum type="arabicPeriod"/>
            </a:pPr>
            <a:endParaRPr lang="en-IN" dirty="0"/>
          </a:p>
          <a:p>
            <a:r>
              <a:rPr lang="en-IN" dirty="0"/>
              <a:t>4. Testing – Implement test cases such as unit test cases, integration test cases, </a:t>
            </a:r>
            <a:r>
              <a:rPr lang="en-IN" dirty="0" err="1"/>
              <a:t>golive</a:t>
            </a:r>
            <a:r>
              <a:rPr lang="en-IN" dirty="0"/>
              <a:t> test, user test.</a:t>
            </a:r>
          </a:p>
          <a:p>
            <a:pPr marL="342900" indent="-342900">
              <a:buAutoNum type="arabicPeriod"/>
            </a:pPr>
            <a:endParaRPr lang="en-IN" dirty="0"/>
          </a:p>
          <a:p>
            <a:r>
              <a:rPr lang="en-IN" dirty="0"/>
              <a:t>5. Go Live – Implement component diagram and use case diagram.</a:t>
            </a:r>
          </a:p>
        </p:txBody>
      </p:sp>
    </p:spTree>
    <p:extLst>
      <p:ext uri="{BB962C8B-B14F-4D97-AF65-F5344CB8AC3E}">
        <p14:creationId xmlns:p14="http://schemas.microsoft.com/office/powerpoint/2010/main" val="184463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353727" y="566678"/>
            <a:ext cx="10734575" cy="5355312"/>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pPr marL="342900" indent="-342900">
              <a:buAutoNum type="arabicPeriod"/>
            </a:pP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Interface: This interface defines methods for managing vector clocks. </a:t>
            </a:r>
          </a:p>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Methods can include: </a:t>
            </a:r>
            <a:endParaRPr lang="en-US" dirty="0"/>
          </a:p>
          <a:p>
            <a:pPr marL="285750" indent="-285750">
              <a:buFont typeface="Symbol" panose="05050102010706020507" pitchFamily="18" charset="2"/>
              <a:buChar char="•"/>
            </a:pPr>
            <a:r>
              <a:rPr lang="en-US" sz="1800" dirty="0" err="1">
                <a:solidFill>
                  <a:srgbClr val="000000"/>
                </a:solidFill>
                <a:effectLst/>
                <a:latin typeface="Aptos" panose="020B0004020202020204" pitchFamily="34" charset="0"/>
              </a:rPr>
              <a:t>getClock</a:t>
            </a:r>
            <a:r>
              <a:rPr lang="en-US" sz="1800" dirty="0">
                <a:solidFill>
                  <a:srgbClr val="000000"/>
                </a:solidFill>
                <a:effectLst/>
                <a:latin typeface="Aptos" panose="020B0004020202020204" pitchFamily="34" charset="0"/>
              </a:rPr>
              <a:t>(): Returns the current vector clock value. </a:t>
            </a:r>
          </a:p>
          <a:p>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increment(</a:t>
            </a:r>
            <a:r>
              <a:rPr lang="en-US" sz="1800" dirty="0" err="1">
                <a:solidFill>
                  <a:srgbClr val="000000"/>
                </a:solidFill>
                <a:effectLst/>
                <a:latin typeface="Aptos" panose="020B0004020202020204" pitchFamily="34" charset="0"/>
              </a:rPr>
              <a:t>processId</a:t>
            </a:r>
            <a:r>
              <a:rPr lang="en-US" sz="1800" dirty="0">
                <a:solidFill>
                  <a:srgbClr val="000000"/>
                </a:solidFill>
                <a:effectLst/>
                <a:latin typeface="Aptos" panose="020B0004020202020204" pitchFamily="34" charset="0"/>
              </a:rPr>
              <a:t>): Increments the clock value for a specific process. </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update(</a:t>
            </a:r>
            <a:r>
              <a:rPr lang="en-US" sz="1800" dirty="0" err="1">
                <a:solidFill>
                  <a:srgbClr val="000000"/>
                </a:solidFill>
                <a:effectLst/>
                <a:latin typeface="Aptos" panose="020B0004020202020204" pitchFamily="34" charset="0"/>
              </a:rPr>
              <a:t>remoteClock</a:t>
            </a:r>
            <a:r>
              <a:rPr lang="en-US" sz="1800" dirty="0">
                <a:solidFill>
                  <a:srgbClr val="000000"/>
                </a:solidFill>
                <a:effectLst/>
                <a:latin typeface="Aptos" panose="020B0004020202020204" pitchFamily="34" charset="0"/>
              </a:rPr>
              <a:t>): Updates the local clock based on a received remote clock. </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merge(clock1, clock2) (optional): Merges two vector clocks (used for complex scenarios). </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Response:-</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Python based code to implement.</a:t>
            </a:r>
          </a:p>
          <a:p>
            <a:r>
              <a:rPr lang="en-US" b="1" dirty="0">
                <a:solidFill>
                  <a:srgbClr val="000000"/>
                </a:solidFill>
                <a:latin typeface="Aptos" panose="020B0004020202020204" pitchFamily="34" charset="0"/>
              </a:rPr>
              <a:t>File name: iVectorClock.py</a:t>
            </a:r>
          </a:p>
          <a:p>
            <a:endParaRPr lang="en-US" dirty="0">
              <a:solidFill>
                <a:srgbClr val="000000"/>
              </a:solidFill>
              <a:latin typeface="Aptos" panose="020B0004020202020204" pitchFamily="34" charset="0"/>
            </a:endParaRPr>
          </a:p>
          <a:p>
            <a:endParaRPr lang="en-US" dirty="0"/>
          </a:p>
        </p:txBody>
      </p:sp>
    </p:spTree>
    <p:extLst>
      <p:ext uri="{BB962C8B-B14F-4D97-AF65-F5344CB8AC3E}">
        <p14:creationId xmlns:p14="http://schemas.microsoft.com/office/powerpoint/2010/main" val="946897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238225" y="290079"/>
            <a:ext cx="11504595" cy="6463308"/>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r>
              <a:rPr lang="en-US" sz="1800" dirty="0">
                <a:solidFill>
                  <a:srgbClr val="000000"/>
                </a:solidFill>
                <a:effectLst/>
                <a:latin typeface="Aptos" panose="020B0004020202020204" pitchFamily="34" charset="0"/>
              </a:rPr>
              <a:t>2.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Implementation: </a:t>
            </a:r>
          </a:p>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This class implements the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interface. </a:t>
            </a:r>
          </a:p>
          <a:p>
            <a:r>
              <a:rPr lang="en-US" sz="1800" dirty="0">
                <a:solidFill>
                  <a:srgbClr val="000000"/>
                </a:solidFill>
                <a:effectLst/>
                <a:latin typeface="Aptos" panose="020B0004020202020204" pitchFamily="34" charset="0"/>
              </a:rPr>
              <a:t>It maintains an internal array representing the vector clock values for each process. </a:t>
            </a:r>
          </a:p>
          <a:p>
            <a:r>
              <a:rPr lang="en-US" sz="1800" dirty="0">
                <a:solidFill>
                  <a:srgbClr val="000000"/>
                </a:solidFill>
                <a:effectLst/>
                <a:latin typeface="Aptos" panose="020B0004020202020204" pitchFamily="34" charset="0"/>
              </a:rPr>
              <a:t>It defines implementations for the methods </a:t>
            </a:r>
            <a:endParaRPr lang="en-US" dirty="0"/>
          </a:p>
          <a:p>
            <a:r>
              <a:rPr lang="en-US" sz="1800" dirty="0">
                <a:solidFill>
                  <a:srgbClr val="000000"/>
                </a:solidFill>
                <a:effectLst/>
                <a:latin typeface="Aptos" panose="020B0004020202020204" pitchFamily="34" charset="0"/>
              </a:rPr>
              <a:t>mentioned above. </a:t>
            </a:r>
          </a:p>
          <a:p>
            <a:endParaRPr lang="en-US" dirty="0"/>
          </a:p>
          <a:p>
            <a:pPr marL="285750" indent="-285750">
              <a:buFont typeface="Symbol" panose="05050102010706020507" pitchFamily="18" charset="2"/>
              <a:buChar char="•"/>
            </a:pPr>
            <a:r>
              <a:rPr lang="en-US" sz="1800" dirty="0" err="1">
                <a:solidFill>
                  <a:srgbClr val="000000"/>
                </a:solidFill>
                <a:effectLst/>
                <a:latin typeface="Aptos" panose="020B0004020202020204" pitchFamily="34" charset="0"/>
              </a:rPr>
              <a:t>getClock</a:t>
            </a:r>
            <a:r>
              <a:rPr lang="en-US" sz="1800" dirty="0">
                <a:solidFill>
                  <a:srgbClr val="000000"/>
                </a:solidFill>
                <a:effectLst/>
                <a:latin typeface="Aptos" panose="020B0004020202020204" pitchFamily="34" charset="0"/>
              </a:rPr>
              <a:t>(): Returns the internal clock array. </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increment(</a:t>
            </a:r>
            <a:r>
              <a:rPr lang="en-US" sz="1800" dirty="0" err="1">
                <a:solidFill>
                  <a:srgbClr val="000000"/>
                </a:solidFill>
                <a:effectLst/>
                <a:latin typeface="Aptos" panose="020B0004020202020204" pitchFamily="34" charset="0"/>
              </a:rPr>
              <a:t>processId</a:t>
            </a:r>
            <a:r>
              <a:rPr lang="en-US" sz="1800" dirty="0">
                <a:solidFill>
                  <a:srgbClr val="000000"/>
                </a:solidFill>
                <a:effectLst/>
                <a:latin typeface="Aptos" panose="020B0004020202020204" pitchFamily="34" charset="0"/>
              </a:rPr>
              <a:t>): Increments the value at the index corresponding to the process ID. </a:t>
            </a:r>
          </a:p>
          <a:p>
            <a:pPr marL="285750" indent="-285750">
              <a:buFont typeface="Symbol" panose="05050102010706020507" pitchFamily="18" charset="2"/>
              <a:buChar char="•"/>
            </a:pP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update(</a:t>
            </a:r>
            <a:r>
              <a:rPr lang="en-US" sz="1800" dirty="0" err="1">
                <a:solidFill>
                  <a:srgbClr val="000000"/>
                </a:solidFill>
                <a:effectLst/>
                <a:latin typeface="Aptos" panose="020B0004020202020204" pitchFamily="34" charset="0"/>
              </a:rPr>
              <a:t>remoteClock</a:t>
            </a:r>
            <a:r>
              <a:rPr lang="en-US" sz="1800" dirty="0">
                <a:solidFill>
                  <a:srgbClr val="000000"/>
                </a:solidFill>
                <a:effectLst/>
                <a:latin typeface="Aptos" panose="020B0004020202020204" pitchFamily="34" charset="0"/>
              </a:rPr>
              <a:t>): Compares each element of the remote clock with the local clock and updates the </a:t>
            </a:r>
            <a:endParaRPr lang="en-US" dirty="0"/>
          </a:p>
          <a:p>
            <a:r>
              <a:rPr lang="en-US" sz="1800" dirty="0">
                <a:solidFill>
                  <a:srgbClr val="000000"/>
                </a:solidFill>
                <a:effectLst/>
                <a:latin typeface="Aptos" panose="020B0004020202020204" pitchFamily="34" charset="0"/>
              </a:rPr>
              <a:t>local clock by taking the maximum value for each element. </a:t>
            </a:r>
          </a:p>
          <a:p>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merge(clock1, clock2) (optional): This method takes two vector clocks and returns a new clock with the </a:t>
            </a:r>
            <a:endParaRPr lang="en-US" dirty="0"/>
          </a:p>
          <a:p>
            <a:r>
              <a:rPr lang="en-US" sz="1800" dirty="0">
                <a:solidFill>
                  <a:srgbClr val="000000"/>
                </a:solidFill>
                <a:effectLst/>
                <a:latin typeface="Aptos" panose="020B0004020202020204" pitchFamily="34" charset="0"/>
              </a:rPr>
              <a:t>maximum value for each element from both clocks. </a:t>
            </a:r>
          </a:p>
          <a:p>
            <a:endParaRPr lang="en-US" dirty="0">
              <a:solidFill>
                <a:srgbClr val="000000"/>
              </a:solidFill>
              <a:latin typeface="Aptos" panose="020B0004020202020204" pitchFamily="34" charset="0"/>
            </a:endParaRPr>
          </a:p>
          <a:p>
            <a:r>
              <a:rPr lang="en-US" b="1" dirty="0">
                <a:solidFill>
                  <a:srgbClr val="000000"/>
                </a:solidFill>
                <a:latin typeface="Aptos" panose="020B0004020202020204" pitchFamily="34" charset="0"/>
              </a:rPr>
              <a:t>Response:-</a:t>
            </a:r>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Python based code to implement.</a:t>
            </a:r>
          </a:p>
          <a:p>
            <a:r>
              <a:rPr lang="en-US" b="1" dirty="0">
                <a:solidFill>
                  <a:srgbClr val="000000"/>
                </a:solidFill>
                <a:latin typeface="Aptos" panose="020B0004020202020204" pitchFamily="34" charset="0"/>
              </a:rPr>
              <a:t>File name: iVectorClock.py</a:t>
            </a:r>
          </a:p>
          <a:p>
            <a:endParaRPr lang="en-US" dirty="0">
              <a:solidFill>
                <a:srgbClr val="000000"/>
              </a:solidFill>
              <a:latin typeface="Aptos" panose="020B0004020202020204" pitchFamily="34" charset="0"/>
            </a:endParaRPr>
          </a:p>
          <a:p>
            <a:endParaRPr lang="en-US" dirty="0"/>
          </a:p>
        </p:txBody>
      </p:sp>
    </p:spTree>
    <p:extLst>
      <p:ext uri="{BB962C8B-B14F-4D97-AF65-F5344CB8AC3E}">
        <p14:creationId xmlns:p14="http://schemas.microsoft.com/office/powerpoint/2010/main" val="377517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75260-F500-406A-D1DF-6D794A6D5545}"/>
              </a:ext>
            </a:extLst>
          </p:cNvPr>
          <p:cNvSpPr txBox="1"/>
          <p:nvPr/>
        </p:nvSpPr>
        <p:spPr>
          <a:xfrm>
            <a:off x="238225" y="357456"/>
            <a:ext cx="10561320" cy="5078313"/>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r>
              <a:rPr lang="en-US" sz="1800" dirty="0">
                <a:solidFill>
                  <a:srgbClr val="000000"/>
                </a:solidFill>
                <a:effectLst/>
                <a:latin typeface="Aptos" panose="020B0004020202020204" pitchFamily="34" charset="0"/>
              </a:rPr>
              <a:t>3. </a:t>
            </a:r>
            <a:r>
              <a:rPr lang="en-US" sz="1800" dirty="0" err="1">
                <a:solidFill>
                  <a:srgbClr val="000000"/>
                </a:solidFill>
                <a:effectLst/>
                <a:latin typeface="Aptos" panose="020B0004020202020204" pitchFamily="34" charset="0"/>
              </a:rPr>
              <a:t>RemoteProcess</a:t>
            </a:r>
            <a:r>
              <a:rPr lang="en-US" sz="1800" dirty="0">
                <a:solidFill>
                  <a:srgbClr val="000000"/>
                </a:solidFill>
                <a:effectLst/>
                <a:latin typeface="Aptos" panose="020B0004020202020204" pitchFamily="34" charset="0"/>
              </a:rPr>
              <a:t> Interface: </a:t>
            </a:r>
          </a:p>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This interface defines methods for processes to interact with each other. </a:t>
            </a:r>
          </a:p>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Methods can include: </a:t>
            </a:r>
            <a:endParaRPr lang="en-US" dirty="0"/>
          </a:p>
          <a:p>
            <a:pPr marL="285750" indent="-285750">
              <a:buFont typeface="Symbol" panose="05050102010706020507" pitchFamily="18" charset="2"/>
              <a:buChar char="•"/>
            </a:pPr>
            <a:r>
              <a:rPr lang="en-US" sz="1800" dirty="0" err="1">
                <a:solidFill>
                  <a:srgbClr val="000000"/>
                </a:solidFill>
                <a:effectLst/>
                <a:latin typeface="Aptos" panose="020B0004020202020204" pitchFamily="34" charset="0"/>
              </a:rPr>
              <a:t>getVectorClock</a:t>
            </a:r>
            <a:r>
              <a:rPr lang="en-US" sz="1800" dirty="0">
                <a:solidFill>
                  <a:srgbClr val="000000"/>
                </a:solidFill>
                <a:effectLst/>
                <a:latin typeface="Aptos" panose="020B0004020202020204" pitchFamily="34" charset="0"/>
              </a:rPr>
              <a:t>(): Returns the local vector clock value (using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interface).</a:t>
            </a:r>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 </a:t>
            </a:r>
            <a:endParaRPr lang="en-US" dirty="0"/>
          </a:p>
          <a:p>
            <a:pPr marL="285750" indent="-285750">
              <a:buFont typeface="Symbol" panose="05050102010706020507" pitchFamily="18" charset="2"/>
              <a:buChar char="•"/>
            </a:pPr>
            <a:r>
              <a:rPr lang="en-US" sz="1800" dirty="0" err="1">
                <a:solidFill>
                  <a:srgbClr val="000000"/>
                </a:solidFill>
                <a:effectLst/>
                <a:latin typeface="Aptos" panose="020B0004020202020204" pitchFamily="34" charset="0"/>
              </a:rPr>
              <a:t>sendEvent</a:t>
            </a:r>
            <a:r>
              <a:rPr lang="en-US" sz="1800" dirty="0">
                <a:solidFill>
                  <a:srgbClr val="000000"/>
                </a:solidFill>
                <a:effectLst/>
                <a:latin typeface="Aptos" panose="020B0004020202020204" pitchFamily="34" charset="0"/>
              </a:rPr>
              <a:t>(</a:t>
            </a:r>
            <a:r>
              <a:rPr lang="en-US" sz="1800" dirty="0" err="1">
                <a:solidFill>
                  <a:srgbClr val="000000"/>
                </a:solidFill>
                <a:effectLst/>
                <a:latin typeface="Aptos" panose="020B0004020202020204" pitchFamily="34" charset="0"/>
              </a:rPr>
              <a:t>eventId</a:t>
            </a:r>
            <a:r>
              <a:rPr lang="en-US" sz="1800" dirty="0">
                <a:solidFill>
                  <a:srgbClr val="000000"/>
                </a:solidFill>
                <a:effectLst/>
                <a:latin typeface="Aptos" panose="020B0004020202020204" pitchFamily="34" charset="0"/>
              </a:rPr>
              <a:t>, data): Sends an event with data to another process. </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b="1" dirty="0">
                <a:solidFill>
                  <a:srgbClr val="000000"/>
                </a:solidFill>
                <a:latin typeface="Aptos" panose="020B0004020202020204" pitchFamily="34" charset="0"/>
              </a:rPr>
              <a:t>Response:</a:t>
            </a:r>
            <a:r>
              <a:rPr lang="en-US" dirty="0">
                <a:solidFill>
                  <a:srgbClr val="000000"/>
                </a:solidFill>
                <a:latin typeface="Aptos" panose="020B0004020202020204" pitchFamily="34" charset="0"/>
              </a:rPr>
              <a:t>-</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Python based code to implement.</a:t>
            </a:r>
          </a:p>
          <a:p>
            <a:r>
              <a:rPr lang="en-US" b="1" dirty="0">
                <a:solidFill>
                  <a:srgbClr val="000000"/>
                </a:solidFill>
                <a:latin typeface="Aptos" panose="020B0004020202020204" pitchFamily="34" charset="0"/>
              </a:rPr>
              <a:t>File name: iRemoteProcess.py</a:t>
            </a:r>
          </a:p>
          <a:p>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US" sz="1800" dirty="0">
              <a:solidFill>
                <a:srgbClr val="000000"/>
              </a:solidFill>
              <a:effectLst/>
              <a:latin typeface="Aptos" panose="020B0004020202020204" pitchFamily="34" charset="0"/>
            </a:endParaRP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US" dirty="0"/>
          </a:p>
        </p:txBody>
      </p:sp>
    </p:spTree>
    <p:extLst>
      <p:ext uri="{BB962C8B-B14F-4D97-AF65-F5344CB8AC3E}">
        <p14:creationId xmlns:p14="http://schemas.microsoft.com/office/powerpoint/2010/main" val="410320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75260-F500-406A-D1DF-6D794A6D5545}"/>
              </a:ext>
            </a:extLst>
          </p:cNvPr>
          <p:cNvSpPr txBox="1"/>
          <p:nvPr/>
        </p:nvSpPr>
        <p:spPr>
          <a:xfrm>
            <a:off x="536607" y="453708"/>
            <a:ext cx="11466095" cy="7017306"/>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r>
              <a:rPr lang="en-US" sz="1800" dirty="0">
                <a:solidFill>
                  <a:srgbClr val="000000"/>
                </a:solidFill>
                <a:effectLst/>
                <a:latin typeface="Aptos" panose="020B0004020202020204" pitchFamily="34" charset="0"/>
              </a:rPr>
              <a:t>4. </a:t>
            </a:r>
            <a:r>
              <a:rPr lang="en-US" sz="1800" dirty="0" err="1">
                <a:solidFill>
                  <a:srgbClr val="000000"/>
                </a:solidFill>
                <a:effectLst/>
                <a:latin typeface="Aptos" panose="020B0004020202020204" pitchFamily="34" charset="0"/>
              </a:rPr>
              <a:t>RemoteProcess</a:t>
            </a:r>
            <a:r>
              <a:rPr lang="en-US" sz="1800" dirty="0">
                <a:solidFill>
                  <a:srgbClr val="000000"/>
                </a:solidFill>
                <a:effectLst/>
                <a:latin typeface="Aptos" panose="020B0004020202020204" pitchFamily="34" charset="0"/>
              </a:rPr>
              <a:t> Implementation:</a:t>
            </a:r>
          </a:p>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 This class implements the </a:t>
            </a:r>
            <a:r>
              <a:rPr lang="en-US" sz="1800" dirty="0" err="1">
                <a:solidFill>
                  <a:srgbClr val="000000"/>
                </a:solidFill>
                <a:effectLst/>
                <a:latin typeface="Aptos" panose="020B0004020202020204" pitchFamily="34" charset="0"/>
              </a:rPr>
              <a:t>RemoteProcess</a:t>
            </a:r>
            <a:r>
              <a:rPr lang="en-US" sz="1800" dirty="0">
                <a:solidFill>
                  <a:srgbClr val="000000"/>
                </a:solidFill>
                <a:effectLst/>
                <a:latin typeface="Aptos" panose="020B0004020202020204" pitchFamily="34" charset="0"/>
              </a:rPr>
              <a:t> interface. It maintains a reference to its own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object and provides implementations for the methods mentioned above. </a:t>
            </a:r>
          </a:p>
          <a:p>
            <a:endParaRPr lang="en-US" dirty="0">
              <a:solidFill>
                <a:srgbClr val="000000"/>
              </a:solidFill>
              <a:latin typeface="Aptos" panose="020B0004020202020204" pitchFamily="34" charset="0"/>
            </a:endParaRPr>
          </a:p>
          <a:p>
            <a:endParaRPr lang="en-US" dirty="0"/>
          </a:p>
          <a:p>
            <a:pPr marL="285750" indent="-285750">
              <a:buFont typeface="Symbol" panose="05050102010706020507" pitchFamily="18" charset="2"/>
              <a:buChar char="•"/>
            </a:pPr>
            <a:r>
              <a:rPr lang="en-US" sz="1800" dirty="0" err="1">
                <a:solidFill>
                  <a:srgbClr val="000000"/>
                </a:solidFill>
                <a:effectLst/>
                <a:latin typeface="Aptos" panose="020B0004020202020204" pitchFamily="34" charset="0"/>
              </a:rPr>
              <a:t>getVectorClock</a:t>
            </a:r>
            <a:r>
              <a:rPr lang="en-US" sz="1800" dirty="0">
                <a:solidFill>
                  <a:srgbClr val="000000"/>
                </a:solidFill>
                <a:effectLst/>
                <a:latin typeface="Aptos" panose="020B0004020202020204" pitchFamily="34" charset="0"/>
              </a:rPr>
              <a:t>(): Returns the local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object. </a:t>
            </a:r>
          </a:p>
          <a:p>
            <a:pPr marL="285750" indent="-285750">
              <a:buFont typeface="Symbol" panose="05050102010706020507" pitchFamily="18" charset="2"/>
              <a:buChar char="•"/>
            </a:pPr>
            <a:endParaRPr lang="en-US" dirty="0"/>
          </a:p>
          <a:p>
            <a:r>
              <a:rPr lang="en-US" sz="1800" dirty="0">
                <a:solidFill>
                  <a:srgbClr val="000000"/>
                </a:solidFill>
                <a:effectLst/>
                <a:latin typeface="Symbol" panose="05050102010706020507" pitchFamily="18" charset="2"/>
              </a:rPr>
              <a:t>• </a:t>
            </a:r>
            <a:r>
              <a:rPr lang="en-US" sz="1800" dirty="0" err="1">
                <a:solidFill>
                  <a:srgbClr val="000000"/>
                </a:solidFill>
                <a:effectLst/>
                <a:latin typeface="Aptos" panose="020B0004020202020204" pitchFamily="34" charset="0"/>
              </a:rPr>
              <a:t>sendEvent</a:t>
            </a:r>
            <a:r>
              <a:rPr lang="en-US" sz="1800" dirty="0">
                <a:solidFill>
                  <a:srgbClr val="000000"/>
                </a:solidFill>
                <a:effectLst/>
                <a:latin typeface="Aptos" panose="020B0004020202020204" pitchFamily="34" charset="0"/>
              </a:rPr>
              <a:t>(</a:t>
            </a:r>
            <a:r>
              <a:rPr lang="en-US" sz="1800" dirty="0" err="1">
                <a:solidFill>
                  <a:srgbClr val="000000"/>
                </a:solidFill>
                <a:effectLst/>
                <a:latin typeface="Aptos" panose="020B0004020202020204" pitchFamily="34" charset="0"/>
              </a:rPr>
              <a:t>eventId</a:t>
            </a:r>
            <a:r>
              <a:rPr lang="en-US" sz="1800" dirty="0">
                <a:solidFill>
                  <a:srgbClr val="000000"/>
                </a:solidFill>
                <a:effectLst/>
                <a:latin typeface="Aptos" panose="020B0004020202020204" pitchFamily="34" charset="0"/>
              </a:rPr>
              <a:t>, data): Increments the local clock for the current process, sends the event data along </a:t>
            </a:r>
            <a:endParaRPr lang="en-US" dirty="0"/>
          </a:p>
          <a:p>
            <a:r>
              <a:rPr lang="en-US" sz="1800" dirty="0">
                <a:solidFill>
                  <a:srgbClr val="000000"/>
                </a:solidFill>
                <a:effectLst/>
                <a:latin typeface="Aptos" panose="020B0004020202020204" pitchFamily="34" charset="0"/>
              </a:rPr>
              <a:t>with the current vector clock value to the target process using RMI methods.</a:t>
            </a:r>
          </a:p>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Data will be in format of </a:t>
            </a:r>
            <a:r>
              <a:rPr lang="en-US" sz="1800" dirty="0" err="1">
                <a:solidFill>
                  <a:srgbClr val="000000"/>
                </a:solidFill>
                <a:effectLst/>
                <a:latin typeface="Aptos" panose="020B0004020202020204" pitchFamily="34" charset="0"/>
              </a:rPr>
              <a:t>x,y</a:t>
            </a:r>
            <a:r>
              <a:rPr lang="en-US" sz="1800" dirty="0">
                <a:solidFill>
                  <a:srgbClr val="000000"/>
                </a:solidFill>
                <a:effectLst/>
                <a:latin typeface="Aptos" panose="020B0004020202020204" pitchFamily="34" charset="0"/>
              </a:rPr>
              <a:t> axis (</a:t>
            </a:r>
            <a:r>
              <a:rPr lang="en-US" sz="1800" dirty="0" err="1">
                <a:solidFill>
                  <a:srgbClr val="000000"/>
                </a:solidFill>
                <a:effectLst/>
                <a:latin typeface="Aptos" panose="020B0004020202020204" pitchFamily="34" charset="0"/>
              </a:rPr>
              <a:t>x,y</a:t>
            </a:r>
            <a:r>
              <a:rPr lang="en-US" sz="1800" dirty="0">
                <a:solidFill>
                  <a:srgbClr val="000000"/>
                </a:solidFill>
                <a:effectLst/>
                <a:latin typeface="Aptos" panose="020B0004020202020204" pitchFamily="34" charset="0"/>
              </a:rPr>
              <a:t>)</a:t>
            </a:r>
          </a:p>
          <a:p>
            <a:r>
              <a:rPr lang="en-US" dirty="0" err="1">
                <a:solidFill>
                  <a:srgbClr val="000000"/>
                </a:solidFill>
                <a:latin typeface="Aptos" panose="020B0004020202020204" pitchFamily="34" charset="0"/>
              </a:rPr>
              <a:t>Localclockarray</a:t>
            </a:r>
            <a:r>
              <a:rPr lang="en-US" dirty="0">
                <a:solidFill>
                  <a:srgbClr val="000000"/>
                </a:solidFill>
                <a:latin typeface="Aptos" panose="020B0004020202020204" pitchFamily="34" charset="0"/>
              </a:rPr>
              <a:t> will be added data.</a:t>
            </a:r>
          </a:p>
          <a:p>
            <a:r>
              <a:rPr lang="en-US" dirty="0">
                <a:solidFill>
                  <a:srgbClr val="000000"/>
                </a:solidFill>
                <a:latin typeface="Aptos" panose="020B0004020202020204" pitchFamily="34" charset="0"/>
              </a:rPr>
              <a:t>Send data to the target process.</a:t>
            </a:r>
            <a:endParaRPr lang="en-US" sz="1800" dirty="0">
              <a:solidFill>
                <a:srgbClr val="000000"/>
              </a:solidFill>
              <a:effectLst/>
              <a:latin typeface="Aptos" panose="020B0004020202020204" pitchFamily="34" charset="0"/>
            </a:endParaRPr>
          </a:p>
          <a:p>
            <a:endParaRPr lang="en-US" dirty="0">
              <a:solidFill>
                <a:srgbClr val="000000"/>
              </a:solidFill>
              <a:latin typeface="Aptos" panose="020B0004020202020204" pitchFamily="34" charset="0"/>
            </a:endParaRPr>
          </a:p>
          <a:p>
            <a:r>
              <a:rPr lang="en-US" b="1" dirty="0">
                <a:solidFill>
                  <a:srgbClr val="000000"/>
                </a:solidFill>
                <a:latin typeface="Aptos" panose="020B0004020202020204" pitchFamily="34" charset="0"/>
              </a:rPr>
              <a:t>Response:</a:t>
            </a:r>
            <a:r>
              <a:rPr lang="en-US" dirty="0">
                <a:solidFill>
                  <a:srgbClr val="000000"/>
                </a:solidFill>
                <a:latin typeface="Aptos" panose="020B0004020202020204" pitchFamily="34" charset="0"/>
              </a:rPr>
              <a:t>-</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Python based code to implement.</a:t>
            </a:r>
          </a:p>
          <a:p>
            <a:r>
              <a:rPr lang="en-US" b="1" dirty="0">
                <a:solidFill>
                  <a:srgbClr val="000000"/>
                </a:solidFill>
                <a:latin typeface="Aptos" panose="020B0004020202020204" pitchFamily="34" charset="0"/>
              </a:rPr>
              <a:t>File name: iRemoteProcess.py</a:t>
            </a: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IN" dirty="0"/>
          </a:p>
        </p:txBody>
      </p:sp>
    </p:spTree>
    <p:extLst>
      <p:ext uri="{BB962C8B-B14F-4D97-AF65-F5344CB8AC3E}">
        <p14:creationId xmlns:p14="http://schemas.microsoft.com/office/powerpoint/2010/main" val="3309333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E7C8C-80C1-8ED0-EA6C-BD004419F279}"/>
              </a:ext>
            </a:extLst>
          </p:cNvPr>
          <p:cNvSpPr txBox="1"/>
          <p:nvPr/>
        </p:nvSpPr>
        <p:spPr>
          <a:xfrm>
            <a:off x="741145" y="433137"/>
            <a:ext cx="2521819" cy="2031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Interface: </a:t>
            </a:r>
            <a:r>
              <a:rPr lang="en-IN" dirty="0" err="1"/>
              <a:t>IVectorClock</a:t>
            </a:r>
            <a:endParaRPr lang="en-IN" dirty="0"/>
          </a:p>
          <a:p>
            <a:endParaRPr lang="en-IN" dirty="0"/>
          </a:p>
          <a:p>
            <a:r>
              <a:rPr lang="en-IN" dirty="0" err="1"/>
              <a:t>getClock</a:t>
            </a:r>
            <a:endParaRPr lang="en-IN" dirty="0"/>
          </a:p>
          <a:p>
            <a:r>
              <a:rPr lang="en-IN" dirty="0" err="1"/>
              <a:t>IncrementClock</a:t>
            </a:r>
            <a:endParaRPr lang="en-IN" dirty="0"/>
          </a:p>
          <a:p>
            <a:r>
              <a:rPr lang="en-IN" dirty="0" err="1"/>
              <a:t>UpdateClock</a:t>
            </a:r>
            <a:endParaRPr lang="en-IN" dirty="0"/>
          </a:p>
          <a:p>
            <a:r>
              <a:rPr lang="en-IN" dirty="0" err="1"/>
              <a:t>MergeClock</a:t>
            </a:r>
            <a:endParaRPr lang="en-IN" dirty="0"/>
          </a:p>
          <a:p>
            <a:endParaRPr lang="en-IN" dirty="0"/>
          </a:p>
        </p:txBody>
      </p:sp>
      <p:sp>
        <p:nvSpPr>
          <p:cNvPr id="4" name="TextBox 3">
            <a:extLst>
              <a:ext uri="{FF2B5EF4-FFF2-40B4-BE49-F238E27FC236}">
                <a16:creationId xmlns:a16="http://schemas.microsoft.com/office/drawing/2014/main" id="{5969DAD6-0DB8-8488-F764-7F1DB61BB70F}"/>
              </a:ext>
            </a:extLst>
          </p:cNvPr>
          <p:cNvSpPr txBox="1"/>
          <p:nvPr/>
        </p:nvSpPr>
        <p:spPr>
          <a:xfrm>
            <a:off x="5465545" y="433137"/>
            <a:ext cx="2521819" cy="203132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Class : </a:t>
            </a:r>
            <a:r>
              <a:rPr lang="en-IN" dirty="0" err="1"/>
              <a:t>myVectorClock</a:t>
            </a:r>
            <a:endParaRPr lang="en-IN" dirty="0"/>
          </a:p>
          <a:p>
            <a:endParaRPr lang="en-IN" dirty="0"/>
          </a:p>
          <a:p>
            <a:r>
              <a:rPr lang="en-IN" dirty="0" err="1"/>
              <a:t>getClock</a:t>
            </a:r>
            <a:endParaRPr lang="en-IN" dirty="0"/>
          </a:p>
          <a:p>
            <a:r>
              <a:rPr lang="en-IN" dirty="0" err="1"/>
              <a:t>IncrementClock</a:t>
            </a:r>
            <a:endParaRPr lang="en-IN" dirty="0"/>
          </a:p>
          <a:p>
            <a:r>
              <a:rPr lang="en-IN" dirty="0" err="1"/>
              <a:t>UpdateClock</a:t>
            </a:r>
            <a:endParaRPr lang="en-IN" dirty="0"/>
          </a:p>
          <a:p>
            <a:r>
              <a:rPr lang="en-IN" dirty="0" err="1"/>
              <a:t>MergeClock</a:t>
            </a:r>
            <a:endParaRPr lang="en-IN" dirty="0"/>
          </a:p>
          <a:p>
            <a:endParaRPr lang="en-IN" dirty="0"/>
          </a:p>
        </p:txBody>
      </p:sp>
      <p:cxnSp>
        <p:nvCxnSpPr>
          <p:cNvPr id="6" name="Straight Arrow Connector 5">
            <a:extLst>
              <a:ext uri="{FF2B5EF4-FFF2-40B4-BE49-F238E27FC236}">
                <a16:creationId xmlns:a16="http://schemas.microsoft.com/office/drawing/2014/main" id="{7432CAA3-66BF-FD3C-748E-4E3FAA215E7B}"/>
              </a:ext>
            </a:extLst>
          </p:cNvPr>
          <p:cNvCxnSpPr>
            <a:stCxn id="2" idx="3"/>
            <a:endCxn id="4" idx="1"/>
          </p:cNvCxnSpPr>
          <p:nvPr/>
        </p:nvCxnSpPr>
        <p:spPr>
          <a:xfrm>
            <a:off x="3262964" y="1448800"/>
            <a:ext cx="2202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6E9520E-4DEF-84A4-F2A3-694526D166FE}"/>
              </a:ext>
            </a:extLst>
          </p:cNvPr>
          <p:cNvSpPr txBox="1"/>
          <p:nvPr/>
        </p:nvSpPr>
        <p:spPr>
          <a:xfrm>
            <a:off x="806920" y="2866728"/>
            <a:ext cx="2802554" cy="12003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Interface: </a:t>
            </a:r>
            <a:r>
              <a:rPr lang="en-IN" dirty="0" err="1"/>
              <a:t>IRemoteProcess</a:t>
            </a:r>
            <a:endParaRPr lang="en-IN" dirty="0"/>
          </a:p>
          <a:p>
            <a:endParaRPr lang="en-IN" dirty="0"/>
          </a:p>
          <a:p>
            <a:r>
              <a:rPr lang="en-IN" dirty="0" err="1"/>
              <a:t>getVectorClock</a:t>
            </a:r>
            <a:endParaRPr lang="en-IN" dirty="0"/>
          </a:p>
          <a:p>
            <a:r>
              <a:rPr lang="en-IN" dirty="0" err="1"/>
              <a:t>SendEvent</a:t>
            </a:r>
            <a:endParaRPr lang="en-IN" dirty="0"/>
          </a:p>
        </p:txBody>
      </p:sp>
      <p:sp>
        <p:nvSpPr>
          <p:cNvPr id="10" name="TextBox 9">
            <a:extLst>
              <a:ext uri="{FF2B5EF4-FFF2-40B4-BE49-F238E27FC236}">
                <a16:creationId xmlns:a16="http://schemas.microsoft.com/office/drawing/2014/main" id="{7F4A1747-F583-8DC5-C7A0-41339F3ED686}"/>
              </a:ext>
            </a:extLst>
          </p:cNvPr>
          <p:cNvSpPr txBox="1"/>
          <p:nvPr/>
        </p:nvSpPr>
        <p:spPr>
          <a:xfrm>
            <a:off x="5531320" y="2866728"/>
            <a:ext cx="2802554" cy="12003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Class : </a:t>
            </a:r>
            <a:r>
              <a:rPr lang="en-IN" dirty="0" err="1"/>
              <a:t>myRemoteProcess</a:t>
            </a:r>
            <a:endParaRPr lang="en-IN" dirty="0"/>
          </a:p>
          <a:p>
            <a:endParaRPr lang="en-IN" dirty="0"/>
          </a:p>
          <a:p>
            <a:r>
              <a:rPr lang="en-IN" dirty="0" err="1"/>
              <a:t>getVectorClock</a:t>
            </a:r>
            <a:endParaRPr lang="en-IN" dirty="0"/>
          </a:p>
          <a:p>
            <a:r>
              <a:rPr lang="en-IN" dirty="0" err="1"/>
              <a:t>SendEvent</a:t>
            </a:r>
            <a:endParaRPr lang="en-IN" dirty="0"/>
          </a:p>
        </p:txBody>
      </p:sp>
      <p:cxnSp>
        <p:nvCxnSpPr>
          <p:cNvPr id="11" name="Straight Arrow Connector 10">
            <a:extLst>
              <a:ext uri="{FF2B5EF4-FFF2-40B4-BE49-F238E27FC236}">
                <a16:creationId xmlns:a16="http://schemas.microsoft.com/office/drawing/2014/main" id="{66BC98C6-EE44-663F-7EF2-FCAA11AA817A}"/>
              </a:ext>
            </a:extLst>
          </p:cNvPr>
          <p:cNvCxnSpPr>
            <a:cxnSpLocks/>
            <a:stCxn id="9" idx="3"/>
            <a:endCxn id="10" idx="1"/>
          </p:cNvCxnSpPr>
          <p:nvPr/>
        </p:nvCxnSpPr>
        <p:spPr>
          <a:xfrm>
            <a:off x="3609474" y="3466893"/>
            <a:ext cx="1921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Object 11">
            <a:extLst>
              <a:ext uri="{FF2B5EF4-FFF2-40B4-BE49-F238E27FC236}">
                <a16:creationId xmlns:a16="http://schemas.microsoft.com/office/drawing/2014/main" id="{AD98825D-CF87-7F36-B12C-6A885E66AC44}"/>
              </a:ext>
            </a:extLst>
          </p:cNvPr>
          <p:cNvGraphicFramePr>
            <a:graphicFrameLocks noChangeAspect="1"/>
          </p:cNvGraphicFramePr>
          <p:nvPr>
            <p:extLst>
              <p:ext uri="{D42A27DB-BD31-4B8C-83A1-F6EECF244321}">
                <p14:modId xmlns:p14="http://schemas.microsoft.com/office/powerpoint/2010/main" val="1723202720"/>
              </p:ext>
            </p:extLst>
          </p:nvPr>
        </p:nvGraphicFramePr>
        <p:xfrm>
          <a:off x="2348564" y="4793448"/>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71822" progId="Package">
                  <p:embed/>
                </p:oleObj>
              </mc:Choice>
              <mc:Fallback>
                <p:oleObj name="Packager Shell Object" showAsIcon="1" r:id="rId2" imgW="914400" imgH="771822" progId="Package">
                  <p:embed/>
                  <p:pic>
                    <p:nvPicPr>
                      <p:cNvPr id="0" name=""/>
                      <p:cNvPicPr/>
                      <p:nvPr/>
                    </p:nvPicPr>
                    <p:blipFill>
                      <a:blip r:embed="rId3"/>
                      <a:stretch>
                        <a:fillRect/>
                      </a:stretch>
                    </p:blipFill>
                    <p:spPr>
                      <a:xfrm>
                        <a:off x="2348564" y="4793448"/>
                        <a:ext cx="914400" cy="77152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D03F5C8C-EBC3-E572-69F4-F16C0BCEE044}"/>
              </a:ext>
            </a:extLst>
          </p:cNvPr>
          <p:cNvGraphicFramePr>
            <a:graphicFrameLocks noChangeAspect="1"/>
          </p:cNvGraphicFramePr>
          <p:nvPr>
            <p:extLst>
              <p:ext uri="{D42A27DB-BD31-4B8C-83A1-F6EECF244321}">
                <p14:modId xmlns:p14="http://schemas.microsoft.com/office/powerpoint/2010/main" val="3586293062"/>
              </p:ext>
            </p:extLst>
          </p:nvPr>
        </p:nvGraphicFramePr>
        <p:xfrm>
          <a:off x="5638800" y="4726073"/>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4" imgW="914400" imgH="771822" progId="Package">
                  <p:embed/>
                </p:oleObj>
              </mc:Choice>
              <mc:Fallback>
                <p:oleObj name="Packager Shell Object" showAsIcon="1" r:id="rId4" imgW="914400" imgH="771822" progId="Package">
                  <p:embed/>
                  <p:pic>
                    <p:nvPicPr>
                      <p:cNvPr id="0" name=""/>
                      <p:cNvPicPr/>
                      <p:nvPr/>
                    </p:nvPicPr>
                    <p:blipFill>
                      <a:blip r:embed="rId3"/>
                      <a:stretch>
                        <a:fillRect/>
                      </a:stretch>
                    </p:blipFill>
                    <p:spPr>
                      <a:xfrm>
                        <a:off x="5638800" y="472607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6760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C85EF7-E5CA-5120-D229-C5D7660BD452}"/>
              </a:ext>
            </a:extLst>
          </p:cNvPr>
          <p:cNvSpPr txBox="1"/>
          <p:nvPr/>
        </p:nvSpPr>
        <p:spPr>
          <a:xfrm>
            <a:off x="709522" y="414870"/>
            <a:ext cx="11052549" cy="5355312"/>
          </a:xfrm>
          <a:prstGeom prst="rect">
            <a:avLst/>
          </a:prstGeom>
          <a:noFill/>
        </p:spPr>
        <p:txBody>
          <a:bodyPr wrap="square">
            <a:spAutoFit/>
          </a:bodyPr>
          <a:lstStyle/>
          <a:p>
            <a:r>
              <a:rPr lang="en-US" sz="1800" b="1" dirty="0">
                <a:solidFill>
                  <a:srgbClr val="212121"/>
                </a:solidFill>
                <a:effectLst/>
                <a:latin typeface="SegoeUI-Bold"/>
              </a:rPr>
              <a:t>RMI </a:t>
            </a:r>
            <a:r>
              <a:rPr lang="en-US" b="1" dirty="0">
                <a:solidFill>
                  <a:srgbClr val="212121"/>
                </a:solidFill>
                <a:latin typeface="SegoeUI-Bold"/>
              </a:rPr>
              <a:t>– What is?</a:t>
            </a:r>
            <a:r>
              <a:rPr lang="en-US" sz="1800" b="1" dirty="0">
                <a:solidFill>
                  <a:srgbClr val="212121"/>
                </a:solidFill>
                <a:effectLst/>
                <a:latin typeface="SegoeUI-Bold"/>
              </a:rPr>
              <a:t> </a:t>
            </a:r>
          </a:p>
          <a:p>
            <a:endParaRPr lang="en-US" b="1" dirty="0">
              <a:solidFill>
                <a:srgbClr val="212121"/>
              </a:solidFill>
              <a:latin typeface="SegoeUI-Bold"/>
            </a:endParaRPr>
          </a:p>
          <a:p>
            <a:r>
              <a:rPr lang="en-US" b="1" dirty="0">
                <a:solidFill>
                  <a:srgbClr val="212121"/>
                </a:solidFill>
                <a:latin typeface="SegoeUI-Bold"/>
              </a:rPr>
              <a:t>RMI stands for Remote method invocation (RMI): RMI allows objects to invoke methods on an object running in another process, enabling distributed computing.</a:t>
            </a:r>
          </a:p>
          <a:p>
            <a:endParaRPr lang="en-US" b="1" dirty="0">
              <a:solidFill>
                <a:srgbClr val="212121"/>
              </a:solidFill>
              <a:latin typeface="SegoeUI-Bold"/>
            </a:endParaRPr>
          </a:p>
          <a:p>
            <a:r>
              <a:rPr lang="en-US" b="1" dirty="0">
                <a:solidFill>
                  <a:srgbClr val="212121"/>
                </a:solidFill>
                <a:latin typeface="SegoeUI-Bold"/>
              </a:rPr>
              <a:t>Why?</a:t>
            </a:r>
          </a:p>
          <a:p>
            <a:endParaRPr lang="en-US" b="1" dirty="0">
              <a:solidFill>
                <a:srgbClr val="212121"/>
              </a:solidFill>
              <a:latin typeface="SegoeUI-Bold"/>
            </a:endParaRPr>
          </a:p>
          <a:p>
            <a:r>
              <a:rPr lang="en-US" dirty="0"/>
              <a:t>RMI facilitates </a:t>
            </a:r>
            <a:r>
              <a:rPr lang="en-US" b="1" dirty="0"/>
              <a:t>communication</a:t>
            </a:r>
            <a:r>
              <a:rPr lang="en-US" dirty="0"/>
              <a:t> between distributed objects, ensuring that method calls and responses are transmitted across different nodes</a:t>
            </a:r>
          </a:p>
          <a:p>
            <a:endParaRPr lang="en-US" dirty="0"/>
          </a:p>
          <a:p>
            <a:r>
              <a:rPr lang="en-US" b="1" dirty="0"/>
              <a:t>How?</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RMI uses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stub (client-side proxy) and skeleton (server-side proxy) objects </a:t>
            </a:r>
            <a:r>
              <a:rPr lang="en-IN" sz="1800" dirty="0">
                <a:effectLst/>
                <a:latin typeface="Calibri" panose="020F0502020204030204" pitchFamily="34" charset="0"/>
                <a:ea typeface="Calibri" panose="020F0502020204030204" pitchFamily="34" charset="0"/>
                <a:cs typeface="Times New Roman" panose="02020603050405020304" pitchFamily="18" charset="0"/>
              </a:rPr>
              <a:t>to handle method invocation and response transmission</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How RMI will help these,</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b="1" dirty="0"/>
              <a:t>Communication, Synchronization, Causality Tracking, Conflict Resolution, Event Ordering, Consistency, Fault Tolerance, Debugging and Monitoring</a:t>
            </a:r>
            <a:endParaRPr lang="en-IN" b="1" dirty="0"/>
          </a:p>
        </p:txBody>
      </p:sp>
    </p:spTree>
    <p:extLst>
      <p:ext uri="{BB962C8B-B14F-4D97-AF65-F5344CB8AC3E}">
        <p14:creationId xmlns:p14="http://schemas.microsoft.com/office/powerpoint/2010/main" val="108757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9F5F8-CC01-BEE2-EECB-CB22C8D101EA}"/>
              </a:ext>
            </a:extLst>
          </p:cNvPr>
          <p:cNvSpPr txBox="1"/>
          <p:nvPr/>
        </p:nvSpPr>
        <p:spPr>
          <a:xfrm>
            <a:off x="324851" y="125973"/>
            <a:ext cx="11369843" cy="6740307"/>
          </a:xfrm>
          <a:prstGeom prst="rect">
            <a:avLst/>
          </a:prstGeom>
          <a:noFill/>
        </p:spPr>
        <p:txBody>
          <a:bodyPr wrap="square">
            <a:spAutoFit/>
          </a:bodyPr>
          <a:lstStyle/>
          <a:p>
            <a:r>
              <a:rPr lang="en-US" sz="1800" b="1" dirty="0">
                <a:solidFill>
                  <a:srgbClr val="000000"/>
                </a:solidFill>
                <a:effectLst/>
                <a:latin typeface="Aptos-Bold"/>
              </a:rPr>
              <a:t>Implementation Steps: </a:t>
            </a:r>
            <a:endParaRPr lang="en-US" dirty="0"/>
          </a:p>
          <a:p>
            <a:pPr marL="342900" indent="-342900">
              <a:buAutoNum type="arabicPeriod"/>
            </a:pPr>
            <a:r>
              <a:rPr lang="en-US" sz="1800" dirty="0">
                <a:solidFill>
                  <a:srgbClr val="000000"/>
                </a:solidFill>
                <a:effectLst/>
                <a:latin typeface="Aptos" panose="020B0004020202020204" pitchFamily="34" charset="0"/>
              </a:rPr>
              <a:t>Develop the interfaces and classes mentioned above. </a:t>
            </a:r>
          </a:p>
          <a:p>
            <a:r>
              <a:rPr lang="en-US" dirty="0"/>
              <a:t>  </a:t>
            </a:r>
          </a:p>
          <a:p>
            <a:r>
              <a:rPr lang="en-US" sz="1800" b="1" dirty="0">
                <a:solidFill>
                  <a:srgbClr val="000000"/>
                </a:solidFill>
                <a:effectLst/>
                <a:highlight>
                  <a:srgbClr val="FFFF00"/>
                </a:highlight>
                <a:latin typeface="Aptos" panose="020B0004020202020204" pitchFamily="34" charset="0"/>
              </a:rPr>
              <a:t>Response:-</a:t>
            </a:r>
          </a:p>
          <a:p>
            <a:endParaRPr lang="en-US" dirty="0"/>
          </a:p>
          <a:p>
            <a:endParaRPr lang="en-US" dirty="0"/>
          </a:p>
          <a:p>
            <a:r>
              <a:rPr lang="en-US" sz="1800" dirty="0">
                <a:solidFill>
                  <a:srgbClr val="000000"/>
                </a:solidFill>
                <a:effectLst/>
                <a:latin typeface="Aptos" panose="020B0004020202020204" pitchFamily="34" charset="0"/>
              </a:rPr>
              <a:t>2. Implement RMI functionalities: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Use </a:t>
            </a:r>
            <a:r>
              <a:rPr lang="en-US" sz="1800" dirty="0" err="1">
                <a:solidFill>
                  <a:srgbClr val="000000"/>
                </a:solidFill>
                <a:effectLst/>
                <a:latin typeface="Aptos" panose="020B0004020202020204" pitchFamily="34" charset="0"/>
              </a:rPr>
              <a:t>UnicastRemoteObject</a:t>
            </a:r>
            <a:r>
              <a:rPr lang="en-US" sz="1800" dirty="0">
                <a:solidFill>
                  <a:srgbClr val="000000"/>
                </a:solidFill>
                <a:effectLst/>
                <a:latin typeface="Aptos" panose="020B0004020202020204" pitchFamily="34" charset="0"/>
              </a:rPr>
              <a:t> to create remote objects for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and </a:t>
            </a:r>
            <a:r>
              <a:rPr lang="en-US" sz="1800" dirty="0" err="1">
                <a:solidFill>
                  <a:srgbClr val="000000"/>
                </a:solidFill>
                <a:effectLst/>
                <a:latin typeface="Aptos" panose="020B0004020202020204" pitchFamily="34" charset="0"/>
              </a:rPr>
              <a:t>RemoteProcess</a:t>
            </a:r>
            <a:r>
              <a:rPr lang="en-US" sz="1800" dirty="0">
                <a:solidFill>
                  <a:srgbClr val="000000"/>
                </a:solidFill>
                <a:effectLst/>
                <a:latin typeface="Aptos" panose="020B0004020202020204" pitchFamily="34" charset="0"/>
              </a:rPr>
              <a:t>.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Use the Naming class to register these remote objects on the RMI registry. </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sz="1800" b="1" dirty="0">
                <a:solidFill>
                  <a:srgbClr val="000000"/>
                </a:solidFill>
                <a:effectLst/>
                <a:highlight>
                  <a:srgbClr val="FFFF00"/>
                </a:highlight>
                <a:latin typeface="Aptos" panose="020B0004020202020204" pitchFamily="34" charset="0"/>
              </a:rPr>
              <a:t>Response:-</a:t>
            </a:r>
          </a:p>
          <a:p>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US" dirty="0"/>
          </a:p>
          <a:p>
            <a:r>
              <a:rPr lang="en-US" sz="1800" dirty="0">
                <a:solidFill>
                  <a:srgbClr val="000000"/>
                </a:solidFill>
                <a:effectLst/>
                <a:latin typeface="Aptos" panose="020B0004020202020204" pitchFamily="34" charset="0"/>
              </a:rPr>
              <a:t>3. Develop logic for processes: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Each process creates its own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object.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Processes can obtain the vector clock of other processes using RMI calls to </a:t>
            </a:r>
            <a:r>
              <a:rPr lang="en-US" sz="1800" dirty="0" err="1">
                <a:solidFill>
                  <a:srgbClr val="000000"/>
                </a:solidFill>
                <a:effectLst/>
                <a:latin typeface="Aptos" panose="020B0004020202020204" pitchFamily="34" charset="0"/>
              </a:rPr>
              <a:t>getVectorClock</a:t>
            </a:r>
            <a:r>
              <a:rPr lang="en-US" sz="1800" dirty="0">
                <a:solidFill>
                  <a:srgbClr val="000000"/>
                </a:solidFill>
                <a:effectLst/>
                <a:latin typeface="Aptos" panose="020B0004020202020204" pitchFamily="34" charset="0"/>
              </a:rPr>
              <a: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When a process sends an event, it updates its </a:t>
            </a:r>
            <a:r>
              <a:rPr lang="en-US" sz="1800" dirty="0">
                <a:solidFill>
                  <a:srgbClr val="000000"/>
                </a:solidFill>
                <a:effectLst/>
                <a:highlight>
                  <a:srgbClr val="FFFF00"/>
                </a:highlight>
                <a:latin typeface="Aptos" panose="020B0004020202020204" pitchFamily="34" charset="0"/>
              </a:rPr>
              <a:t>local clock</a:t>
            </a:r>
            <a:r>
              <a:rPr lang="en-US" sz="1800" dirty="0">
                <a:solidFill>
                  <a:srgbClr val="000000"/>
                </a:solidFill>
                <a:effectLst/>
                <a:latin typeface="Aptos" panose="020B0004020202020204" pitchFamily="34" charset="0"/>
              </a:rPr>
              <a:t>, includes the current clock value with the event </a:t>
            </a:r>
            <a:endParaRPr lang="en-US" dirty="0"/>
          </a:p>
          <a:p>
            <a:r>
              <a:rPr lang="en-US" sz="1800" dirty="0">
                <a:solidFill>
                  <a:srgbClr val="000000"/>
                </a:solidFill>
                <a:effectLst/>
                <a:latin typeface="Aptos" panose="020B0004020202020204" pitchFamily="34" charset="0"/>
              </a:rPr>
              <a:t>data, and uses RMI to send the data to the target process. </a:t>
            </a:r>
          </a:p>
          <a:p>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The receiving process updates its local clock based on the received clock using the </a:t>
            </a:r>
            <a:r>
              <a:rPr lang="en-US" sz="1800" dirty="0">
                <a:solidFill>
                  <a:srgbClr val="000000"/>
                </a:solidFill>
                <a:effectLst/>
                <a:highlight>
                  <a:srgbClr val="FFFF00"/>
                </a:highlight>
                <a:latin typeface="Aptos" panose="020B0004020202020204" pitchFamily="34" charset="0"/>
              </a:rPr>
              <a:t>update() method of </a:t>
            </a:r>
            <a:endParaRPr lang="en-US" dirty="0">
              <a:highlight>
                <a:srgbClr val="FFFF00"/>
              </a:highlight>
            </a:endParaRPr>
          </a:p>
          <a:p>
            <a:r>
              <a:rPr lang="en-US" sz="1800" dirty="0">
                <a:solidFill>
                  <a:srgbClr val="000000"/>
                </a:solidFill>
                <a:effectLst/>
                <a:highlight>
                  <a:srgbClr val="FFFF00"/>
                </a:highlight>
                <a:latin typeface="Aptos" panose="020B0004020202020204" pitchFamily="34" charset="0"/>
              </a:rPr>
              <a:t>its </a:t>
            </a:r>
            <a:r>
              <a:rPr lang="en-US" sz="1800" dirty="0" err="1">
                <a:solidFill>
                  <a:srgbClr val="000000"/>
                </a:solidFill>
                <a:effectLst/>
                <a:highlight>
                  <a:srgbClr val="FFFF00"/>
                </a:highlight>
                <a:latin typeface="Aptos" panose="020B0004020202020204" pitchFamily="34" charset="0"/>
              </a:rPr>
              <a:t>VectorClock</a:t>
            </a:r>
            <a:r>
              <a:rPr lang="en-US" sz="1800" dirty="0">
                <a:solidFill>
                  <a:srgbClr val="000000"/>
                </a:solidFill>
                <a:effectLst/>
                <a:highlight>
                  <a:srgbClr val="FFFF00"/>
                </a:highlight>
                <a:latin typeface="Aptos" panose="020B0004020202020204" pitchFamily="34" charset="0"/>
              </a:rPr>
              <a:t> object</a:t>
            </a:r>
          </a:p>
          <a:p>
            <a:endParaRPr lang="en-US" dirty="0">
              <a:solidFill>
                <a:srgbClr val="000000"/>
              </a:solidFill>
              <a:latin typeface="Aptos" panose="020B0004020202020204" pitchFamily="34" charset="0"/>
            </a:endParaRPr>
          </a:p>
          <a:p>
            <a:r>
              <a:rPr lang="en-US" sz="1800" b="1" dirty="0">
                <a:solidFill>
                  <a:srgbClr val="000000"/>
                </a:solidFill>
                <a:effectLst/>
                <a:highlight>
                  <a:srgbClr val="FFFF00"/>
                </a:highlight>
                <a:latin typeface="Aptos" panose="020B0004020202020204" pitchFamily="34" charset="0"/>
              </a:rPr>
              <a:t>Response:-</a:t>
            </a:r>
          </a:p>
          <a:p>
            <a:endParaRPr lang="en-IN" dirty="0"/>
          </a:p>
        </p:txBody>
      </p:sp>
    </p:spTree>
    <p:extLst>
      <p:ext uri="{BB962C8B-B14F-4D97-AF65-F5344CB8AC3E}">
        <p14:creationId xmlns:p14="http://schemas.microsoft.com/office/powerpoint/2010/main" val="264593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49C61-3F62-A212-6679-FEBFD8DB5C00}"/>
              </a:ext>
            </a:extLst>
          </p:cNvPr>
          <p:cNvSpPr txBox="1"/>
          <p:nvPr/>
        </p:nvSpPr>
        <p:spPr>
          <a:xfrm>
            <a:off x="806920" y="4272017"/>
            <a:ext cx="3293442" cy="12003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Interface: </a:t>
            </a:r>
            <a:r>
              <a:rPr lang="en-IN" dirty="0" err="1"/>
              <a:t>IUnicastRemoteObject</a:t>
            </a:r>
            <a:endParaRPr lang="en-IN" dirty="0"/>
          </a:p>
          <a:p>
            <a:endParaRPr lang="en-IN" dirty="0"/>
          </a:p>
          <a:p>
            <a:r>
              <a:rPr lang="en-IN" dirty="0" err="1"/>
              <a:t>CreateVectorClock</a:t>
            </a:r>
            <a:endParaRPr lang="en-IN" dirty="0"/>
          </a:p>
          <a:p>
            <a:r>
              <a:rPr lang="en-IN" dirty="0" err="1"/>
              <a:t>CreateRemoteProcess</a:t>
            </a:r>
            <a:endParaRPr lang="en-IN" dirty="0"/>
          </a:p>
        </p:txBody>
      </p:sp>
      <p:sp>
        <p:nvSpPr>
          <p:cNvPr id="3" name="TextBox 2">
            <a:extLst>
              <a:ext uri="{FF2B5EF4-FFF2-40B4-BE49-F238E27FC236}">
                <a16:creationId xmlns:a16="http://schemas.microsoft.com/office/drawing/2014/main" id="{99FD5CEB-7749-F27D-52B0-4F494310DF93}"/>
              </a:ext>
            </a:extLst>
          </p:cNvPr>
          <p:cNvSpPr txBox="1"/>
          <p:nvPr/>
        </p:nvSpPr>
        <p:spPr>
          <a:xfrm>
            <a:off x="5531320" y="4272017"/>
            <a:ext cx="3092916" cy="12003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Class :</a:t>
            </a:r>
            <a:r>
              <a:rPr lang="en-IN" dirty="0" err="1"/>
              <a:t>clsUnicastRemoteObject</a:t>
            </a:r>
            <a:endParaRPr lang="en-IN" dirty="0"/>
          </a:p>
          <a:p>
            <a:endParaRPr lang="en-IN" dirty="0"/>
          </a:p>
          <a:p>
            <a:r>
              <a:rPr lang="en-IN" dirty="0" err="1"/>
              <a:t>CreateVectorClock</a:t>
            </a:r>
            <a:endParaRPr lang="en-IN" dirty="0"/>
          </a:p>
          <a:p>
            <a:r>
              <a:rPr lang="en-IN" dirty="0" err="1"/>
              <a:t>CreateRemoteProcess</a:t>
            </a:r>
            <a:endParaRPr lang="en-IN" dirty="0"/>
          </a:p>
        </p:txBody>
      </p:sp>
      <p:cxnSp>
        <p:nvCxnSpPr>
          <p:cNvPr id="4" name="Straight Arrow Connector 3">
            <a:extLst>
              <a:ext uri="{FF2B5EF4-FFF2-40B4-BE49-F238E27FC236}">
                <a16:creationId xmlns:a16="http://schemas.microsoft.com/office/drawing/2014/main" id="{4F2E19FB-D20E-7CC3-75FD-541A009D058F}"/>
              </a:ext>
            </a:extLst>
          </p:cNvPr>
          <p:cNvCxnSpPr>
            <a:cxnSpLocks/>
            <a:stCxn id="2" idx="3"/>
            <a:endCxn id="3" idx="1"/>
          </p:cNvCxnSpPr>
          <p:nvPr/>
        </p:nvCxnSpPr>
        <p:spPr>
          <a:xfrm>
            <a:off x="4100362" y="4872182"/>
            <a:ext cx="1430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8AEC32E-7CAD-5D41-5619-9BB30C64C697}"/>
              </a:ext>
            </a:extLst>
          </p:cNvPr>
          <p:cNvSpPr txBox="1"/>
          <p:nvPr/>
        </p:nvSpPr>
        <p:spPr>
          <a:xfrm>
            <a:off x="401854" y="267176"/>
            <a:ext cx="11562347" cy="2585323"/>
          </a:xfrm>
          <a:prstGeom prst="rect">
            <a:avLst/>
          </a:prstGeom>
          <a:noFill/>
        </p:spPr>
        <p:txBody>
          <a:bodyPr wrap="square">
            <a:spAutoFit/>
          </a:bodyPr>
          <a:lstStyle/>
          <a:p>
            <a:r>
              <a:rPr lang="en-US" sz="1800" dirty="0">
                <a:solidFill>
                  <a:srgbClr val="000000"/>
                </a:solidFill>
                <a:effectLst/>
                <a:latin typeface="Aptos" panose="020B0004020202020204" pitchFamily="34" charset="0"/>
              </a:rPr>
              <a:t>. Implement RMI functionalities: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Use </a:t>
            </a:r>
            <a:r>
              <a:rPr lang="en-US" sz="1800" dirty="0" err="1">
                <a:solidFill>
                  <a:srgbClr val="000000"/>
                </a:solidFill>
                <a:effectLst/>
                <a:latin typeface="Aptos" panose="020B0004020202020204" pitchFamily="34" charset="0"/>
              </a:rPr>
              <a:t>UnicastRemoteObject</a:t>
            </a:r>
            <a:r>
              <a:rPr lang="en-US" sz="1800" dirty="0">
                <a:solidFill>
                  <a:srgbClr val="000000"/>
                </a:solidFill>
                <a:effectLst/>
                <a:latin typeface="Aptos" panose="020B0004020202020204" pitchFamily="34" charset="0"/>
              </a:rPr>
              <a:t> to create remote objects for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and </a:t>
            </a:r>
            <a:r>
              <a:rPr lang="en-US" sz="1800" dirty="0" err="1">
                <a:solidFill>
                  <a:srgbClr val="000000"/>
                </a:solidFill>
                <a:effectLst/>
                <a:latin typeface="Aptos" panose="020B0004020202020204" pitchFamily="34" charset="0"/>
              </a:rPr>
              <a:t>RemoteProcess</a:t>
            </a:r>
            <a:r>
              <a:rPr lang="en-US" sz="1800" dirty="0">
                <a:solidFill>
                  <a:srgbClr val="000000"/>
                </a:solidFill>
                <a:effectLst/>
                <a:latin typeface="Aptos" panose="020B0004020202020204" pitchFamily="34" charset="0"/>
              </a:rPr>
              <a:t>.</a:t>
            </a:r>
          </a:p>
          <a:p>
            <a:r>
              <a:rPr lang="en-IN" b="0" dirty="0">
                <a:solidFill>
                  <a:srgbClr val="000000"/>
                </a:solidFill>
                <a:effectLst/>
                <a:latin typeface="Consolas" panose="020B0609020204030204" pitchFamily="49" charset="0"/>
              </a:rPr>
              <a:t>      daemon = Pyro5.api.Daemon() – using Python remote object 5 library support.</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endParaRPr lang="en-US" sz="1800" dirty="0">
              <a:solidFill>
                <a:srgbClr val="000000"/>
              </a:solidFill>
              <a:effectLst/>
              <a:latin typeface="Aptos" panose="020B0004020202020204" pitchFamily="34" charset="0"/>
            </a:endParaRPr>
          </a:p>
          <a:p>
            <a:r>
              <a:rPr lang="en-US" sz="1800" dirty="0">
                <a:solidFill>
                  <a:srgbClr val="000000"/>
                </a:solidFill>
                <a:effectLst/>
                <a:latin typeface="Aptos" panose="020B0004020202020204" pitchFamily="34" charset="0"/>
              </a:rPr>
              <a:t>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Use the Naming class to register these remote objects on the RMI registry. </a:t>
            </a:r>
            <a:endParaRPr lang="en-US" dirty="0">
              <a:solidFill>
                <a:srgbClr val="000000"/>
              </a:solidFill>
              <a:latin typeface="Aptos" panose="020B0004020202020204" pitchFamily="34"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uri</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daemon.register</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RemoteProcess</a:t>
            </a:r>
            <a:r>
              <a:rPr lang="en-IN" b="0" dirty="0">
                <a:solidFill>
                  <a:srgbClr val="000000"/>
                </a:solidFill>
                <a:effectLst/>
                <a:latin typeface="Consolas" panose="020B0609020204030204" pitchFamily="49" charset="0"/>
              </a:rPr>
              <a:t>) – using python library to register in RMI.</a:t>
            </a:r>
          </a:p>
          <a:p>
            <a:pPr marL="285750" indent="-285750">
              <a:buFont typeface="Symbol" panose="05050102010706020507" pitchFamily="18" charset="2"/>
              <a:buChar char="•"/>
            </a:pPr>
            <a:endParaRPr lang="en-US" sz="1800" dirty="0">
              <a:solidFill>
                <a:srgbClr val="000000"/>
              </a:solidFill>
              <a:effectLst/>
              <a:latin typeface="Aptos" panose="020B0004020202020204" pitchFamily="34" charset="0"/>
            </a:endParaRPr>
          </a:p>
        </p:txBody>
      </p:sp>
      <p:sp>
        <p:nvSpPr>
          <p:cNvPr id="9" name="TextBox 8">
            <a:extLst>
              <a:ext uri="{FF2B5EF4-FFF2-40B4-BE49-F238E27FC236}">
                <a16:creationId xmlns:a16="http://schemas.microsoft.com/office/drawing/2014/main" id="{E5C03B93-CF4C-76A1-C757-99D06DF8AC1B}"/>
              </a:ext>
            </a:extLst>
          </p:cNvPr>
          <p:cNvSpPr txBox="1"/>
          <p:nvPr/>
        </p:nvSpPr>
        <p:spPr>
          <a:xfrm>
            <a:off x="776439" y="5925959"/>
            <a:ext cx="3293442"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Interface: RMI </a:t>
            </a:r>
            <a:r>
              <a:rPr lang="en-IN" dirty="0" err="1"/>
              <a:t>Registrty</a:t>
            </a:r>
            <a:endParaRPr lang="en-IN" dirty="0"/>
          </a:p>
        </p:txBody>
      </p:sp>
      <p:sp>
        <p:nvSpPr>
          <p:cNvPr id="10" name="TextBox 9">
            <a:extLst>
              <a:ext uri="{FF2B5EF4-FFF2-40B4-BE49-F238E27FC236}">
                <a16:creationId xmlns:a16="http://schemas.microsoft.com/office/drawing/2014/main" id="{BB31E249-997C-2499-3224-F0E8D688C8ED}"/>
              </a:ext>
            </a:extLst>
          </p:cNvPr>
          <p:cNvSpPr txBox="1"/>
          <p:nvPr/>
        </p:nvSpPr>
        <p:spPr>
          <a:xfrm>
            <a:off x="5500839" y="5925959"/>
            <a:ext cx="3092916" cy="36933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endParaRPr lang="en-IN" dirty="0"/>
          </a:p>
        </p:txBody>
      </p:sp>
      <p:cxnSp>
        <p:nvCxnSpPr>
          <p:cNvPr id="11" name="Straight Arrow Connector 10">
            <a:extLst>
              <a:ext uri="{FF2B5EF4-FFF2-40B4-BE49-F238E27FC236}">
                <a16:creationId xmlns:a16="http://schemas.microsoft.com/office/drawing/2014/main" id="{655DB73C-3007-AA47-F38A-AF01D46067BA}"/>
              </a:ext>
            </a:extLst>
          </p:cNvPr>
          <p:cNvCxnSpPr>
            <a:cxnSpLocks/>
            <a:stCxn id="9" idx="3"/>
            <a:endCxn id="10" idx="1"/>
          </p:cNvCxnSpPr>
          <p:nvPr/>
        </p:nvCxnSpPr>
        <p:spPr>
          <a:xfrm>
            <a:off x="4069881" y="6110625"/>
            <a:ext cx="1430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80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AEC32E-7CAD-5D41-5619-9BB30C64C697}"/>
              </a:ext>
            </a:extLst>
          </p:cNvPr>
          <p:cNvSpPr txBox="1"/>
          <p:nvPr/>
        </p:nvSpPr>
        <p:spPr>
          <a:xfrm>
            <a:off x="401854" y="267176"/>
            <a:ext cx="11562347" cy="4801314"/>
          </a:xfrm>
          <a:prstGeom prst="rect">
            <a:avLst/>
          </a:prstGeom>
          <a:noFill/>
        </p:spPr>
        <p:txBody>
          <a:bodyPr wrap="square">
            <a:spAutoFit/>
          </a:bodyPr>
          <a:lstStyle/>
          <a:p>
            <a:r>
              <a:rPr lang="en-US" dirty="0">
                <a:solidFill>
                  <a:srgbClr val="000000"/>
                </a:solidFill>
                <a:latin typeface="Aptos" panose="020B0004020202020204" pitchFamily="34" charset="0"/>
              </a:rPr>
              <a:t>3.</a:t>
            </a:r>
            <a:r>
              <a:rPr lang="en-US" sz="1800" dirty="0">
                <a:solidFill>
                  <a:srgbClr val="000000"/>
                </a:solidFill>
                <a:effectLst/>
                <a:latin typeface="Aptos" panose="020B0004020202020204" pitchFamily="34" charset="0"/>
              </a:rPr>
              <a:t> Develop logic for processes: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Each process creates its own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object. </a:t>
            </a:r>
          </a:p>
          <a:p>
            <a:r>
              <a:rPr lang="en-US" dirty="0">
                <a:solidFill>
                  <a:srgbClr val="000000"/>
                </a:solidFill>
                <a:latin typeface="Aptos" panose="020B0004020202020204" pitchFamily="34" charset="0"/>
              </a:rPr>
              <a:t>  We are using Python library and language to implement </a:t>
            </a:r>
            <a:r>
              <a:rPr lang="en-US" dirty="0" err="1">
                <a:solidFill>
                  <a:srgbClr val="000000"/>
                </a:solidFill>
                <a:latin typeface="Aptos" panose="020B0004020202020204" pitchFamily="34" charset="0"/>
              </a:rPr>
              <a:t>VectorClock</a:t>
            </a:r>
            <a:r>
              <a:rPr lang="en-US" dirty="0">
                <a:solidFill>
                  <a:srgbClr val="000000"/>
                </a:solidFill>
                <a:latin typeface="Aptos" panose="020B0004020202020204" pitchFamily="34" charset="0"/>
              </a:rPr>
              <a:t> </a:t>
            </a:r>
            <a:r>
              <a:rPr lang="en-US" dirty="0" err="1">
                <a:solidFill>
                  <a:srgbClr val="000000"/>
                </a:solidFill>
                <a:latin typeface="Aptos" panose="020B0004020202020204" pitchFamily="34" charset="0"/>
              </a:rPr>
              <a:t>objet</a:t>
            </a:r>
            <a:r>
              <a:rPr lang="en-US" dirty="0">
                <a:solidFill>
                  <a:srgbClr val="000000"/>
                </a:solidFill>
                <a:latin typeface="Aptos" panose="020B0004020202020204" pitchFamily="34" charset="0"/>
              </a:rPr>
              <a:t>.</a:t>
            </a:r>
          </a:p>
          <a:p>
            <a:r>
              <a:rPr lang="en-US" dirty="0">
                <a:solidFill>
                  <a:srgbClr val="000000"/>
                </a:solidFill>
                <a:latin typeface="Aptos" panose="020B0004020202020204" pitchFamily="34" charset="0"/>
              </a:rPr>
              <a:t>   - Dictionary object of python to simulate Vector object (x-axis, y-axis)</a:t>
            </a:r>
          </a:p>
          <a:p>
            <a:r>
              <a:rPr lang="en-US" b="0" dirty="0" err="1">
                <a:solidFill>
                  <a:srgbClr val="0000FF"/>
                </a:solidFill>
                <a:effectLst/>
                <a:latin typeface="Arial" panose="020B0604020202020204" pitchFamily="34" charset="0"/>
                <a:cs typeface="Arial" panose="020B0604020202020204" pitchFamily="34" charset="0"/>
              </a:rPr>
              <a:t>self</a:t>
            </a:r>
            <a:r>
              <a:rPr lang="en-US" b="0" dirty="0" err="1">
                <a:solidFill>
                  <a:srgbClr val="000000"/>
                </a:solidFill>
                <a:effectLst/>
                <a:latin typeface="Arial" panose="020B0604020202020204" pitchFamily="34" charset="0"/>
                <a:cs typeface="Arial" panose="020B0604020202020204" pitchFamily="34" charset="0"/>
              </a:rPr>
              <a:t>.VectorObject</a:t>
            </a:r>
            <a:r>
              <a:rPr lang="en-US" b="0" dirty="0">
                <a:solidFill>
                  <a:srgbClr val="000000"/>
                </a:solidFill>
                <a:effectLst/>
                <a:latin typeface="Arial" panose="020B0604020202020204" pitchFamily="34" charset="0"/>
                <a:cs typeface="Arial" panose="020B0604020202020204" pitchFamily="34" charset="0"/>
              </a:rPr>
              <a:t> = {</a:t>
            </a:r>
            <a:r>
              <a:rPr lang="en-US" b="0" dirty="0">
                <a:solidFill>
                  <a:srgbClr val="098658"/>
                </a:solidFill>
                <a:effectLst/>
                <a:latin typeface="Arial" panose="020B0604020202020204" pitchFamily="34" charset="0"/>
                <a:cs typeface="Arial" panose="020B0604020202020204" pitchFamily="34" charset="0"/>
              </a:rPr>
              <a:t>1</a:t>
            </a:r>
            <a:r>
              <a:rPr lang="en-US" b="0" dirty="0">
                <a:solidFill>
                  <a:srgbClr val="000000"/>
                </a:solidFill>
                <a:effectLst/>
                <a:latin typeface="Arial" panose="020B0604020202020204" pitchFamily="34" charset="0"/>
                <a:cs typeface="Arial" panose="020B0604020202020204" pitchFamily="34" charset="0"/>
              </a:rPr>
              <a:t>:{}, </a:t>
            </a:r>
            <a:r>
              <a:rPr lang="en-US" b="0" dirty="0">
                <a:solidFill>
                  <a:srgbClr val="098658"/>
                </a:solidFill>
                <a:effectLst/>
                <a:latin typeface="Arial" panose="020B0604020202020204" pitchFamily="34" charset="0"/>
                <a:cs typeface="Arial" panose="020B0604020202020204" pitchFamily="34" charset="0"/>
              </a:rPr>
              <a:t>2</a:t>
            </a:r>
            <a:r>
              <a:rPr lang="en-US" b="0" dirty="0">
                <a:solidFill>
                  <a:srgbClr val="000000"/>
                </a:solidFill>
                <a:effectLst/>
                <a:latin typeface="Arial" panose="020B0604020202020204" pitchFamily="34" charset="0"/>
                <a:cs typeface="Arial" panose="020B0604020202020204" pitchFamily="34" charset="0"/>
              </a:rPr>
              <a:t>:{}, </a:t>
            </a:r>
            <a:r>
              <a:rPr lang="en-US" b="0" dirty="0">
                <a:solidFill>
                  <a:srgbClr val="098658"/>
                </a:solidFill>
                <a:effectLst/>
                <a:latin typeface="Arial" panose="020B0604020202020204" pitchFamily="34" charset="0"/>
                <a:cs typeface="Arial" panose="020B0604020202020204" pitchFamily="34" charset="0"/>
              </a:rPr>
              <a:t>3</a:t>
            </a:r>
            <a:r>
              <a:rPr lang="en-US" b="0" dirty="0">
                <a:solidFill>
                  <a:srgbClr val="000000"/>
                </a:solidFill>
                <a:effectLst/>
                <a:latin typeface="Arial" panose="020B0604020202020204" pitchFamily="34" charset="0"/>
                <a:cs typeface="Arial" panose="020B0604020202020204" pitchFamily="34" charset="0"/>
              </a:rPr>
              <a:t>:{}} </a:t>
            </a:r>
            <a:r>
              <a:rPr lang="en-US" b="0" dirty="0">
                <a:solidFill>
                  <a:srgbClr val="008000"/>
                </a:solidFill>
                <a:effectLst/>
                <a:latin typeface="Arial" panose="020B0604020202020204" pitchFamily="34" charset="0"/>
                <a:cs typeface="Arial" panose="020B0604020202020204" pitchFamily="34" charset="0"/>
              </a:rPr>
              <a:t># </a:t>
            </a:r>
            <a:r>
              <a:rPr lang="en-US" b="0" dirty="0" err="1">
                <a:solidFill>
                  <a:srgbClr val="008000"/>
                </a:solidFill>
                <a:effectLst/>
                <a:latin typeface="Arial" panose="020B0604020202020204" pitchFamily="34" charset="0"/>
                <a:cs typeface="Arial" panose="020B0604020202020204" pitchFamily="34" charset="0"/>
              </a:rPr>
              <a:t>Inititalized</a:t>
            </a:r>
            <a:r>
              <a:rPr lang="en-US" b="0" dirty="0">
                <a:solidFill>
                  <a:srgbClr val="008000"/>
                </a:solidFill>
                <a:effectLst/>
                <a:latin typeface="Arial" panose="020B0604020202020204" pitchFamily="34" charset="0"/>
                <a:cs typeface="Arial" panose="020B0604020202020204" pitchFamily="34" charset="0"/>
              </a:rPr>
              <a:t> an empty dictionary having 3 clocks</a:t>
            </a:r>
            <a:endParaRPr lang="en-US" b="0" dirty="0">
              <a:solidFill>
                <a:srgbClr val="000000"/>
              </a:solidFill>
              <a:effectLst/>
              <a:latin typeface="Arial" panose="020B0604020202020204" pitchFamily="34" charset="0"/>
              <a:cs typeface="Arial" panose="020B0604020202020204" pitchFamily="34" charset="0"/>
            </a:endParaRPr>
          </a:p>
          <a:p>
            <a:endParaRPr lang="en-US" dirty="0">
              <a:solidFill>
                <a:srgbClr val="000000"/>
              </a:solidFill>
              <a:latin typeface="Aptos" panose="020B0004020202020204" pitchFamily="34" charset="0"/>
            </a:endParaRPr>
          </a:p>
          <a:p>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Processes can obtain the vector clock of other processes using RMI calls to </a:t>
            </a:r>
            <a:r>
              <a:rPr lang="en-US" sz="1800" dirty="0" err="1">
                <a:solidFill>
                  <a:srgbClr val="000000"/>
                </a:solidFill>
                <a:effectLst/>
                <a:latin typeface="Aptos" panose="020B0004020202020204" pitchFamily="34" charset="0"/>
              </a:rPr>
              <a:t>getVectorClock</a:t>
            </a:r>
            <a:r>
              <a:rPr lang="en-US" sz="1800" dirty="0">
                <a:solidFill>
                  <a:srgbClr val="000000"/>
                </a:solidFill>
                <a:effectLst/>
                <a:latin typeface="Aptos" panose="020B0004020202020204" pitchFamily="34" charset="0"/>
              </a:rPr>
              <a:t>(). </a:t>
            </a:r>
          </a:p>
          <a:p>
            <a:pPr marL="285750" indent="-285750">
              <a:buFont typeface="Symbol" panose="05050102010706020507" pitchFamily="18" charset="2"/>
              <a:buChar char="•"/>
            </a:pPr>
            <a:r>
              <a:rPr lang="en-US" dirty="0">
                <a:solidFill>
                  <a:srgbClr val="000000"/>
                </a:solidFill>
                <a:latin typeface="Aptos" panose="020B0004020202020204" pitchFamily="34" charset="0"/>
              </a:rPr>
              <a:t>-- need to implement</a:t>
            </a:r>
          </a:p>
          <a:p>
            <a:pPr marL="285750" indent="-285750">
              <a:buFont typeface="Symbol" panose="05050102010706020507" pitchFamily="18" charset="2"/>
              <a:buChar char="•"/>
            </a:pP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When a process sends an event, it updates its </a:t>
            </a:r>
            <a:r>
              <a:rPr lang="en-US" sz="1800" dirty="0">
                <a:solidFill>
                  <a:srgbClr val="000000"/>
                </a:solidFill>
                <a:effectLst/>
                <a:highlight>
                  <a:srgbClr val="FFFF00"/>
                </a:highlight>
                <a:latin typeface="Aptos" panose="020B0004020202020204" pitchFamily="34" charset="0"/>
              </a:rPr>
              <a:t>local clock</a:t>
            </a:r>
            <a:r>
              <a:rPr lang="en-US" sz="1800" dirty="0">
                <a:solidFill>
                  <a:srgbClr val="000000"/>
                </a:solidFill>
                <a:effectLst/>
                <a:latin typeface="Aptos" panose="020B0004020202020204" pitchFamily="34" charset="0"/>
              </a:rPr>
              <a:t>, includes the current clock value with the event </a:t>
            </a:r>
            <a:endParaRPr lang="en-US" dirty="0"/>
          </a:p>
          <a:p>
            <a:r>
              <a:rPr lang="en-US" sz="1800" dirty="0">
                <a:solidFill>
                  <a:srgbClr val="000000"/>
                </a:solidFill>
                <a:effectLst/>
                <a:latin typeface="Aptos" panose="020B0004020202020204" pitchFamily="34" charset="0"/>
              </a:rPr>
              <a:t>data, and uses RMI to send the data to the target process. </a:t>
            </a:r>
          </a:p>
          <a:p>
            <a:r>
              <a:rPr lang="en-US" dirty="0">
                <a:solidFill>
                  <a:srgbClr val="000000"/>
                </a:solidFill>
                <a:latin typeface="Aptos" panose="020B0004020202020204" pitchFamily="34" charset="0"/>
              </a:rPr>
              <a:t> -- need to implement</a:t>
            </a:r>
            <a:endParaRPr lang="en-US" sz="1800" dirty="0">
              <a:solidFill>
                <a:srgbClr val="000000"/>
              </a:solidFill>
              <a:effectLst/>
              <a:latin typeface="Aptos" panose="020B0004020202020204" pitchFamily="34" charset="0"/>
            </a:endParaRPr>
          </a:p>
          <a:p>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The receiving process updates its local clock based on the received clock using the </a:t>
            </a:r>
            <a:r>
              <a:rPr lang="en-US" sz="1800" dirty="0">
                <a:solidFill>
                  <a:srgbClr val="000000"/>
                </a:solidFill>
                <a:effectLst/>
                <a:highlight>
                  <a:srgbClr val="FFFF00"/>
                </a:highlight>
                <a:latin typeface="Aptos" panose="020B0004020202020204" pitchFamily="34" charset="0"/>
              </a:rPr>
              <a:t>update() method of </a:t>
            </a:r>
            <a:endParaRPr lang="en-US" dirty="0">
              <a:highlight>
                <a:srgbClr val="FFFF00"/>
              </a:highlight>
            </a:endParaRPr>
          </a:p>
          <a:p>
            <a:r>
              <a:rPr lang="en-US" sz="1800" dirty="0">
                <a:solidFill>
                  <a:srgbClr val="000000"/>
                </a:solidFill>
                <a:effectLst/>
                <a:highlight>
                  <a:srgbClr val="FFFF00"/>
                </a:highlight>
                <a:latin typeface="Aptos" panose="020B0004020202020204" pitchFamily="34" charset="0"/>
              </a:rPr>
              <a:t>its </a:t>
            </a:r>
            <a:r>
              <a:rPr lang="en-US" sz="1800" dirty="0" err="1">
                <a:solidFill>
                  <a:srgbClr val="000000"/>
                </a:solidFill>
                <a:effectLst/>
                <a:highlight>
                  <a:srgbClr val="FFFF00"/>
                </a:highlight>
                <a:latin typeface="Aptos" panose="020B0004020202020204" pitchFamily="34" charset="0"/>
              </a:rPr>
              <a:t>VectorClock</a:t>
            </a:r>
            <a:r>
              <a:rPr lang="en-US" sz="1800" dirty="0">
                <a:solidFill>
                  <a:srgbClr val="000000"/>
                </a:solidFill>
                <a:effectLst/>
                <a:highlight>
                  <a:srgbClr val="FFFF00"/>
                </a:highlight>
                <a:latin typeface="Aptos" panose="020B0004020202020204" pitchFamily="34" charset="0"/>
              </a:rPr>
              <a:t> object</a:t>
            </a:r>
          </a:p>
          <a:p>
            <a:endParaRPr lang="en-US" sz="1800" dirty="0">
              <a:solidFill>
                <a:srgbClr val="000000"/>
              </a:solidFill>
              <a:effectLst/>
              <a:highlight>
                <a:srgbClr val="FFFF00"/>
              </a:highlight>
              <a:latin typeface="Aptos" panose="020B0004020202020204" pitchFamily="34" charset="0"/>
            </a:endParaRPr>
          </a:p>
        </p:txBody>
      </p:sp>
    </p:spTree>
    <p:extLst>
      <p:ext uri="{BB962C8B-B14F-4D97-AF65-F5344CB8AC3E}">
        <p14:creationId xmlns:p14="http://schemas.microsoft.com/office/powerpoint/2010/main" val="3055395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AEC32E-7CAD-5D41-5619-9BB30C64C697}"/>
              </a:ext>
            </a:extLst>
          </p:cNvPr>
          <p:cNvSpPr txBox="1"/>
          <p:nvPr/>
        </p:nvSpPr>
        <p:spPr>
          <a:xfrm>
            <a:off x="401854" y="267176"/>
            <a:ext cx="11562347" cy="2308324"/>
          </a:xfrm>
          <a:prstGeom prst="rect">
            <a:avLst/>
          </a:prstGeom>
          <a:noFill/>
        </p:spPr>
        <p:txBody>
          <a:bodyPr wrap="square">
            <a:spAutoFit/>
          </a:bodyPr>
          <a:lstStyle/>
          <a:p>
            <a:r>
              <a:rPr lang="en-US" dirty="0">
                <a:solidFill>
                  <a:srgbClr val="000000"/>
                </a:solidFill>
                <a:latin typeface="Aptos" panose="020B0004020202020204" pitchFamily="34" charset="0"/>
              </a:rPr>
              <a:t>3.</a:t>
            </a:r>
            <a:r>
              <a:rPr lang="en-US" sz="1800" dirty="0">
                <a:solidFill>
                  <a:srgbClr val="000000"/>
                </a:solidFill>
                <a:effectLst/>
                <a:latin typeface="Aptos" panose="020B0004020202020204" pitchFamily="34" charset="0"/>
              </a:rPr>
              <a:t> Develop logic for processes: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Each process creates its own </a:t>
            </a:r>
            <a:r>
              <a:rPr lang="en-US" sz="1800" dirty="0" err="1">
                <a:solidFill>
                  <a:srgbClr val="000000"/>
                </a:solidFill>
                <a:effectLst/>
                <a:latin typeface="Aptos" panose="020B0004020202020204" pitchFamily="34" charset="0"/>
              </a:rPr>
              <a:t>VectorClock</a:t>
            </a:r>
            <a:r>
              <a:rPr lang="en-US" sz="1800" dirty="0">
                <a:solidFill>
                  <a:srgbClr val="000000"/>
                </a:solidFill>
                <a:effectLst/>
                <a:latin typeface="Aptos" panose="020B0004020202020204" pitchFamily="34" charset="0"/>
              </a:rPr>
              <a:t> object.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Processes can obtain the vector clock of other processes using RMI calls to </a:t>
            </a:r>
            <a:r>
              <a:rPr lang="en-US" sz="1800" dirty="0" err="1">
                <a:solidFill>
                  <a:srgbClr val="000000"/>
                </a:solidFill>
                <a:effectLst/>
                <a:latin typeface="Aptos" panose="020B0004020202020204" pitchFamily="34" charset="0"/>
              </a:rPr>
              <a:t>getVectorClock</a:t>
            </a:r>
            <a:r>
              <a:rPr lang="en-US" sz="1800" dirty="0">
                <a:solidFill>
                  <a:srgbClr val="000000"/>
                </a:solidFill>
                <a:effectLst/>
                <a:latin typeface="Aptos" panose="020B0004020202020204" pitchFamily="34" charset="0"/>
              </a:rPr>
              <a: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When a process sends an event, it updates its </a:t>
            </a:r>
            <a:r>
              <a:rPr lang="en-US" sz="1800" dirty="0">
                <a:solidFill>
                  <a:srgbClr val="000000"/>
                </a:solidFill>
                <a:effectLst/>
                <a:highlight>
                  <a:srgbClr val="FFFF00"/>
                </a:highlight>
                <a:latin typeface="Aptos" panose="020B0004020202020204" pitchFamily="34" charset="0"/>
              </a:rPr>
              <a:t>local clock</a:t>
            </a:r>
            <a:r>
              <a:rPr lang="en-US" sz="1800" dirty="0">
                <a:solidFill>
                  <a:srgbClr val="000000"/>
                </a:solidFill>
                <a:effectLst/>
                <a:latin typeface="Aptos" panose="020B0004020202020204" pitchFamily="34" charset="0"/>
              </a:rPr>
              <a:t>, includes the current clock value with the event </a:t>
            </a:r>
            <a:endParaRPr lang="en-US" dirty="0"/>
          </a:p>
          <a:p>
            <a:r>
              <a:rPr lang="en-US" sz="1800" dirty="0">
                <a:solidFill>
                  <a:srgbClr val="000000"/>
                </a:solidFill>
                <a:effectLst/>
                <a:latin typeface="Aptos" panose="020B0004020202020204" pitchFamily="34" charset="0"/>
              </a:rPr>
              <a:t>data, and uses RMI to send the data to the target process. </a:t>
            </a:r>
          </a:p>
          <a:p>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The receiving process updates its local clock based on the received clock using the </a:t>
            </a:r>
            <a:r>
              <a:rPr lang="en-US" sz="1800" dirty="0">
                <a:solidFill>
                  <a:srgbClr val="000000"/>
                </a:solidFill>
                <a:effectLst/>
                <a:highlight>
                  <a:srgbClr val="FFFF00"/>
                </a:highlight>
                <a:latin typeface="Aptos" panose="020B0004020202020204" pitchFamily="34" charset="0"/>
              </a:rPr>
              <a:t>update() method of </a:t>
            </a:r>
            <a:endParaRPr lang="en-US" dirty="0">
              <a:highlight>
                <a:srgbClr val="FFFF00"/>
              </a:highlight>
            </a:endParaRPr>
          </a:p>
          <a:p>
            <a:r>
              <a:rPr lang="en-US" sz="1800" dirty="0">
                <a:solidFill>
                  <a:srgbClr val="000000"/>
                </a:solidFill>
                <a:effectLst/>
                <a:highlight>
                  <a:srgbClr val="FFFF00"/>
                </a:highlight>
                <a:latin typeface="Aptos" panose="020B0004020202020204" pitchFamily="34" charset="0"/>
              </a:rPr>
              <a:t>its </a:t>
            </a:r>
            <a:r>
              <a:rPr lang="en-US" sz="1800" dirty="0" err="1">
                <a:solidFill>
                  <a:srgbClr val="000000"/>
                </a:solidFill>
                <a:effectLst/>
                <a:highlight>
                  <a:srgbClr val="FFFF00"/>
                </a:highlight>
                <a:latin typeface="Aptos" panose="020B0004020202020204" pitchFamily="34" charset="0"/>
              </a:rPr>
              <a:t>VectorClock</a:t>
            </a:r>
            <a:r>
              <a:rPr lang="en-US" sz="1800" dirty="0">
                <a:solidFill>
                  <a:srgbClr val="000000"/>
                </a:solidFill>
                <a:effectLst/>
                <a:highlight>
                  <a:srgbClr val="FFFF00"/>
                </a:highlight>
                <a:latin typeface="Aptos" panose="020B0004020202020204" pitchFamily="34" charset="0"/>
              </a:rPr>
              <a:t> object</a:t>
            </a:r>
          </a:p>
        </p:txBody>
      </p:sp>
      <p:sp>
        <p:nvSpPr>
          <p:cNvPr id="5" name="TextBox 4">
            <a:extLst>
              <a:ext uri="{FF2B5EF4-FFF2-40B4-BE49-F238E27FC236}">
                <a16:creationId xmlns:a16="http://schemas.microsoft.com/office/drawing/2014/main" id="{611E5B8C-2717-242F-134B-7B36706082EC}"/>
              </a:ext>
            </a:extLst>
          </p:cNvPr>
          <p:cNvSpPr txBox="1"/>
          <p:nvPr/>
        </p:nvSpPr>
        <p:spPr>
          <a:xfrm>
            <a:off x="519764" y="3291840"/>
            <a:ext cx="219456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P1</a:t>
            </a:r>
          </a:p>
          <a:p>
            <a:endParaRPr lang="en-IN" dirty="0"/>
          </a:p>
          <a:p>
            <a:r>
              <a:rPr lang="en-IN" dirty="0"/>
              <a:t>Vectorclockp1 object</a:t>
            </a:r>
          </a:p>
          <a:p>
            <a:r>
              <a:rPr lang="en-IN" dirty="0"/>
              <a:t>Localvaluep1</a:t>
            </a:r>
          </a:p>
        </p:txBody>
      </p:sp>
      <p:sp>
        <p:nvSpPr>
          <p:cNvPr id="7" name="TextBox 6">
            <a:extLst>
              <a:ext uri="{FF2B5EF4-FFF2-40B4-BE49-F238E27FC236}">
                <a16:creationId xmlns:a16="http://schemas.microsoft.com/office/drawing/2014/main" id="{B21E9BF3-03CC-DA04-3240-FA702BA77332}"/>
              </a:ext>
            </a:extLst>
          </p:cNvPr>
          <p:cNvSpPr txBox="1"/>
          <p:nvPr/>
        </p:nvSpPr>
        <p:spPr>
          <a:xfrm>
            <a:off x="3155482" y="3291840"/>
            <a:ext cx="219456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P2</a:t>
            </a:r>
          </a:p>
          <a:p>
            <a:endParaRPr lang="en-IN" dirty="0"/>
          </a:p>
          <a:p>
            <a:r>
              <a:rPr lang="en-IN" dirty="0"/>
              <a:t>Vectorclockp2 object</a:t>
            </a:r>
          </a:p>
          <a:p>
            <a:r>
              <a:rPr lang="en-IN" dirty="0"/>
              <a:t>Localvaluep2</a:t>
            </a:r>
          </a:p>
        </p:txBody>
      </p:sp>
      <p:sp>
        <p:nvSpPr>
          <p:cNvPr id="8" name="TextBox 7">
            <a:extLst>
              <a:ext uri="{FF2B5EF4-FFF2-40B4-BE49-F238E27FC236}">
                <a16:creationId xmlns:a16="http://schemas.microsoft.com/office/drawing/2014/main" id="{71A4A7EC-0C77-658C-CFF2-1468E4A0F6E3}"/>
              </a:ext>
            </a:extLst>
          </p:cNvPr>
          <p:cNvSpPr txBox="1"/>
          <p:nvPr/>
        </p:nvSpPr>
        <p:spPr>
          <a:xfrm>
            <a:off x="6022207" y="3246120"/>
            <a:ext cx="219456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P3</a:t>
            </a:r>
          </a:p>
          <a:p>
            <a:endParaRPr lang="en-IN" dirty="0"/>
          </a:p>
          <a:p>
            <a:r>
              <a:rPr lang="en-IN" dirty="0"/>
              <a:t>Vectorclockp3 object</a:t>
            </a:r>
          </a:p>
          <a:p>
            <a:r>
              <a:rPr lang="en-IN" dirty="0"/>
              <a:t>Localvaluep3</a:t>
            </a:r>
          </a:p>
          <a:p>
            <a:endParaRPr lang="en-IN" dirty="0"/>
          </a:p>
          <a:p>
            <a:r>
              <a:rPr lang="en-IN" dirty="0"/>
              <a:t>Update P4</a:t>
            </a:r>
          </a:p>
          <a:p>
            <a:r>
              <a:rPr lang="en-IN" dirty="0"/>
              <a:t>Localvaluep3to4</a:t>
            </a:r>
          </a:p>
          <a:p>
            <a:r>
              <a:rPr lang="en-IN" dirty="0"/>
              <a:t>RMI Call</a:t>
            </a:r>
          </a:p>
        </p:txBody>
      </p:sp>
      <p:sp>
        <p:nvSpPr>
          <p:cNvPr id="12" name="TextBox 11">
            <a:extLst>
              <a:ext uri="{FF2B5EF4-FFF2-40B4-BE49-F238E27FC236}">
                <a16:creationId xmlns:a16="http://schemas.microsoft.com/office/drawing/2014/main" id="{BE3CBB40-C189-535A-7368-DBD9B609450A}"/>
              </a:ext>
            </a:extLst>
          </p:cNvPr>
          <p:cNvSpPr txBox="1"/>
          <p:nvPr/>
        </p:nvSpPr>
        <p:spPr>
          <a:xfrm>
            <a:off x="8783054" y="3246119"/>
            <a:ext cx="219456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P4</a:t>
            </a:r>
          </a:p>
          <a:p>
            <a:endParaRPr lang="en-IN" dirty="0"/>
          </a:p>
          <a:p>
            <a:r>
              <a:rPr lang="en-IN" dirty="0"/>
              <a:t>Vectorclockp4 object</a:t>
            </a:r>
          </a:p>
          <a:p>
            <a:r>
              <a:rPr lang="en-IN" dirty="0"/>
              <a:t>Localvaluep4</a:t>
            </a:r>
          </a:p>
        </p:txBody>
      </p:sp>
      <p:sp>
        <p:nvSpPr>
          <p:cNvPr id="14" name="TextBox 13">
            <a:extLst>
              <a:ext uri="{FF2B5EF4-FFF2-40B4-BE49-F238E27FC236}">
                <a16:creationId xmlns:a16="http://schemas.microsoft.com/office/drawing/2014/main" id="{47765913-BD41-F07F-FFF3-1DD1FBFCE693}"/>
              </a:ext>
            </a:extLst>
          </p:cNvPr>
          <p:cNvSpPr txBox="1"/>
          <p:nvPr/>
        </p:nvSpPr>
        <p:spPr>
          <a:xfrm>
            <a:off x="401854" y="4965032"/>
            <a:ext cx="219456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RP1</a:t>
            </a:r>
          </a:p>
          <a:p>
            <a:endParaRPr lang="en-IN" dirty="0"/>
          </a:p>
          <a:p>
            <a:r>
              <a:rPr lang="en-IN" dirty="0"/>
              <a:t>Vectorclockp1 object</a:t>
            </a:r>
          </a:p>
          <a:p>
            <a:r>
              <a:rPr lang="en-IN" dirty="0"/>
              <a:t>Localvaluep1</a:t>
            </a:r>
          </a:p>
        </p:txBody>
      </p:sp>
      <p:cxnSp>
        <p:nvCxnSpPr>
          <p:cNvPr id="16" name="Straight Arrow Connector 15">
            <a:extLst>
              <a:ext uri="{FF2B5EF4-FFF2-40B4-BE49-F238E27FC236}">
                <a16:creationId xmlns:a16="http://schemas.microsoft.com/office/drawing/2014/main" id="{8548200C-1E2A-0BF5-84C5-287B4F2CE6E9}"/>
              </a:ext>
            </a:extLst>
          </p:cNvPr>
          <p:cNvCxnSpPr>
            <a:stCxn id="14" idx="0"/>
            <a:endCxn id="5" idx="2"/>
          </p:cNvCxnSpPr>
          <p:nvPr/>
        </p:nvCxnSpPr>
        <p:spPr>
          <a:xfrm flipV="1">
            <a:off x="1499134" y="4492169"/>
            <a:ext cx="117910" cy="472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89DEEDD-6895-DA52-1ECD-72854D0506C1}"/>
              </a:ext>
            </a:extLst>
          </p:cNvPr>
          <p:cNvSpPr txBox="1"/>
          <p:nvPr/>
        </p:nvSpPr>
        <p:spPr>
          <a:xfrm>
            <a:off x="1838425" y="4716379"/>
            <a:ext cx="2877954" cy="230832"/>
          </a:xfrm>
          <a:prstGeom prst="rect">
            <a:avLst/>
          </a:prstGeom>
          <a:noFill/>
        </p:spPr>
        <p:txBody>
          <a:bodyPr wrap="square" rtlCol="0">
            <a:spAutoFit/>
          </a:bodyPr>
          <a:lstStyle/>
          <a:p>
            <a:r>
              <a:rPr lang="en-IN" sz="900" b="1" dirty="0"/>
              <a:t>RMI call - </a:t>
            </a:r>
            <a:r>
              <a:rPr lang="en-IN" sz="900" b="1" dirty="0" err="1"/>
              <a:t>getVectorClock</a:t>
            </a:r>
            <a:endParaRPr lang="en-IN" sz="900" b="1" dirty="0"/>
          </a:p>
        </p:txBody>
      </p:sp>
      <p:sp>
        <p:nvSpPr>
          <p:cNvPr id="18" name="TextBox 17">
            <a:extLst>
              <a:ext uri="{FF2B5EF4-FFF2-40B4-BE49-F238E27FC236}">
                <a16:creationId xmlns:a16="http://schemas.microsoft.com/office/drawing/2014/main" id="{E84C56BC-6A60-0669-C4AB-DB0FD63BF66D}"/>
              </a:ext>
            </a:extLst>
          </p:cNvPr>
          <p:cNvSpPr txBox="1"/>
          <p:nvPr/>
        </p:nvSpPr>
        <p:spPr>
          <a:xfrm>
            <a:off x="8783054" y="4831795"/>
            <a:ext cx="2603632"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P4UpdateRMI</a:t>
            </a:r>
          </a:p>
          <a:p>
            <a:endParaRPr lang="en-IN" dirty="0"/>
          </a:p>
          <a:p>
            <a:r>
              <a:rPr lang="en-IN" dirty="0"/>
              <a:t>Vectorclockp4rmi object</a:t>
            </a:r>
          </a:p>
          <a:p>
            <a:r>
              <a:rPr lang="en-IN" dirty="0"/>
              <a:t>Localvaluep3to4</a:t>
            </a:r>
          </a:p>
          <a:p>
            <a:endParaRPr lang="en-IN" dirty="0"/>
          </a:p>
          <a:p>
            <a:r>
              <a:rPr lang="en-IN" dirty="0"/>
              <a:t>Using Update Method</a:t>
            </a:r>
          </a:p>
        </p:txBody>
      </p:sp>
      <p:cxnSp>
        <p:nvCxnSpPr>
          <p:cNvPr id="20" name="Straight Arrow Connector 19">
            <a:extLst>
              <a:ext uri="{FF2B5EF4-FFF2-40B4-BE49-F238E27FC236}">
                <a16:creationId xmlns:a16="http://schemas.microsoft.com/office/drawing/2014/main" id="{5C005F7F-8083-620F-2CD8-96FA9D48BC01}"/>
              </a:ext>
            </a:extLst>
          </p:cNvPr>
          <p:cNvCxnSpPr/>
          <p:nvPr/>
        </p:nvCxnSpPr>
        <p:spPr>
          <a:xfrm>
            <a:off x="7411453" y="5390147"/>
            <a:ext cx="1371601"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45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05145-F7CD-28A8-A9B3-CFBDF0A828A7}"/>
              </a:ext>
            </a:extLst>
          </p:cNvPr>
          <p:cNvSpPr txBox="1"/>
          <p:nvPr/>
        </p:nvSpPr>
        <p:spPr>
          <a:xfrm>
            <a:off x="353728" y="113172"/>
            <a:ext cx="11350592" cy="4801314"/>
          </a:xfrm>
          <a:prstGeom prst="rect">
            <a:avLst/>
          </a:prstGeom>
          <a:noFill/>
        </p:spPr>
        <p:txBody>
          <a:bodyPr wrap="square">
            <a:spAutoFit/>
          </a:bodyPr>
          <a:lstStyle/>
          <a:p>
            <a:r>
              <a:rPr lang="en-US" sz="1800" b="1" dirty="0">
                <a:solidFill>
                  <a:srgbClr val="000000"/>
                </a:solidFill>
                <a:effectLst/>
                <a:latin typeface="Aptos" panose="020B0004020202020204" pitchFamily="34" charset="0"/>
              </a:rPr>
              <a:t>Benefits: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Distributed synchronization: RMI facilitates communication and clock updates between processes.</a:t>
            </a:r>
          </a:p>
          <a:p>
            <a:r>
              <a:rPr lang="en-US" sz="1800" b="1" dirty="0">
                <a:solidFill>
                  <a:srgbClr val="000000"/>
                </a:solidFill>
                <a:effectLst/>
                <a:highlight>
                  <a:srgbClr val="FFFF00"/>
                </a:highlight>
                <a:latin typeface="Aptos" panose="020B0004020202020204" pitchFamily="34" charset="0"/>
              </a:rPr>
              <a:t>Response:-</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   Implemented using Python library and Tuples for vector objects. The (X,Y) represents either x – axis and y-axis or</a:t>
            </a:r>
          </a:p>
          <a:p>
            <a:r>
              <a:rPr lang="en-US" dirty="0">
                <a:solidFill>
                  <a:srgbClr val="000000"/>
                </a:solidFill>
                <a:latin typeface="Aptos" panose="020B0004020202020204" pitchFamily="34" charset="0"/>
              </a:rPr>
              <a:t>  x hours and y mins for clock.</a:t>
            </a:r>
          </a:p>
          <a:p>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Scalability: The design allows for adding more processes without significant changes</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sz="1800" b="1" dirty="0">
                <a:solidFill>
                  <a:srgbClr val="000000"/>
                </a:solidFill>
                <a:effectLst/>
                <a:highlight>
                  <a:srgbClr val="FFFF00"/>
                </a:highlight>
                <a:latin typeface="Aptos" panose="020B0004020202020204" pitchFamily="34" charset="0"/>
              </a:rPr>
              <a:t>Response:-</a:t>
            </a:r>
          </a:p>
          <a:p>
            <a:r>
              <a:rPr lang="en-US" b="1" dirty="0">
                <a:solidFill>
                  <a:srgbClr val="000000"/>
                </a:solidFill>
                <a:highlight>
                  <a:srgbClr val="FFFF00"/>
                </a:highlight>
                <a:latin typeface="Aptos" panose="020B0004020202020204" pitchFamily="34" charset="0"/>
              </a:rPr>
              <a:t> </a:t>
            </a:r>
            <a:r>
              <a:rPr lang="en-US" dirty="0">
                <a:solidFill>
                  <a:srgbClr val="000000"/>
                </a:solidFill>
                <a:latin typeface="Aptos" panose="020B0004020202020204" pitchFamily="34" charset="0"/>
              </a:rPr>
              <a:t>As implemented using client server architecture, there is one server such as Remote process and multiple client to communicate using the URI of server. So it is scalable.</a:t>
            </a:r>
          </a:p>
          <a:p>
            <a:r>
              <a:rPr lang="en-US" sz="1800" dirty="0">
                <a:solidFill>
                  <a:srgbClr val="000000"/>
                </a:solidFill>
                <a:effectLst/>
                <a:latin typeface="Aptos" panose="020B0004020202020204" pitchFamily="34" charset="0"/>
              </a:rPr>
              <a:t>.</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endParaRPr lang="en-IN" dirty="0"/>
          </a:p>
        </p:txBody>
      </p:sp>
    </p:spTree>
    <p:extLst>
      <p:ext uri="{BB962C8B-B14F-4D97-AF65-F5344CB8AC3E}">
        <p14:creationId xmlns:p14="http://schemas.microsoft.com/office/powerpoint/2010/main" val="122151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7DD1B-DBF2-8584-E9B7-C34460A81738}"/>
              </a:ext>
            </a:extLst>
          </p:cNvPr>
          <p:cNvSpPr txBox="1"/>
          <p:nvPr/>
        </p:nvSpPr>
        <p:spPr>
          <a:xfrm>
            <a:off x="440355" y="401930"/>
            <a:ext cx="11177338" cy="5355312"/>
          </a:xfrm>
          <a:prstGeom prst="rect">
            <a:avLst/>
          </a:prstGeom>
          <a:noFill/>
        </p:spPr>
        <p:txBody>
          <a:bodyPr wrap="square">
            <a:spAutoFit/>
          </a:bodyPr>
          <a:lstStyle/>
          <a:p>
            <a:r>
              <a:rPr lang="en-US" sz="1800" b="1" dirty="0">
                <a:solidFill>
                  <a:srgbClr val="000000"/>
                </a:solidFill>
                <a:effectLst/>
                <a:latin typeface="Aptos-Bold"/>
              </a:rPr>
              <a:t>Limitations: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Performance overhead: RMI introduces some overhead compared to direct communication methods.</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dirty="0">
                <a:solidFill>
                  <a:srgbClr val="000000"/>
                </a:solidFill>
                <a:highlight>
                  <a:srgbClr val="FFFF00"/>
                </a:highlight>
                <a:latin typeface="Aptos" panose="020B0004020202020204" pitchFamily="34" charset="0"/>
              </a:rPr>
              <a:t>Response:-</a:t>
            </a:r>
          </a:p>
          <a:p>
            <a:endParaRPr lang="en-US" dirty="0">
              <a:solidFill>
                <a:srgbClr val="000000"/>
              </a:solidFill>
              <a:highlight>
                <a:srgbClr val="FFFF00"/>
              </a:highlight>
              <a:latin typeface="Aptos" panose="020B0004020202020204" pitchFamily="34" charset="0"/>
            </a:endParaRPr>
          </a:p>
          <a:p>
            <a:r>
              <a:rPr lang="en-US" dirty="0">
                <a:solidFill>
                  <a:srgbClr val="000000"/>
                </a:solidFill>
                <a:latin typeface="Aptos" panose="020B0004020202020204" pitchFamily="34" charset="0"/>
              </a:rPr>
              <a:t>Used Python based code to trace performance. It is client – server-based implementations on windows platform. Performance is good.</a:t>
            </a: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Security considerations: RMI requires proper security measures to ensure authorized access.</a:t>
            </a:r>
          </a:p>
          <a:p>
            <a:endParaRPr lang="en-US" dirty="0">
              <a:solidFill>
                <a:srgbClr val="000000"/>
              </a:solidFill>
              <a:latin typeface="Aptos" panose="020B0004020202020204" pitchFamily="34" charset="0"/>
            </a:endParaRPr>
          </a:p>
          <a:p>
            <a:r>
              <a:rPr lang="en-US" dirty="0">
                <a:solidFill>
                  <a:srgbClr val="000000"/>
                </a:solidFill>
                <a:highlight>
                  <a:srgbClr val="FFFF00"/>
                </a:highlight>
                <a:latin typeface="Aptos" panose="020B0004020202020204" pitchFamily="34" charset="0"/>
              </a:rPr>
              <a:t>Response:-</a:t>
            </a:r>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role-based access control to send RMI  data however user login into the windows OS with proper permissions to run the modules of server and clients.</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User will have proper permission on windows OS to install pypro5 library and python to run the modules of server and clients.</a:t>
            </a:r>
          </a:p>
          <a:p>
            <a:endParaRPr lang="en-IN" dirty="0"/>
          </a:p>
        </p:txBody>
      </p:sp>
    </p:spTree>
    <p:extLst>
      <p:ext uri="{BB962C8B-B14F-4D97-AF65-F5344CB8AC3E}">
        <p14:creationId xmlns:p14="http://schemas.microsoft.com/office/powerpoint/2010/main" val="1609936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4D1F31-C9B0-48B7-2392-32C59E30AE56}"/>
              </a:ext>
            </a:extLst>
          </p:cNvPr>
          <p:cNvSpPr txBox="1"/>
          <p:nvPr/>
        </p:nvSpPr>
        <p:spPr>
          <a:xfrm>
            <a:off x="305602" y="309423"/>
            <a:ext cx="11340966" cy="3323987"/>
          </a:xfrm>
          <a:prstGeom prst="rect">
            <a:avLst/>
          </a:prstGeom>
          <a:noFill/>
        </p:spPr>
        <p:txBody>
          <a:bodyPr wrap="square">
            <a:spAutoFit/>
          </a:bodyPr>
          <a:lstStyle/>
          <a:p>
            <a:r>
              <a:rPr lang="en-US" sz="1800" dirty="0">
                <a:solidFill>
                  <a:srgbClr val="000000"/>
                </a:solidFill>
                <a:effectLst/>
                <a:latin typeface="Aptos" panose="020B0004020202020204" pitchFamily="34" charset="0"/>
              </a:rPr>
              <a:t>This is a high-level overview. </a:t>
            </a:r>
          </a:p>
          <a:p>
            <a:r>
              <a:rPr lang="en-US" sz="1800" dirty="0">
                <a:solidFill>
                  <a:srgbClr val="000000"/>
                </a:solidFill>
                <a:effectLst/>
                <a:latin typeface="Aptos" panose="020B0004020202020204" pitchFamily="34" charset="0"/>
              </a:rPr>
              <a:t>The actual implementation will involve exception handling,</a:t>
            </a:r>
            <a:endParaRPr lang="en-US" dirty="0">
              <a:solidFill>
                <a:srgbClr val="000000"/>
              </a:solidFill>
              <a:latin typeface="Aptos" panose="020B0004020202020204" pitchFamily="34" charset="0"/>
            </a:endParaRPr>
          </a:p>
          <a:p>
            <a:r>
              <a:rPr lang="en-US" sz="1800" b="1" dirty="0">
                <a:solidFill>
                  <a:srgbClr val="000000"/>
                </a:solidFill>
                <a:effectLst/>
                <a:highlight>
                  <a:srgbClr val="FFFF00"/>
                </a:highlight>
                <a:latin typeface="Aptos" panose="020B0004020202020204" pitchFamily="34" charset="0"/>
              </a:rPr>
              <a:t>Response:-</a:t>
            </a:r>
          </a:p>
          <a:p>
            <a:r>
              <a:rPr lang="en-US" dirty="0">
                <a:solidFill>
                  <a:srgbClr val="000000"/>
                </a:solidFill>
                <a:latin typeface="Aptos" panose="020B0004020202020204" pitchFamily="34" charset="0"/>
              </a:rPr>
              <a:t>Used try, except and finally block to handle exception. Implemented using Python try .. block</a:t>
            </a:r>
          </a:p>
          <a:p>
            <a:r>
              <a:rPr lang="en-US" sz="1800" dirty="0">
                <a:solidFill>
                  <a:srgbClr val="000000"/>
                </a:solidFill>
                <a:effectLst/>
                <a:latin typeface="Aptos" panose="020B0004020202020204" pitchFamily="34" charset="0"/>
              </a:rPr>
              <a:t>Used user based natural lan</a:t>
            </a:r>
            <a:r>
              <a:rPr lang="en-US" dirty="0">
                <a:solidFill>
                  <a:srgbClr val="000000"/>
                </a:solidFill>
                <a:latin typeface="Aptos" panose="020B0004020202020204" pitchFamily="34" charset="0"/>
              </a:rPr>
              <a:t>guage English with proper function name to provide proper information.</a:t>
            </a:r>
            <a:endParaRPr lang="en-US" sz="1800" dirty="0">
              <a:solidFill>
                <a:srgbClr val="000000"/>
              </a:solidFill>
              <a:effectLst/>
              <a:latin typeface="Aptos" panose="020B0004020202020204" pitchFamily="34" charset="0"/>
            </a:endParaRPr>
          </a:p>
          <a:p>
            <a:r>
              <a:rPr lang="en-US" dirty="0">
                <a:solidFill>
                  <a:srgbClr val="000000"/>
                </a:solidFill>
                <a:latin typeface="Aptos" panose="020B0004020202020204" pitchFamily="34" charset="0"/>
              </a:rPr>
              <a:t>e.g.</a:t>
            </a:r>
          </a:p>
          <a:p>
            <a:r>
              <a:rPr lang="en-IN" b="0" dirty="0">
                <a:solidFill>
                  <a:srgbClr val="000000"/>
                </a:solidFill>
                <a:effectLst/>
                <a:latin typeface="Consolas" panose="020B0609020204030204" pitchFamily="49" charset="0"/>
              </a:rPr>
              <a:t> </a:t>
            </a:r>
            <a:r>
              <a:rPr lang="en-IN" sz="800" b="0" dirty="0">
                <a:solidFill>
                  <a:srgbClr val="0000FF"/>
                </a:solidFill>
                <a:effectLst/>
                <a:latin typeface="Consolas" panose="020B0609020204030204" pitchFamily="49" charset="0"/>
              </a:rPr>
              <a:t>try</a:t>
            </a:r>
            <a:r>
              <a:rPr lang="en-IN" sz="800" b="0" dirty="0">
                <a:solidFill>
                  <a:srgbClr val="000000"/>
                </a:solidFill>
                <a:effectLst/>
                <a:latin typeface="Consolas" panose="020B0609020204030204" pitchFamily="49" charset="0"/>
              </a:rPr>
              <a:t>:</a:t>
            </a:r>
          </a:p>
          <a:p>
            <a:r>
              <a:rPr lang="en-IN" sz="800" b="0" dirty="0">
                <a:solidFill>
                  <a:srgbClr val="000000"/>
                </a:solidFill>
                <a:effectLst/>
                <a:latin typeface="Consolas" panose="020B0609020204030204" pitchFamily="49" charset="0"/>
              </a:rPr>
              <a:t>            </a:t>
            </a:r>
            <a:r>
              <a:rPr lang="en-IN" sz="800" b="0" dirty="0" err="1">
                <a:solidFill>
                  <a:srgbClr val="0000FF"/>
                </a:solidFill>
                <a:effectLst/>
                <a:latin typeface="Consolas" panose="020B0609020204030204" pitchFamily="49" charset="0"/>
              </a:rPr>
              <a:t>self</a:t>
            </a:r>
            <a:r>
              <a:rPr lang="en-IN" sz="800" b="0" dirty="0" err="1">
                <a:solidFill>
                  <a:srgbClr val="000000"/>
                </a:solidFill>
                <a:effectLst/>
                <a:latin typeface="Consolas" panose="020B0609020204030204" pitchFamily="49" charset="0"/>
              </a:rPr>
              <a:t>.VectorObject</a:t>
            </a:r>
            <a:r>
              <a:rPr lang="en-IN" sz="800" b="0" dirty="0">
                <a:solidFill>
                  <a:srgbClr val="000000"/>
                </a:solidFill>
                <a:effectLst/>
                <a:latin typeface="Consolas" panose="020B0609020204030204" pitchFamily="49" charset="0"/>
              </a:rPr>
              <a:t> = {</a:t>
            </a:r>
            <a:r>
              <a:rPr lang="en-IN" sz="800" b="0" dirty="0">
                <a:solidFill>
                  <a:srgbClr val="098658"/>
                </a:solidFill>
                <a:effectLst/>
                <a:latin typeface="Consolas" panose="020B0609020204030204" pitchFamily="49" charset="0"/>
              </a:rPr>
              <a:t>1</a:t>
            </a:r>
            <a:r>
              <a:rPr lang="en-IN" sz="800" b="0" dirty="0">
                <a:solidFill>
                  <a:srgbClr val="000000"/>
                </a:solidFill>
                <a:effectLst/>
                <a:latin typeface="Consolas" panose="020B0609020204030204" pitchFamily="49" charset="0"/>
              </a:rPr>
              <a:t>:{}, </a:t>
            </a:r>
            <a:r>
              <a:rPr lang="en-IN" sz="800" b="0" dirty="0">
                <a:solidFill>
                  <a:srgbClr val="098658"/>
                </a:solidFill>
                <a:effectLst/>
                <a:latin typeface="Consolas" panose="020B0609020204030204" pitchFamily="49" charset="0"/>
              </a:rPr>
              <a:t>2</a:t>
            </a:r>
            <a:r>
              <a:rPr lang="en-IN" sz="800" b="0" dirty="0">
                <a:solidFill>
                  <a:srgbClr val="000000"/>
                </a:solidFill>
                <a:effectLst/>
                <a:latin typeface="Consolas" panose="020B0609020204030204" pitchFamily="49" charset="0"/>
              </a:rPr>
              <a:t>:{}, </a:t>
            </a:r>
            <a:r>
              <a:rPr lang="en-IN" sz="800" b="0" dirty="0">
                <a:solidFill>
                  <a:srgbClr val="098658"/>
                </a:solidFill>
                <a:effectLst/>
                <a:latin typeface="Consolas" panose="020B0609020204030204" pitchFamily="49" charset="0"/>
              </a:rPr>
              <a:t>3</a:t>
            </a:r>
            <a:r>
              <a:rPr lang="en-IN" sz="800" b="0" dirty="0">
                <a:solidFill>
                  <a:srgbClr val="000000"/>
                </a:solidFill>
                <a:effectLst/>
                <a:latin typeface="Consolas" panose="020B0609020204030204" pitchFamily="49" charset="0"/>
              </a:rPr>
              <a:t>:{}} </a:t>
            </a:r>
            <a:r>
              <a:rPr lang="en-IN" sz="800" b="0" dirty="0">
                <a:solidFill>
                  <a:srgbClr val="008000"/>
                </a:solidFill>
                <a:effectLst/>
                <a:latin typeface="Consolas" panose="020B0609020204030204" pitchFamily="49" charset="0"/>
              </a:rPr>
              <a:t># </a:t>
            </a:r>
            <a:r>
              <a:rPr lang="en-IN" sz="800" b="0" dirty="0" err="1">
                <a:solidFill>
                  <a:srgbClr val="008000"/>
                </a:solidFill>
                <a:effectLst/>
                <a:latin typeface="Consolas" panose="020B0609020204030204" pitchFamily="49" charset="0"/>
              </a:rPr>
              <a:t>Inititalized</a:t>
            </a:r>
            <a:r>
              <a:rPr lang="en-IN" sz="800" b="0" dirty="0">
                <a:solidFill>
                  <a:srgbClr val="008000"/>
                </a:solidFill>
                <a:effectLst/>
                <a:latin typeface="Consolas" panose="020B0609020204030204" pitchFamily="49" charset="0"/>
              </a:rPr>
              <a:t> an empty dictionary having 3 clocks</a:t>
            </a:r>
            <a:endParaRPr lang="en-IN" sz="800" b="0" dirty="0">
              <a:solidFill>
                <a:srgbClr val="000000"/>
              </a:solidFill>
              <a:effectLst/>
              <a:latin typeface="Consolas" panose="020B0609020204030204" pitchFamily="49" charset="0"/>
            </a:endParaRPr>
          </a:p>
          <a:p>
            <a:r>
              <a:rPr lang="en-IN" sz="800" b="0" dirty="0">
                <a:solidFill>
                  <a:srgbClr val="000000"/>
                </a:solidFill>
                <a:effectLst/>
                <a:latin typeface="Consolas" panose="020B0609020204030204" pitchFamily="49" charset="0"/>
              </a:rPr>
              <a:t>        </a:t>
            </a:r>
            <a:r>
              <a:rPr lang="en-IN" sz="800" b="0" dirty="0">
                <a:solidFill>
                  <a:srgbClr val="0000FF"/>
                </a:solidFill>
                <a:effectLst/>
                <a:latin typeface="Consolas" panose="020B0609020204030204" pitchFamily="49" charset="0"/>
              </a:rPr>
              <a:t>except</a:t>
            </a:r>
            <a:r>
              <a:rPr lang="en-IN" sz="800" b="0" dirty="0">
                <a:solidFill>
                  <a:srgbClr val="000000"/>
                </a:solidFill>
                <a:effectLst/>
                <a:latin typeface="Consolas" panose="020B0609020204030204" pitchFamily="49" charset="0"/>
              </a:rPr>
              <a:t> Exception </a:t>
            </a:r>
            <a:r>
              <a:rPr lang="en-IN" sz="800" b="0" dirty="0">
                <a:solidFill>
                  <a:srgbClr val="0000FF"/>
                </a:solidFill>
                <a:effectLst/>
                <a:latin typeface="Consolas" panose="020B0609020204030204" pitchFamily="49" charset="0"/>
              </a:rPr>
              <a:t>as</a:t>
            </a:r>
            <a:r>
              <a:rPr lang="en-IN" sz="800" b="0" dirty="0">
                <a:solidFill>
                  <a:srgbClr val="000000"/>
                </a:solidFill>
                <a:effectLst/>
                <a:latin typeface="Consolas" panose="020B0609020204030204" pitchFamily="49" charset="0"/>
              </a:rPr>
              <a:t> error:</a:t>
            </a:r>
          </a:p>
          <a:p>
            <a:r>
              <a:rPr lang="en-IN" sz="800" b="0" dirty="0">
                <a:solidFill>
                  <a:srgbClr val="000000"/>
                </a:solidFill>
                <a:effectLst/>
                <a:latin typeface="Consolas" panose="020B0609020204030204" pitchFamily="49" charset="0"/>
              </a:rPr>
              <a:t>            print(</a:t>
            </a:r>
            <a:r>
              <a:rPr lang="en-IN" sz="800" b="0" dirty="0">
                <a:solidFill>
                  <a:srgbClr val="A31515"/>
                </a:solidFill>
                <a:effectLst/>
                <a:latin typeface="Consolas" panose="020B0609020204030204" pitchFamily="49" charset="0"/>
              </a:rPr>
              <a:t>"</a:t>
            </a:r>
            <a:r>
              <a:rPr lang="en-IN" sz="800" b="0" dirty="0" err="1">
                <a:solidFill>
                  <a:srgbClr val="A31515"/>
                </a:solidFill>
                <a:effectLst/>
                <a:latin typeface="Consolas" panose="020B0609020204030204" pitchFamily="49" charset="0"/>
              </a:rPr>
              <a:t>getVectorClock</a:t>
            </a:r>
            <a:r>
              <a:rPr lang="en-IN" sz="800" b="0" dirty="0">
                <a:solidFill>
                  <a:srgbClr val="A31515"/>
                </a:solidFill>
                <a:effectLst/>
                <a:latin typeface="Consolas" panose="020B0609020204030204" pitchFamily="49" charset="0"/>
              </a:rPr>
              <a:t>(): </a:t>
            </a:r>
            <a:r>
              <a:rPr lang="en-IN" sz="800" b="0" dirty="0" err="1">
                <a:solidFill>
                  <a:srgbClr val="A31515"/>
                </a:solidFill>
                <a:effectLst/>
                <a:latin typeface="Consolas" panose="020B0609020204030204" pitchFamily="49" charset="0"/>
              </a:rPr>
              <a:t>ClockArry</a:t>
            </a:r>
            <a:r>
              <a:rPr lang="en-IN" sz="800" b="0" dirty="0">
                <a:solidFill>
                  <a:srgbClr val="A31515"/>
                </a:solidFill>
                <a:effectLst/>
                <a:latin typeface="Consolas" panose="020B0609020204030204" pitchFamily="49" charset="0"/>
              </a:rPr>
              <a:t> initialization failed."</a:t>
            </a:r>
            <a:r>
              <a:rPr lang="en-IN" sz="800" b="0" dirty="0">
                <a:solidFill>
                  <a:srgbClr val="000000"/>
                </a:solidFill>
                <a:effectLst/>
                <a:latin typeface="Consolas" panose="020B0609020204030204" pitchFamily="49" charset="0"/>
              </a:rPr>
              <a:t>)</a:t>
            </a:r>
          </a:p>
          <a:p>
            <a:r>
              <a:rPr lang="en-IN" sz="800" b="0" dirty="0">
                <a:solidFill>
                  <a:srgbClr val="000000"/>
                </a:solidFill>
                <a:effectLst/>
                <a:latin typeface="Consolas" panose="020B0609020204030204" pitchFamily="49" charset="0"/>
              </a:rPr>
              <a:t>            print(error)</a:t>
            </a:r>
          </a:p>
          <a:p>
            <a:r>
              <a:rPr lang="en-IN" sz="800" b="0" dirty="0">
                <a:solidFill>
                  <a:srgbClr val="000000"/>
                </a:solidFill>
                <a:effectLst/>
                <a:latin typeface="Consolas" panose="020B0609020204030204" pitchFamily="49" charset="0"/>
              </a:rPr>
              <a:t>        </a:t>
            </a:r>
            <a:r>
              <a:rPr lang="en-IN" sz="800" b="0" dirty="0">
                <a:solidFill>
                  <a:srgbClr val="0000FF"/>
                </a:solidFill>
                <a:effectLst/>
                <a:latin typeface="Consolas" panose="020B0609020204030204" pitchFamily="49" charset="0"/>
              </a:rPr>
              <a:t>finally</a:t>
            </a:r>
            <a:r>
              <a:rPr lang="en-IN" sz="800" b="0" dirty="0">
                <a:solidFill>
                  <a:srgbClr val="000000"/>
                </a:solidFill>
                <a:effectLst/>
                <a:latin typeface="Consolas" panose="020B0609020204030204" pitchFamily="49" charset="0"/>
              </a:rPr>
              <a:t>:</a:t>
            </a:r>
          </a:p>
          <a:p>
            <a:r>
              <a:rPr lang="en-IN" sz="800" b="0" dirty="0">
                <a:solidFill>
                  <a:srgbClr val="000000"/>
                </a:solidFill>
                <a:effectLst/>
                <a:latin typeface="Consolas" panose="020B0609020204030204" pitchFamily="49" charset="0"/>
              </a:rPr>
              <a:t>            print(</a:t>
            </a:r>
            <a:r>
              <a:rPr lang="en-IN" sz="800" b="0" dirty="0">
                <a:solidFill>
                  <a:srgbClr val="A31515"/>
                </a:solidFill>
                <a:effectLst/>
                <a:latin typeface="Consolas" panose="020B0609020204030204" pitchFamily="49" charset="0"/>
              </a:rPr>
              <a:t>"</a:t>
            </a:r>
            <a:r>
              <a:rPr lang="en-IN" sz="800" b="0" dirty="0" err="1">
                <a:solidFill>
                  <a:srgbClr val="A31515"/>
                </a:solidFill>
                <a:effectLst/>
                <a:latin typeface="Consolas" panose="020B0609020204030204" pitchFamily="49" charset="0"/>
              </a:rPr>
              <a:t>getVectorClock</a:t>
            </a:r>
            <a:r>
              <a:rPr lang="en-IN" sz="800" b="0" dirty="0">
                <a:solidFill>
                  <a:srgbClr val="A31515"/>
                </a:solidFill>
                <a:effectLst/>
                <a:latin typeface="Consolas" panose="020B0609020204030204" pitchFamily="49" charset="0"/>
              </a:rPr>
              <a:t>(): </a:t>
            </a:r>
            <a:r>
              <a:rPr lang="en-IN" sz="800" b="0" dirty="0" err="1">
                <a:solidFill>
                  <a:srgbClr val="A31515"/>
                </a:solidFill>
                <a:effectLst/>
                <a:latin typeface="Consolas" panose="020B0609020204030204" pitchFamily="49" charset="0"/>
              </a:rPr>
              <a:t>ClockArry</a:t>
            </a:r>
            <a:r>
              <a:rPr lang="en-IN" sz="800" b="0" dirty="0">
                <a:solidFill>
                  <a:srgbClr val="A31515"/>
                </a:solidFill>
                <a:effectLst/>
                <a:latin typeface="Consolas" panose="020B0609020204030204" pitchFamily="49" charset="0"/>
              </a:rPr>
              <a:t> initialization completed successfully."</a:t>
            </a:r>
            <a:r>
              <a:rPr lang="en-IN" sz="800" b="0" dirty="0">
                <a:solidFill>
                  <a:srgbClr val="000000"/>
                </a:solidFill>
                <a:effectLst/>
                <a:latin typeface="Consolas" panose="020B0609020204030204" pitchFamily="49" charset="0"/>
              </a:rPr>
              <a:t>)</a:t>
            </a:r>
          </a:p>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 </a:t>
            </a:r>
            <a:endParaRPr lang="en-IN" dirty="0"/>
          </a:p>
        </p:txBody>
      </p:sp>
    </p:spTree>
    <p:extLst>
      <p:ext uri="{BB962C8B-B14F-4D97-AF65-F5344CB8AC3E}">
        <p14:creationId xmlns:p14="http://schemas.microsoft.com/office/powerpoint/2010/main" val="1554663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4D1F31-C9B0-48B7-2392-32C59E30AE56}"/>
              </a:ext>
            </a:extLst>
          </p:cNvPr>
          <p:cNvSpPr txBox="1"/>
          <p:nvPr/>
        </p:nvSpPr>
        <p:spPr>
          <a:xfrm>
            <a:off x="305602" y="309423"/>
            <a:ext cx="11340966" cy="5078313"/>
          </a:xfrm>
          <a:prstGeom prst="rect">
            <a:avLst/>
          </a:prstGeom>
          <a:noFill/>
        </p:spPr>
        <p:txBody>
          <a:bodyPr wrap="square">
            <a:spAutoFit/>
          </a:bodyPr>
          <a:lstStyle/>
          <a:p>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 </a:t>
            </a:r>
            <a:r>
              <a:rPr lang="en-US" dirty="0">
                <a:solidFill>
                  <a:srgbClr val="000000"/>
                </a:solidFill>
                <a:latin typeface="Aptos" panose="020B0004020202020204" pitchFamily="34" charset="0"/>
              </a:rPr>
              <a:t>S</a:t>
            </a:r>
            <a:r>
              <a:rPr lang="en-US" sz="1800" dirty="0">
                <a:solidFill>
                  <a:srgbClr val="000000"/>
                </a:solidFill>
                <a:effectLst/>
                <a:latin typeface="Aptos" panose="020B0004020202020204" pitchFamily="34" charset="0"/>
              </a:rPr>
              <a:t>erialization of objects for RMI communication</a:t>
            </a:r>
            <a:endParaRPr lang="en-US" dirty="0">
              <a:solidFill>
                <a:srgbClr val="000000"/>
              </a:solidFill>
              <a:latin typeface="Aptos" panose="020B0004020202020204" pitchFamily="34" charset="0"/>
            </a:endParaRPr>
          </a:p>
          <a:p>
            <a:r>
              <a:rPr lang="en-US" sz="1800" dirty="0">
                <a:solidFill>
                  <a:srgbClr val="000000"/>
                </a:solidFill>
                <a:effectLst/>
                <a:highlight>
                  <a:srgbClr val="FFFF00"/>
                </a:highlight>
                <a:latin typeface="Aptos" panose="020B0004020202020204" pitchFamily="34" charset="0"/>
              </a:rPr>
              <a:t>Response:-</a:t>
            </a:r>
          </a:p>
          <a:p>
            <a:r>
              <a:rPr lang="en-US" dirty="0">
                <a:solidFill>
                  <a:srgbClr val="000000"/>
                </a:solidFill>
                <a:latin typeface="Aptos" panose="020B0004020202020204" pitchFamily="34" charset="0"/>
              </a:rPr>
              <a:t>Used Python based library uses to serialize the data format from client to server. Here is more about the python bases serialization.</a:t>
            </a:r>
          </a:p>
          <a:p>
            <a:endParaRPr lang="en-IN" dirty="0"/>
          </a:p>
          <a:p>
            <a:r>
              <a:rPr lang="en-US" b="1" dirty="0"/>
              <a:t>Serialization</a:t>
            </a:r>
            <a:r>
              <a:rPr lang="en-US" dirty="0"/>
              <a:t>, also known as </a:t>
            </a:r>
            <a:r>
              <a:rPr lang="en-US" b="1" dirty="0"/>
              <a:t>marshaling</a:t>
            </a:r>
            <a:r>
              <a:rPr lang="en-US" dirty="0"/>
              <a:t>, is the process of translating a piece of data into an interim representation that’s suitable for </a:t>
            </a:r>
            <a:r>
              <a:rPr lang="en-US" dirty="0">
                <a:hlinkClick r:id="rId3"/>
              </a:rPr>
              <a:t>transmission</a:t>
            </a:r>
            <a:r>
              <a:rPr lang="en-US" dirty="0"/>
              <a:t> through a network or </a:t>
            </a:r>
            <a:r>
              <a:rPr lang="en-US" dirty="0">
                <a:hlinkClick r:id="rId4"/>
              </a:rPr>
              <a:t>persistent storage</a:t>
            </a:r>
            <a:r>
              <a:rPr lang="en-US" dirty="0"/>
              <a:t> on a medium like an optical disk. Because the serialized form isn’t useful on its own, you’ll eventually want to restore the original data. The inverse operation, which can occur on a remote machine, is called </a:t>
            </a:r>
            <a:r>
              <a:rPr lang="en-US" b="1" dirty="0"/>
              <a:t>deserialization</a:t>
            </a:r>
            <a:r>
              <a:rPr lang="en-US" dirty="0"/>
              <a:t> or </a:t>
            </a:r>
            <a:r>
              <a:rPr lang="en-US" b="1" dirty="0" err="1"/>
              <a:t>unmarshaling</a:t>
            </a:r>
            <a:r>
              <a:rPr lang="en-US" dirty="0"/>
              <a:t>.</a:t>
            </a:r>
          </a:p>
          <a:p>
            <a:endParaRPr lang="en-US" dirty="0"/>
          </a:p>
          <a:p>
            <a:r>
              <a:rPr lang="en-IN" dirty="0"/>
              <a:t>Python ships with the following modules in the standard library, which provide binary data serialization formats for different purposes:</a:t>
            </a:r>
          </a:p>
          <a:p>
            <a:endParaRPr lang="en-IN" dirty="0"/>
          </a:p>
          <a:p>
            <a:r>
              <a:rPr lang="en-IN" dirty="0">
                <a:highlight>
                  <a:srgbClr val="FFFF00"/>
                </a:highlight>
              </a:rPr>
              <a:t>    pickle</a:t>
            </a:r>
            <a:r>
              <a:rPr lang="en-IN" dirty="0"/>
              <a:t>: Python object serialization</a:t>
            </a:r>
          </a:p>
          <a:p>
            <a:r>
              <a:rPr lang="en-IN" dirty="0"/>
              <a:t>    marshal: Internal object serialization</a:t>
            </a:r>
          </a:p>
          <a:p>
            <a:r>
              <a:rPr lang="en-IN" dirty="0"/>
              <a:t>    shelve: Python object persistence</a:t>
            </a:r>
          </a:p>
          <a:p>
            <a:r>
              <a:rPr lang="en-IN" dirty="0"/>
              <a:t>    </a:t>
            </a:r>
            <a:r>
              <a:rPr lang="en-IN" dirty="0" err="1"/>
              <a:t>dbm</a:t>
            </a:r>
            <a:r>
              <a:rPr lang="en-IN" dirty="0"/>
              <a:t>: An interface to Unix databases</a:t>
            </a:r>
          </a:p>
        </p:txBody>
      </p:sp>
    </p:spTree>
    <p:extLst>
      <p:ext uri="{BB962C8B-B14F-4D97-AF65-F5344CB8AC3E}">
        <p14:creationId xmlns:p14="http://schemas.microsoft.com/office/powerpoint/2010/main" val="1714057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4D1F31-C9B0-48B7-2392-32C59E30AE56}"/>
              </a:ext>
            </a:extLst>
          </p:cNvPr>
          <p:cNvSpPr txBox="1"/>
          <p:nvPr/>
        </p:nvSpPr>
        <p:spPr>
          <a:xfrm>
            <a:off x="305602" y="309423"/>
            <a:ext cx="11340966" cy="4801314"/>
          </a:xfrm>
          <a:prstGeom prst="rect">
            <a:avLst/>
          </a:prstGeom>
          <a:noFill/>
        </p:spPr>
        <p:txBody>
          <a:bodyPr wrap="square">
            <a:spAutoFit/>
          </a:bodyPr>
          <a:lstStyle/>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T</a:t>
            </a:r>
            <a:r>
              <a:rPr lang="en-US" sz="1800" dirty="0">
                <a:solidFill>
                  <a:srgbClr val="000000"/>
                </a:solidFill>
                <a:effectLst/>
                <a:latin typeface="Aptos" panose="020B0004020202020204" pitchFamily="34" charset="0"/>
              </a:rPr>
              <a:t>hread synchronization for concurrent access to vector clocks.</a:t>
            </a:r>
          </a:p>
          <a:p>
            <a:endParaRPr lang="en-US" dirty="0">
              <a:solidFill>
                <a:srgbClr val="000000"/>
              </a:solidFill>
              <a:latin typeface="Aptos" panose="020B0004020202020204" pitchFamily="34" charset="0"/>
            </a:endParaRPr>
          </a:p>
          <a:p>
            <a:r>
              <a:rPr lang="en-US" b="1" dirty="0">
                <a:solidFill>
                  <a:srgbClr val="000000"/>
                </a:solidFill>
                <a:highlight>
                  <a:srgbClr val="FFFF00"/>
                </a:highlight>
                <a:latin typeface="Aptos" panose="020B0004020202020204" pitchFamily="34" charset="0"/>
              </a:rPr>
              <a:t>Response:-</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Multithreading based python library to thread synchronization. </a:t>
            </a:r>
            <a:r>
              <a:rPr lang="en-US" dirty="0" err="1">
                <a:solidFill>
                  <a:srgbClr val="000000"/>
                </a:solidFill>
                <a:latin typeface="Aptos" panose="020B0004020202020204" pitchFamily="34" charset="0"/>
              </a:rPr>
              <a:t>Thread.join</a:t>
            </a:r>
            <a:r>
              <a:rPr lang="en-US" dirty="0">
                <a:solidFill>
                  <a:srgbClr val="000000"/>
                </a:solidFill>
                <a:latin typeface="Aptos" panose="020B0004020202020204" pitchFamily="34" charset="0"/>
              </a:rPr>
              <a:t> method used to synchronization of thread.</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As we know we are using window OS based threads to communicate between client and servers. Server will create threads when request will come from client and destroy thread when client request finished.</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The server thread synchronizes with windows OS thread for access local memory and IO operations with main processors.</a:t>
            </a: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IN" dirty="0"/>
          </a:p>
        </p:txBody>
      </p:sp>
    </p:spTree>
    <p:extLst>
      <p:ext uri="{BB962C8B-B14F-4D97-AF65-F5344CB8AC3E}">
        <p14:creationId xmlns:p14="http://schemas.microsoft.com/office/powerpoint/2010/main" val="3729827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B341C3-649A-10EE-ACE7-5A1F38A156B3}"/>
              </a:ext>
            </a:extLst>
          </p:cNvPr>
          <p:cNvSpPr txBox="1"/>
          <p:nvPr/>
        </p:nvSpPr>
        <p:spPr>
          <a:xfrm>
            <a:off x="526982" y="393916"/>
            <a:ext cx="10493943" cy="2585323"/>
          </a:xfrm>
          <a:prstGeom prst="rect">
            <a:avLst/>
          </a:prstGeom>
          <a:noFill/>
        </p:spPr>
        <p:txBody>
          <a:bodyPr wrap="square">
            <a:spAutoFit/>
          </a:bodyPr>
          <a:lstStyle/>
          <a:p>
            <a:r>
              <a:rPr lang="en-US" sz="1800" dirty="0">
                <a:solidFill>
                  <a:srgbClr val="000000"/>
                </a:solidFill>
                <a:effectLst/>
                <a:latin typeface="Aptos" panose="020B0004020202020204" pitchFamily="34" charset="0"/>
              </a:rPr>
              <a:t>Consider using existing RMI libraries and frameworks for easier implementation:</a:t>
            </a:r>
          </a:p>
          <a:p>
            <a:endParaRPr lang="en-US" dirty="0">
              <a:solidFill>
                <a:srgbClr val="000000"/>
              </a:solidFill>
              <a:latin typeface="Aptos" panose="020B0004020202020204" pitchFamily="34" charset="0"/>
            </a:endParaRPr>
          </a:p>
          <a:p>
            <a:r>
              <a:rPr lang="en-US" b="1" dirty="0">
                <a:solidFill>
                  <a:srgbClr val="000000"/>
                </a:solidFill>
                <a:highlight>
                  <a:srgbClr val="FFFF00"/>
                </a:highlight>
                <a:latin typeface="Aptos" panose="020B0004020202020204" pitchFamily="34" charset="0"/>
              </a:rPr>
              <a:t>Response:--</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Implemented with Python on window OS. As we have used python library and python tools such as pypro5 library and python compiler, loader, assembler and runner to execute the server in one process and client to execute in multiple process. So we have used Python based RMI library and Python based frameworks to implement </a:t>
            </a:r>
            <a:r>
              <a:rPr lang="en-US" sz="1800" dirty="0" err="1">
                <a:solidFill>
                  <a:srgbClr val="000000"/>
                </a:solidFill>
                <a:effectLst/>
                <a:latin typeface="Aptos" panose="020B0004020202020204" pitchFamily="34" charset="0"/>
              </a:rPr>
              <a:t>Lamports</a:t>
            </a:r>
            <a:r>
              <a:rPr lang="en-US" sz="1800" dirty="0">
                <a:solidFill>
                  <a:srgbClr val="000000"/>
                </a:solidFill>
                <a:effectLst/>
                <a:latin typeface="Aptos" panose="020B0004020202020204" pitchFamily="34" charset="0"/>
              </a:rPr>
              <a:t> Vector clocks using Python based RMI libraries and framework. </a:t>
            </a:r>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p:txBody>
      </p:sp>
    </p:spTree>
    <p:extLst>
      <p:ext uri="{BB962C8B-B14F-4D97-AF65-F5344CB8AC3E}">
        <p14:creationId xmlns:p14="http://schemas.microsoft.com/office/powerpoint/2010/main" val="94677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C85EF7-E5CA-5120-D229-C5D7660BD452}"/>
              </a:ext>
            </a:extLst>
          </p:cNvPr>
          <p:cNvSpPr txBox="1"/>
          <p:nvPr/>
        </p:nvSpPr>
        <p:spPr>
          <a:xfrm>
            <a:off x="709522" y="414870"/>
            <a:ext cx="11052549" cy="2031325"/>
          </a:xfrm>
          <a:prstGeom prst="rect">
            <a:avLst/>
          </a:prstGeom>
          <a:noFill/>
        </p:spPr>
        <p:txBody>
          <a:bodyPr wrap="square">
            <a:spAutoFit/>
          </a:bodyPr>
          <a:lstStyle/>
          <a:p>
            <a:r>
              <a:rPr lang="en-US" sz="1800" b="1" dirty="0">
                <a:solidFill>
                  <a:srgbClr val="212121"/>
                </a:solidFill>
                <a:effectLst/>
                <a:latin typeface="SegoeUI-Bold"/>
              </a:rPr>
              <a:t>RMI </a:t>
            </a:r>
            <a:r>
              <a:rPr lang="en-US" b="1" dirty="0">
                <a:solidFill>
                  <a:srgbClr val="212121"/>
                </a:solidFill>
                <a:latin typeface="SegoeUI-Bold"/>
              </a:rPr>
              <a:t>– What is the library used in Python.</a:t>
            </a:r>
          </a:p>
          <a:p>
            <a:endParaRPr lang="en-US" sz="1800" b="1" dirty="0">
              <a:solidFill>
                <a:srgbClr val="212121"/>
              </a:solidFill>
              <a:effectLst/>
              <a:latin typeface="SegoeUI-Bold"/>
            </a:endParaRPr>
          </a:p>
          <a:p>
            <a:r>
              <a:rPr lang="en-US" sz="1800" b="1" dirty="0">
                <a:solidFill>
                  <a:srgbClr val="212121"/>
                </a:solidFill>
                <a:effectLst/>
                <a:latin typeface="SegoeUI-Bold"/>
              </a:rPr>
              <a:t>Pyro (Python Remote Objects): </a:t>
            </a:r>
            <a:r>
              <a:rPr lang="en-US" sz="1800" dirty="0">
                <a:solidFill>
                  <a:srgbClr val="212121"/>
                </a:solidFill>
                <a:effectLst/>
                <a:latin typeface="SegoeUI-Bold"/>
              </a:rPr>
              <a:t>Pyro is a Python library that enables RMI-like functionality, allowing objects to invoke methods on remote objects in a distributed system.</a:t>
            </a:r>
            <a:endParaRPr lang="en-US" dirty="0">
              <a:solidFill>
                <a:srgbClr val="212121"/>
              </a:solidFill>
              <a:latin typeface="SegoeUI-Bold"/>
            </a:endParaRPr>
          </a:p>
          <a:p>
            <a:endParaRPr lang="en-US" sz="1800" b="1" dirty="0">
              <a:solidFill>
                <a:srgbClr val="212121"/>
              </a:solidFill>
              <a:effectLst/>
              <a:latin typeface="SegoeUI-Bold"/>
            </a:endParaRPr>
          </a:p>
          <a:p>
            <a:r>
              <a:rPr lang="en-US" sz="1800" b="1" dirty="0">
                <a:solidFill>
                  <a:srgbClr val="212121"/>
                </a:solidFill>
                <a:effectLst/>
                <a:latin typeface="SegoeUI-Bold"/>
              </a:rPr>
              <a:t> </a:t>
            </a:r>
          </a:p>
          <a:p>
            <a:endParaRPr lang="en-US" b="1" dirty="0">
              <a:solidFill>
                <a:srgbClr val="212121"/>
              </a:solidFill>
              <a:latin typeface="SegoeUI-Bold"/>
            </a:endParaRPr>
          </a:p>
        </p:txBody>
      </p:sp>
      <p:sp>
        <p:nvSpPr>
          <p:cNvPr id="3" name="TextBox 2">
            <a:extLst>
              <a:ext uri="{FF2B5EF4-FFF2-40B4-BE49-F238E27FC236}">
                <a16:creationId xmlns:a16="http://schemas.microsoft.com/office/drawing/2014/main" id="{20773B07-3C00-8C1D-098F-B2BDCFEBE5C6}"/>
              </a:ext>
            </a:extLst>
          </p:cNvPr>
          <p:cNvSpPr txBox="1"/>
          <p:nvPr/>
        </p:nvSpPr>
        <p:spPr>
          <a:xfrm>
            <a:off x="3048802" y="3246740"/>
            <a:ext cx="6097604" cy="369332"/>
          </a:xfrm>
          <a:prstGeom prst="rect">
            <a:avLst/>
          </a:prstGeom>
          <a:noFill/>
        </p:spPr>
        <p:txBody>
          <a:bodyPr wrap="square">
            <a:spAutoFit/>
          </a:bodyPr>
          <a:lstStyle/>
          <a:p>
            <a:r>
              <a:rPr lang="en-IN" dirty="0"/>
              <a:t>https://code.visualstudio.com/docs/python/python-quick-start</a:t>
            </a:r>
          </a:p>
        </p:txBody>
      </p:sp>
    </p:spTree>
    <p:extLst>
      <p:ext uri="{BB962C8B-B14F-4D97-AF65-F5344CB8AC3E}">
        <p14:creationId xmlns:p14="http://schemas.microsoft.com/office/powerpoint/2010/main" val="917444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5AA0F-50CE-5A06-F337-B7CF507CB46D}"/>
              </a:ext>
            </a:extLst>
          </p:cNvPr>
          <p:cNvSpPr txBox="1"/>
          <p:nvPr/>
        </p:nvSpPr>
        <p:spPr>
          <a:xfrm>
            <a:off x="122722" y="117693"/>
            <a:ext cx="11456470" cy="2031325"/>
          </a:xfrm>
          <a:prstGeom prst="rect">
            <a:avLst/>
          </a:prstGeom>
          <a:noFill/>
        </p:spPr>
        <p:txBody>
          <a:bodyPr wrap="square">
            <a:spAutoFit/>
          </a:bodyPr>
          <a:lstStyle/>
          <a:p>
            <a:r>
              <a:rPr lang="en-US" b="0" i="0" dirty="0">
                <a:solidFill>
                  <a:srgbClr val="111111"/>
                </a:solidFill>
                <a:effectLst/>
                <a:latin typeface="-apple-system"/>
              </a:rPr>
              <a:t>To implement </a:t>
            </a:r>
            <a:r>
              <a:rPr lang="en-US" b="0" i="0" dirty="0" err="1">
                <a:solidFill>
                  <a:srgbClr val="111111"/>
                </a:solidFill>
                <a:effectLst/>
                <a:latin typeface="-apple-system"/>
              </a:rPr>
              <a:t>Lamport’s</a:t>
            </a:r>
            <a:r>
              <a:rPr lang="en-US" b="0" i="0" dirty="0">
                <a:solidFill>
                  <a:srgbClr val="111111"/>
                </a:solidFill>
                <a:effectLst/>
                <a:latin typeface="-apple-system"/>
              </a:rPr>
              <a:t> vector clocks using RMI with Python’s Pyro library, you can follow these steps. </a:t>
            </a:r>
          </a:p>
          <a:p>
            <a:endParaRPr lang="en-US" dirty="0">
              <a:solidFill>
                <a:srgbClr val="111111"/>
              </a:solidFill>
              <a:latin typeface="-apple-system"/>
            </a:endParaRPr>
          </a:p>
          <a:p>
            <a:r>
              <a:rPr lang="en-US" b="1" dirty="0">
                <a:solidFill>
                  <a:srgbClr val="111111"/>
                </a:solidFill>
                <a:latin typeface="-apple-system"/>
              </a:rPr>
              <a:t>1. Install Pyro (</a:t>
            </a:r>
            <a:r>
              <a:rPr lang="en-US" dirty="0">
                <a:solidFill>
                  <a:srgbClr val="111111"/>
                </a:solidFill>
                <a:latin typeface="-apple-system"/>
              </a:rPr>
              <a:t>pip install Pyro5)</a:t>
            </a:r>
          </a:p>
          <a:p>
            <a:r>
              <a:rPr lang="en-US" b="1" i="0" dirty="0">
                <a:solidFill>
                  <a:srgbClr val="111111"/>
                </a:solidFill>
                <a:effectLst/>
                <a:latin typeface="-apple-system"/>
              </a:rPr>
              <a:t>2. Remote Process (Server) (</a:t>
            </a:r>
            <a:r>
              <a:rPr lang="en-US" dirty="0"/>
              <a:t>file named iremoteprocess.py)</a:t>
            </a:r>
            <a:endParaRPr lang="en-US" dirty="0">
              <a:solidFill>
                <a:srgbClr val="111111"/>
              </a:solidFill>
              <a:latin typeface="-apple-system"/>
            </a:endParaRPr>
          </a:p>
          <a:p>
            <a:r>
              <a:rPr lang="en-US" dirty="0">
                <a:solidFill>
                  <a:srgbClr val="111111"/>
                </a:solidFill>
                <a:latin typeface="-apple-system"/>
              </a:rPr>
              <a:t>3. </a:t>
            </a:r>
            <a:r>
              <a:rPr lang="en-US" b="1" dirty="0">
                <a:solidFill>
                  <a:srgbClr val="111111"/>
                </a:solidFill>
                <a:latin typeface="-apple-system"/>
              </a:rPr>
              <a:t>Define the Client (</a:t>
            </a:r>
            <a:r>
              <a:rPr lang="en-US" dirty="0">
                <a:solidFill>
                  <a:srgbClr val="111111"/>
                </a:solidFill>
                <a:latin typeface="-apple-system"/>
              </a:rPr>
              <a:t>file named ivectorclock.py)</a:t>
            </a:r>
            <a:endParaRPr lang="en-IN" dirty="0"/>
          </a:p>
          <a:p>
            <a:r>
              <a:rPr lang="en-US" dirty="0"/>
              <a:t>5. </a:t>
            </a:r>
            <a:r>
              <a:rPr lang="en-US" b="1" dirty="0"/>
              <a:t>Run the Server </a:t>
            </a:r>
            <a:r>
              <a:rPr lang="en-US" dirty="0"/>
              <a:t>(python iremoteprocess.py)</a:t>
            </a:r>
          </a:p>
          <a:p>
            <a:r>
              <a:rPr lang="en-US" dirty="0"/>
              <a:t>6. </a:t>
            </a:r>
            <a:r>
              <a:rPr lang="en-US" b="1" dirty="0"/>
              <a:t>Run the Client </a:t>
            </a:r>
            <a:r>
              <a:rPr lang="en-US" dirty="0"/>
              <a:t>(python ivectorclock.py)</a:t>
            </a:r>
          </a:p>
        </p:txBody>
      </p:sp>
      <p:sp>
        <p:nvSpPr>
          <p:cNvPr id="2" name="TextBox 1">
            <a:extLst>
              <a:ext uri="{FF2B5EF4-FFF2-40B4-BE49-F238E27FC236}">
                <a16:creationId xmlns:a16="http://schemas.microsoft.com/office/drawing/2014/main" id="{A906015F-AE16-BC63-E39B-B1577BA1DB45}"/>
              </a:ext>
            </a:extLst>
          </p:cNvPr>
          <p:cNvSpPr txBox="1"/>
          <p:nvPr/>
        </p:nvSpPr>
        <p:spPr>
          <a:xfrm>
            <a:off x="1256097" y="2632508"/>
            <a:ext cx="914400" cy="539015"/>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Server</a:t>
            </a:r>
          </a:p>
        </p:txBody>
      </p:sp>
      <p:sp>
        <p:nvSpPr>
          <p:cNvPr id="4" name="TextBox 3">
            <a:extLst>
              <a:ext uri="{FF2B5EF4-FFF2-40B4-BE49-F238E27FC236}">
                <a16:creationId xmlns:a16="http://schemas.microsoft.com/office/drawing/2014/main" id="{5720C8A8-AC6D-69F1-AFD7-8C7F13F5998C}"/>
              </a:ext>
            </a:extLst>
          </p:cNvPr>
          <p:cNvSpPr txBox="1"/>
          <p:nvPr/>
        </p:nvSpPr>
        <p:spPr>
          <a:xfrm>
            <a:off x="3605662" y="2629480"/>
            <a:ext cx="914400"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client</a:t>
            </a:r>
          </a:p>
        </p:txBody>
      </p:sp>
      <p:cxnSp>
        <p:nvCxnSpPr>
          <p:cNvPr id="12" name="Straight Arrow Connector 11">
            <a:extLst>
              <a:ext uri="{FF2B5EF4-FFF2-40B4-BE49-F238E27FC236}">
                <a16:creationId xmlns:a16="http://schemas.microsoft.com/office/drawing/2014/main" id="{297F1DE4-BDE7-97CF-36D4-9ED12C77A8C3}"/>
              </a:ext>
            </a:extLst>
          </p:cNvPr>
          <p:cNvCxnSpPr>
            <a:stCxn id="2" idx="2"/>
          </p:cNvCxnSpPr>
          <p:nvPr/>
        </p:nvCxnSpPr>
        <p:spPr>
          <a:xfrm>
            <a:off x="1713297" y="3001840"/>
            <a:ext cx="0" cy="1165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9442C6-DDD1-C771-F4FE-C0D19B27DDD2}"/>
              </a:ext>
            </a:extLst>
          </p:cNvPr>
          <p:cNvSpPr txBox="1"/>
          <p:nvPr/>
        </p:nvSpPr>
        <p:spPr>
          <a:xfrm>
            <a:off x="122722" y="4183961"/>
            <a:ext cx="2818797" cy="646331"/>
          </a:xfrm>
          <a:prstGeom prst="rect">
            <a:avLst/>
          </a:prstGeom>
          <a:noFill/>
        </p:spPr>
        <p:txBody>
          <a:bodyPr wrap="square" rtlCol="0">
            <a:spAutoFit/>
          </a:bodyPr>
          <a:lstStyle/>
          <a:p>
            <a:r>
              <a:rPr lang="en-IN" sz="1200" dirty="0"/>
              <a:t>1.</a:t>
            </a:r>
          </a:p>
          <a:p>
            <a:r>
              <a:rPr lang="en-IN" sz="1200" dirty="0"/>
              <a:t>Run  remote process</a:t>
            </a:r>
          </a:p>
          <a:p>
            <a:r>
              <a:rPr lang="en-IN" sz="1200" dirty="0"/>
              <a:t>Copy the server URI</a:t>
            </a:r>
          </a:p>
        </p:txBody>
      </p:sp>
      <p:cxnSp>
        <p:nvCxnSpPr>
          <p:cNvPr id="14" name="Straight Arrow Connector 13">
            <a:extLst>
              <a:ext uri="{FF2B5EF4-FFF2-40B4-BE49-F238E27FC236}">
                <a16:creationId xmlns:a16="http://schemas.microsoft.com/office/drawing/2014/main" id="{88855939-24EA-A83E-5A23-4FBF9B5FD4E6}"/>
              </a:ext>
            </a:extLst>
          </p:cNvPr>
          <p:cNvCxnSpPr>
            <a:cxnSpLocks/>
          </p:cNvCxnSpPr>
          <p:nvPr/>
        </p:nvCxnSpPr>
        <p:spPr>
          <a:xfrm flipH="1">
            <a:off x="4062862" y="3067613"/>
            <a:ext cx="26276" cy="164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0633CC-C4EC-4014-A10C-FB9790EEAD7C}"/>
              </a:ext>
            </a:extLst>
          </p:cNvPr>
          <p:cNvSpPr txBox="1"/>
          <p:nvPr/>
        </p:nvSpPr>
        <p:spPr>
          <a:xfrm>
            <a:off x="2472289" y="4708983"/>
            <a:ext cx="3524249" cy="830997"/>
          </a:xfrm>
          <a:prstGeom prst="rect">
            <a:avLst/>
          </a:prstGeom>
          <a:noFill/>
        </p:spPr>
        <p:txBody>
          <a:bodyPr wrap="square" rtlCol="0">
            <a:spAutoFit/>
          </a:bodyPr>
          <a:lstStyle/>
          <a:p>
            <a:r>
              <a:rPr lang="en-IN" sz="1200" dirty="0"/>
              <a:t>2.</a:t>
            </a:r>
          </a:p>
          <a:p>
            <a:r>
              <a:rPr lang="en-IN" sz="1200" dirty="0"/>
              <a:t>Run  vector clock </a:t>
            </a:r>
          </a:p>
          <a:p>
            <a:r>
              <a:rPr lang="en-IN" sz="1200" dirty="0"/>
              <a:t>Provide copied server URI</a:t>
            </a:r>
          </a:p>
          <a:p>
            <a:r>
              <a:rPr lang="en-IN" sz="1200" dirty="0"/>
              <a:t>Chose options to interact with remote process server</a:t>
            </a:r>
          </a:p>
        </p:txBody>
      </p:sp>
      <p:sp>
        <p:nvSpPr>
          <p:cNvPr id="17" name="TextBox 16">
            <a:extLst>
              <a:ext uri="{FF2B5EF4-FFF2-40B4-BE49-F238E27FC236}">
                <a16:creationId xmlns:a16="http://schemas.microsoft.com/office/drawing/2014/main" id="{D2BC71D3-A40D-6AD1-4510-2B2362D42285}"/>
              </a:ext>
            </a:extLst>
          </p:cNvPr>
          <p:cNvSpPr txBox="1"/>
          <p:nvPr/>
        </p:nvSpPr>
        <p:spPr>
          <a:xfrm>
            <a:off x="7348292" y="2627874"/>
            <a:ext cx="914400"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client</a:t>
            </a:r>
          </a:p>
        </p:txBody>
      </p:sp>
      <p:cxnSp>
        <p:nvCxnSpPr>
          <p:cNvPr id="18" name="Straight Arrow Connector 17">
            <a:extLst>
              <a:ext uri="{FF2B5EF4-FFF2-40B4-BE49-F238E27FC236}">
                <a16:creationId xmlns:a16="http://schemas.microsoft.com/office/drawing/2014/main" id="{0A8E5BAD-C9DF-9889-CDD8-D04E020F83CE}"/>
              </a:ext>
            </a:extLst>
          </p:cNvPr>
          <p:cNvCxnSpPr>
            <a:cxnSpLocks/>
          </p:cNvCxnSpPr>
          <p:nvPr/>
        </p:nvCxnSpPr>
        <p:spPr>
          <a:xfrm flipH="1">
            <a:off x="7805492" y="3066007"/>
            <a:ext cx="26276" cy="164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F255DD7-89B1-0ABB-C8AA-ED798551CDB0}"/>
              </a:ext>
            </a:extLst>
          </p:cNvPr>
          <p:cNvSpPr txBox="1"/>
          <p:nvPr/>
        </p:nvSpPr>
        <p:spPr>
          <a:xfrm>
            <a:off x="6214919" y="4707377"/>
            <a:ext cx="3524249" cy="830997"/>
          </a:xfrm>
          <a:prstGeom prst="rect">
            <a:avLst/>
          </a:prstGeom>
          <a:noFill/>
        </p:spPr>
        <p:txBody>
          <a:bodyPr wrap="square" rtlCol="0">
            <a:spAutoFit/>
          </a:bodyPr>
          <a:lstStyle/>
          <a:p>
            <a:r>
              <a:rPr lang="en-IN" sz="1200" dirty="0"/>
              <a:t>3.</a:t>
            </a:r>
          </a:p>
          <a:p>
            <a:r>
              <a:rPr lang="en-IN" sz="1200" dirty="0"/>
              <a:t>Run  vector clock </a:t>
            </a:r>
          </a:p>
          <a:p>
            <a:r>
              <a:rPr lang="en-IN" sz="1200" dirty="0"/>
              <a:t>Provide copied server URI</a:t>
            </a:r>
          </a:p>
          <a:p>
            <a:r>
              <a:rPr lang="en-IN" sz="1200" dirty="0"/>
              <a:t>Chose options to interact with remote process server</a:t>
            </a:r>
          </a:p>
        </p:txBody>
      </p:sp>
    </p:spTree>
    <p:extLst>
      <p:ext uri="{BB962C8B-B14F-4D97-AF65-F5344CB8AC3E}">
        <p14:creationId xmlns:p14="http://schemas.microsoft.com/office/powerpoint/2010/main" val="123851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87BDCF-84EB-4E0A-19D1-3C3702AF90FC}"/>
              </a:ext>
            </a:extLst>
          </p:cNvPr>
          <p:cNvSpPr txBox="1"/>
          <p:nvPr/>
        </p:nvSpPr>
        <p:spPr>
          <a:xfrm>
            <a:off x="326236" y="192853"/>
            <a:ext cx="11378083" cy="6740307"/>
          </a:xfrm>
          <a:prstGeom prst="rect">
            <a:avLst/>
          </a:prstGeom>
          <a:noFill/>
        </p:spPr>
        <p:txBody>
          <a:bodyPr wrap="square">
            <a:spAutoFit/>
          </a:bodyPr>
          <a:lstStyle/>
          <a:p>
            <a:r>
              <a:rPr lang="en-US" sz="1800" b="1" dirty="0" err="1">
                <a:solidFill>
                  <a:srgbClr val="212121"/>
                </a:solidFill>
                <a:effectLst/>
                <a:latin typeface="SegoeUI-Bold"/>
              </a:rPr>
              <a:t>Lamport’s</a:t>
            </a:r>
            <a:r>
              <a:rPr lang="en-US" sz="1800" b="1" dirty="0">
                <a:solidFill>
                  <a:srgbClr val="212121"/>
                </a:solidFill>
                <a:effectLst/>
                <a:latin typeface="SegoeUI-Bold"/>
              </a:rPr>
              <a:t> vector clocks – what is?</a:t>
            </a:r>
          </a:p>
          <a:p>
            <a:endParaRPr lang="en-IN" dirty="0"/>
          </a:p>
          <a:p>
            <a:pPr marL="285750" indent="-285750">
              <a:buFont typeface="Arial" panose="020B0604020202020204" pitchFamily="34" charset="0"/>
              <a:buChar char="•"/>
            </a:pPr>
            <a:r>
              <a:rPr lang="en-US" dirty="0" err="1"/>
              <a:t>Lamport’s</a:t>
            </a:r>
            <a:r>
              <a:rPr lang="en-US" dirty="0"/>
              <a:t> vector clocks help in synchronizing events across distributed systems by providing a partial ordering of events.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clocks track the causality of events, ensuring that the sequence of method invocations and responses is maintained.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distributed systems, </a:t>
            </a:r>
            <a:r>
              <a:rPr lang="en-US" b="1" dirty="0"/>
              <a:t>vector clocks </a:t>
            </a:r>
            <a:r>
              <a:rPr lang="en-US" dirty="0"/>
              <a:t>help resolve conflicts by determining the order of events, which is crucial for RMI-based applications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clocks ensure that events are ordered correctly, preventing issues like </a:t>
            </a:r>
            <a:r>
              <a:rPr lang="en-US" b="1" dirty="0"/>
              <a:t>race conditions in RMI-based </a:t>
            </a:r>
            <a:r>
              <a:rPr lang="en-US" dirty="0"/>
              <a:t>distributed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using vector clocks, RMI can </a:t>
            </a:r>
            <a:r>
              <a:rPr lang="en-US" b="1" dirty="0"/>
              <a:t>maintain consistency across distributed objects</a:t>
            </a:r>
            <a:r>
              <a:rPr lang="en-US" dirty="0"/>
              <a:t>, ensuring that all nodes have a coherent view of the system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clocks enhance </a:t>
            </a:r>
            <a:r>
              <a:rPr lang="en-US" b="1" dirty="0"/>
              <a:t>fault tolerance in RMI systems by providing a mechanism to detect </a:t>
            </a:r>
            <a:r>
              <a:rPr lang="en-US" dirty="0"/>
              <a:t>and handle inconsistencies.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clocks aid in debugging and monitoring </a:t>
            </a:r>
            <a:r>
              <a:rPr lang="en-US" b="1" dirty="0"/>
              <a:t>RMI-based distributed systems by providing a clear sequence of events </a:t>
            </a:r>
            <a:r>
              <a:rPr lang="en-US" dirty="0"/>
              <a:t>and their causal relationships</a:t>
            </a:r>
          </a:p>
          <a:p>
            <a:endParaRPr lang="en-IN" dirty="0"/>
          </a:p>
          <a:p>
            <a:endParaRPr lang="en-IN" dirty="0"/>
          </a:p>
        </p:txBody>
      </p:sp>
    </p:spTree>
    <p:extLst>
      <p:ext uri="{BB962C8B-B14F-4D97-AF65-F5344CB8AC3E}">
        <p14:creationId xmlns:p14="http://schemas.microsoft.com/office/powerpoint/2010/main" val="20891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87BDCF-84EB-4E0A-19D1-3C3702AF90FC}"/>
              </a:ext>
            </a:extLst>
          </p:cNvPr>
          <p:cNvSpPr txBox="1"/>
          <p:nvPr/>
        </p:nvSpPr>
        <p:spPr>
          <a:xfrm>
            <a:off x="326236" y="192853"/>
            <a:ext cx="11378083" cy="2031325"/>
          </a:xfrm>
          <a:prstGeom prst="rect">
            <a:avLst/>
          </a:prstGeom>
          <a:noFill/>
        </p:spPr>
        <p:txBody>
          <a:bodyPr wrap="square">
            <a:spAutoFit/>
          </a:bodyPr>
          <a:lstStyle/>
          <a:p>
            <a:r>
              <a:rPr lang="en-US" sz="1800" b="1" dirty="0" err="1">
                <a:solidFill>
                  <a:srgbClr val="212121"/>
                </a:solidFill>
                <a:effectLst/>
                <a:latin typeface="SegoeUI-Bold"/>
              </a:rPr>
              <a:t>Lamport’s</a:t>
            </a:r>
            <a:r>
              <a:rPr lang="en-US" sz="1800" b="1" dirty="0">
                <a:solidFill>
                  <a:srgbClr val="212121"/>
                </a:solidFill>
                <a:effectLst/>
                <a:latin typeface="SegoeUI-Bold"/>
              </a:rPr>
              <a:t> vector clocks – what is?</a:t>
            </a:r>
          </a:p>
          <a:p>
            <a:endParaRPr lang="en-IN" dirty="0"/>
          </a:p>
          <a:p>
            <a:r>
              <a:rPr lang="en-US" b="0" i="0" dirty="0">
                <a:solidFill>
                  <a:srgbClr val="1F2328"/>
                </a:solidFill>
                <a:effectLst/>
                <a:latin typeface="-apple-system"/>
              </a:rPr>
              <a:t>A vector clock is an algorithm for generating a partial ordering of events in a distributed system and detecting causality violations. Just as in </a:t>
            </a:r>
            <a:r>
              <a:rPr lang="en-US" b="0" i="0" dirty="0" err="1">
                <a:solidFill>
                  <a:srgbClr val="1F2328"/>
                </a:solidFill>
                <a:effectLst/>
                <a:latin typeface="-apple-system"/>
              </a:rPr>
              <a:t>Lamport</a:t>
            </a:r>
            <a:r>
              <a:rPr lang="en-US" b="0" i="0" dirty="0">
                <a:solidFill>
                  <a:srgbClr val="1F2328"/>
                </a:solidFill>
                <a:effectLst/>
                <a:latin typeface="-apple-system"/>
              </a:rPr>
              <a:t> timestamps, </a:t>
            </a:r>
            <a:r>
              <a:rPr lang="en-US" b="0" i="0" dirty="0" err="1">
                <a:solidFill>
                  <a:srgbClr val="1F2328"/>
                </a:solidFill>
                <a:effectLst/>
                <a:latin typeface="-apple-system"/>
              </a:rPr>
              <a:t>interprocess</a:t>
            </a:r>
            <a:r>
              <a:rPr lang="en-US" b="0" i="0" dirty="0">
                <a:solidFill>
                  <a:srgbClr val="1F2328"/>
                </a:solidFill>
                <a:effectLst/>
                <a:latin typeface="-apple-system"/>
              </a:rPr>
              <a:t> messages contain the state of the sending process's logical clock. A vector clock of a system of N processes is an array/vector of N logical clocks, one clock per process; a local "smallest possible values" copy of the global clock-array is kept in each process, with the following rules for clock updates:</a:t>
            </a:r>
            <a:endParaRPr lang="en-IN" dirty="0"/>
          </a:p>
          <a:p>
            <a:endParaRPr lang="en-IN" dirty="0"/>
          </a:p>
        </p:txBody>
      </p:sp>
    </p:spTree>
    <p:extLst>
      <p:ext uri="{BB962C8B-B14F-4D97-AF65-F5344CB8AC3E}">
        <p14:creationId xmlns:p14="http://schemas.microsoft.com/office/powerpoint/2010/main" val="192954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5AA0F-50CE-5A06-F337-B7CF507CB46D}"/>
              </a:ext>
            </a:extLst>
          </p:cNvPr>
          <p:cNvSpPr txBox="1"/>
          <p:nvPr/>
        </p:nvSpPr>
        <p:spPr>
          <a:xfrm>
            <a:off x="122722" y="117693"/>
            <a:ext cx="11456470" cy="5078313"/>
          </a:xfrm>
          <a:prstGeom prst="rect">
            <a:avLst/>
          </a:prstGeom>
          <a:noFill/>
        </p:spPr>
        <p:txBody>
          <a:bodyPr wrap="square">
            <a:spAutoFit/>
          </a:bodyPr>
          <a:lstStyle/>
          <a:p>
            <a:r>
              <a:rPr lang="en-US" b="0" i="0" dirty="0">
                <a:solidFill>
                  <a:srgbClr val="111111"/>
                </a:solidFill>
                <a:effectLst/>
                <a:latin typeface="-apple-system"/>
              </a:rPr>
              <a:t>To implement </a:t>
            </a:r>
            <a:r>
              <a:rPr lang="en-US" b="0" i="0" dirty="0" err="1">
                <a:solidFill>
                  <a:srgbClr val="111111"/>
                </a:solidFill>
                <a:effectLst/>
                <a:latin typeface="-apple-system"/>
              </a:rPr>
              <a:t>Lamport’s</a:t>
            </a:r>
            <a:r>
              <a:rPr lang="en-US" b="0" i="0" dirty="0">
                <a:solidFill>
                  <a:srgbClr val="111111"/>
                </a:solidFill>
                <a:effectLst/>
                <a:latin typeface="-apple-system"/>
              </a:rPr>
              <a:t> vector clocks using RMI with Python’s Pyro library, you can follow these steps. The application will be n-tiered, with the user interface, business logic, and vector clocks all implemented in Python.</a:t>
            </a:r>
          </a:p>
          <a:p>
            <a:r>
              <a:rPr lang="en-US" dirty="0">
                <a:solidFill>
                  <a:srgbClr val="111111"/>
                </a:solidFill>
                <a:latin typeface="-apple-system"/>
              </a:rPr>
              <a:t>This setup ensures a clear separation of concerns, with the user interface, business logic, and vector clock management all implemented in Python.</a:t>
            </a:r>
          </a:p>
          <a:p>
            <a:r>
              <a:rPr lang="en-US" b="1" dirty="0">
                <a:solidFill>
                  <a:srgbClr val="111111"/>
                </a:solidFill>
                <a:latin typeface="-apple-system"/>
              </a:rPr>
              <a:t>1. Install Pyro (</a:t>
            </a:r>
            <a:r>
              <a:rPr lang="en-US" dirty="0">
                <a:solidFill>
                  <a:srgbClr val="111111"/>
                </a:solidFill>
                <a:latin typeface="-apple-system"/>
              </a:rPr>
              <a:t>pip install Pyro5)</a:t>
            </a:r>
          </a:p>
          <a:p>
            <a:r>
              <a:rPr lang="en-US" b="1" i="0" dirty="0">
                <a:solidFill>
                  <a:srgbClr val="111111"/>
                </a:solidFill>
                <a:effectLst/>
                <a:latin typeface="-apple-system"/>
              </a:rPr>
              <a:t>2. Define the Remote Process (Server) (</a:t>
            </a:r>
            <a:r>
              <a:rPr lang="en-US" dirty="0"/>
              <a:t>Create a file named vector_clock_server.py)</a:t>
            </a:r>
            <a:endParaRPr lang="en-US" dirty="0">
              <a:solidFill>
                <a:srgbClr val="111111"/>
              </a:solidFill>
              <a:latin typeface="-apple-system"/>
            </a:endParaRPr>
          </a:p>
          <a:p>
            <a:r>
              <a:rPr lang="en-US" dirty="0">
                <a:solidFill>
                  <a:srgbClr val="111111"/>
                </a:solidFill>
                <a:latin typeface="-apple-system"/>
              </a:rPr>
              <a:t>3. </a:t>
            </a:r>
            <a:r>
              <a:rPr lang="en-US" b="1" dirty="0">
                <a:solidFill>
                  <a:srgbClr val="111111"/>
                </a:solidFill>
                <a:latin typeface="-apple-system"/>
              </a:rPr>
              <a:t>Define the Client (</a:t>
            </a:r>
            <a:r>
              <a:rPr lang="en-US" dirty="0">
                <a:solidFill>
                  <a:srgbClr val="111111"/>
                </a:solidFill>
                <a:latin typeface="-apple-system"/>
              </a:rPr>
              <a:t>Create a file named vector_clock_client.py)</a:t>
            </a:r>
            <a:endParaRPr lang="en-IN" dirty="0"/>
          </a:p>
          <a:p>
            <a:r>
              <a:rPr lang="en-US" dirty="0"/>
              <a:t>4</a:t>
            </a:r>
            <a:r>
              <a:rPr lang="en-US" b="1" dirty="0"/>
              <a:t>. User Interface (Optional)</a:t>
            </a:r>
            <a:r>
              <a:rPr lang="en-US" dirty="0"/>
              <a:t> Create a simple UI using </a:t>
            </a:r>
            <a:r>
              <a:rPr lang="en-US" b="1" dirty="0" err="1"/>
              <a:t>tkinte</a:t>
            </a:r>
            <a:r>
              <a:rPr lang="en-US" dirty="0" err="1"/>
              <a:t>r</a:t>
            </a:r>
            <a:r>
              <a:rPr lang="en-US" dirty="0"/>
              <a:t>:</a:t>
            </a:r>
          </a:p>
          <a:p>
            <a:r>
              <a:rPr lang="en-US" dirty="0"/>
              <a:t>5. </a:t>
            </a:r>
            <a:r>
              <a:rPr lang="en-US" b="1" dirty="0"/>
              <a:t>Run the Server </a:t>
            </a:r>
            <a:r>
              <a:rPr lang="en-US" dirty="0"/>
              <a:t>(python vector_clock_server.py)</a:t>
            </a:r>
          </a:p>
          <a:p>
            <a:r>
              <a:rPr lang="en-US" dirty="0"/>
              <a:t>6. </a:t>
            </a:r>
            <a:r>
              <a:rPr lang="en-US" b="1" dirty="0"/>
              <a:t>Run the Client </a:t>
            </a:r>
            <a:r>
              <a:rPr lang="en-US" dirty="0"/>
              <a:t>(python vector_clock_client.py)</a:t>
            </a:r>
          </a:p>
          <a:p>
            <a:r>
              <a:rPr lang="en-US" dirty="0"/>
              <a:t>7. </a:t>
            </a:r>
            <a:r>
              <a:rPr lang="en-US" b="1" dirty="0"/>
              <a:t>Run the User Interface </a:t>
            </a:r>
            <a:r>
              <a:rPr lang="en-US" dirty="0"/>
              <a:t>(Optional) (python vector_clock_ui.py)</a:t>
            </a:r>
          </a:p>
          <a:p>
            <a:r>
              <a:rPr lang="en-US" dirty="0"/>
              <a:t>8. </a:t>
            </a:r>
            <a:r>
              <a:rPr lang="en-US" b="1" dirty="0"/>
              <a:t>Business Logic </a:t>
            </a:r>
            <a:r>
              <a:rPr lang="en-US" dirty="0"/>
              <a:t>The business logic is embedded within the </a:t>
            </a:r>
            <a:r>
              <a:rPr lang="en-US" dirty="0" err="1"/>
              <a:t>RemoteProcess</a:t>
            </a:r>
            <a:r>
              <a:rPr lang="en-US" dirty="0"/>
              <a:t> class methods </a:t>
            </a:r>
            <a:r>
              <a:rPr lang="en-US" dirty="0" err="1"/>
              <a:t>update_clock</a:t>
            </a:r>
            <a:r>
              <a:rPr lang="en-US" dirty="0"/>
              <a:t> and </a:t>
            </a:r>
            <a:r>
              <a:rPr lang="en-US" dirty="0" err="1"/>
              <a:t>receive_event</a:t>
            </a:r>
            <a:endParaRPr lang="en-US" dirty="0"/>
          </a:p>
          <a:p>
            <a:r>
              <a:rPr lang="en-US" dirty="0"/>
              <a:t>9. </a:t>
            </a:r>
            <a:r>
              <a:rPr lang="en-US" b="1" dirty="0"/>
              <a:t>Vector Clock Management </a:t>
            </a:r>
            <a:r>
              <a:rPr lang="en-US" dirty="0"/>
              <a:t>The vector clock is managed using a </a:t>
            </a:r>
            <a:r>
              <a:rPr lang="en-US" dirty="0" err="1"/>
              <a:t>defaultdict</a:t>
            </a:r>
            <a:r>
              <a:rPr lang="en-US" dirty="0"/>
              <a:t> in the </a:t>
            </a:r>
            <a:r>
              <a:rPr lang="en-US" dirty="0" err="1"/>
              <a:t>RemoteProcess</a:t>
            </a:r>
            <a:r>
              <a:rPr lang="en-US" dirty="0"/>
              <a:t> class</a:t>
            </a:r>
          </a:p>
          <a:p>
            <a:r>
              <a:rPr lang="en-US" dirty="0"/>
              <a:t>10. Communication</a:t>
            </a:r>
          </a:p>
          <a:p>
            <a:r>
              <a:rPr lang="en-US" dirty="0"/>
              <a:t>Communication between the client and server is handled using Pyro’s remote method invocation (RMI) capabilities.</a:t>
            </a:r>
          </a:p>
          <a:p>
            <a:endParaRPr lang="en-US" dirty="0"/>
          </a:p>
          <a:p>
            <a:endParaRPr lang="en-IN" dirty="0"/>
          </a:p>
        </p:txBody>
      </p:sp>
      <p:graphicFrame>
        <p:nvGraphicFramePr>
          <p:cNvPr id="6" name="Object 5">
            <a:extLst>
              <a:ext uri="{FF2B5EF4-FFF2-40B4-BE49-F238E27FC236}">
                <a16:creationId xmlns:a16="http://schemas.microsoft.com/office/drawing/2014/main" id="{AE3E5A17-E66E-E12A-9367-56527072F6CE}"/>
              </a:ext>
            </a:extLst>
          </p:cNvPr>
          <p:cNvGraphicFramePr>
            <a:graphicFrameLocks noChangeAspect="1"/>
          </p:cNvGraphicFramePr>
          <p:nvPr>
            <p:extLst>
              <p:ext uri="{D42A27DB-BD31-4B8C-83A1-F6EECF244321}">
                <p14:modId xmlns:p14="http://schemas.microsoft.com/office/powerpoint/2010/main" val="1850185785"/>
              </p:ext>
            </p:extLst>
          </p:nvPr>
        </p:nvGraphicFramePr>
        <p:xfrm>
          <a:off x="4682832" y="5196006"/>
          <a:ext cx="733425" cy="514350"/>
        </p:xfrm>
        <a:graphic>
          <a:graphicData uri="http://schemas.openxmlformats.org/presentationml/2006/ole">
            <mc:AlternateContent xmlns:mc="http://schemas.openxmlformats.org/markup-compatibility/2006">
              <mc:Choice xmlns:v="urn:schemas-microsoft-com:vml" Requires="v">
                <p:oleObj name="Packager Shell Object" showAsIcon="1" r:id="rId3" imgW="733296" imgH="514350" progId="Package">
                  <p:embed/>
                </p:oleObj>
              </mc:Choice>
              <mc:Fallback>
                <p:oleObj name="Packager Shell Object" showAsIcon="1" r:id="rId3" imgW="733296" imgH="514350" progId="Package">
                  <p:embed/>
                  <p:pic>
                    <p:nvPicPr>
                      <p:cNvPr id="0" name=""/>
                      <p:cNvPicPr/>
                      <p:nvPr/>
                    </p:nvPicPr>
                    <p:blipFill>
                      <a:blip r:embed="rId4"/>
                      <a:stretch>
                        <a:fillRect/>
                      </a:stretch>
                    </p:blipFill>
                    <p:spPr>
                      <a:xfrm>
                        <a:off x="4682832" y="5196006"/>
                        <a:ext cx="733425" cy="5143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E5161E7-F7AE-001E-E7B1-31A9AA785D5B}"/>
              </a:ext>
            </a:extLst>
          </p:cNvPr>
          <p:cNvGraphicFramePr>
            <a:graphicFrameLocks noChangeAspect="1"/>
          </p:cNvGraphicFramePr>
          <p:nvPr>
            <p:extLst>
              <p:ext uri="{D42A27DB-BD31-4B8C-83A1-F6EECF244321}">
                <p14:modId xmlns:p14="http://schemas.microsoft.com/office/powerpoint/2010/main" val="1092480164"/>
              </p:ext>
            </p:extLst>
          </p:nvPr>
        </p:nvGraphicFramePr>
        <p:xfrm>
          <a:off x="2455716" y="5208551"/>
          <a:ext cx="1457325" cy="514350"/>
        </p:xfrm>
        <a:graphic>
          <a:graphicData uri="http://schemas.openxmlformats.org/presentationml/2006/ole">
            <mc:AlternateContent xmlns:mc="http://schemas.openxmlformats.org/markup-compatibility/2006">
              <mc:Choice xmlns:v="urn:schemas-microsoft-com:vml" Requires="v">
                <p:oleObj name="Packager Shell Object" showAsIcon="1" r:id="rId5" imgW="1457122" imgH="514350" progId="Package">
                  <p:embed/>
                </p:oleObj>
              </mc:Choice>
              <mc:Fallback>
                <p:oleObj name="Packager Shell Object" showAsIcon="1" r:id="rId5" imgW="1457122" imgH="514350" progId="Package">
                  <p:embed/>
                  <p:pic>
                    <p:nvPicPr>
                      <p:cNvPr id="0" name=""/>
                      <p:cNvPicPr/>
                      <p:nvPr/>
                    </p:nvPicPr>
                    <p:blipFill>
                      <a:blip r:embed="rId6"/>
                      <a:stretch>
                        <a:fillRect/>
                      </a:stretch>
                    </p:blipFill>
                    <p:spPr>
                      <a:xfrm>
                        <a:off x="2455716" y="5208551"/>
                        <a:ext cx="1457325" cy="5143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7169FEC-2C95-EDC0-9F2A-B84C361D5106}"/>
              </a:ext>
            </a:extLst>
          </p:cNvPr>
          <p:cNvGraphicFramePr>
            <a:graphicFrameLocks noChangeAspect="1"/>
          </p:cNvGraphicFramePr>
          <p:nvPr>
            <p:extLst>
              <p:ext uri="{D42A27DB-BD31-4B8C-83A1-F6EECF244321}">
                <p14:modId xmlns:p14="http://schemas.microsoft.com/office/powerpoint/2010/main" val="1397547321"/>
              </p:ext>
            </p:extLst>
          </p:nvPr>
        </p:nvGraphicFramePr>
        <p:xfrm>
          <a:off x="276225" y="5242875"/>
          <a:ext cx="1409700" cy="514350"/>
        </p:xfrm>
        <a:graphic>
          <a:graphicData uri="http://schemas.openxmlformats.org/presentationml/2006/ole">
            <mc:AlternateContent xmlns:mc="http://schemas.openxmlformats.org/markup-compatibility/2006">
              <mc:Choice xmlns:v="urn:schemas-microsoft-com:vml" Requires="v">
                <p:oleObj name="Packager Shell Object" showAsIcon="1" r:id="rId7" imgW="1409774" imgH="514350" progId="Package">
                  <p:embed/>
                </p:oleObj>
              </mc:Choice>
              <mc:Fallback>
                <p:oleObj name="Packager Shell Object" showAsIcon="1" r:id="rId7" imgW="1409774" imgH="514350" progId="Package">
                  <p:embed/>
                  <p:pic>
                    <p:nvPicPr>
                      <p:cNvPr id="0" name=""/>
                      <p:cNvPicPr/>
                      <p:nvPr/>
                    </p:nvPicPr>
                    <p:blipFill>
                      <a:blip r:embed="rId8"/>
                      <a:stretch>
                        <a:fillRect/>
                      </a:stretch>
                    </p:blipFill>
                    <p:spPr>
                      <a:xfrm>
                        <a:off x="276225" y="5242875"/>
                        <a:ext cx="1409700" cy="514350"/>
                      </a:xfrm>
                      <a:prstGeom prst="rect">
                        <a:avLst/>
                      </a:prstGeom>
                    </p:spPr>
                  </p:pic>
                </p:oleObj>
              </mc:Fallback>
            </mc:AlternateContent>
          </a:graphicData>
        </a:graphic>
      </p:graphicFrame>
    </p:spTree>
    <p:extLst>
      <p:ext uri="{BB962C8B-B14F-4D97-AF65-F5344CB8AC3E}">
        <p14:creationId xmlns:p14="http://schemas.microsoft.com/office/powerpoint/2010/main" val="297105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569422-6343-73CC-F8E8-F37D7299E138}"/>
              </a:ext>
            </a:extLst>
          </p:cNvPr>
          <p:cNvSpPr txBox="1"/>
          <p:nvPr/>
        </p:nvSpPr>
        <p:spPr>
          <a:xfrm>
            <a:off x="587141" y="442762"/>
            <a:ext cx="3745373" cy="553854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b="0" i="0" dirty="0">
                <a:effectLst/>
              </a:rPr>
              <a:t>The </a:t>
            </a:r>
            <a:r>
              <a:rPr lang="en-US" sz="1400" b="1" i="0" dirty="0" err="1">
                <a:effectLst/>
              </a:rPr>
              <a:t>UnicastRemoteObject</a:t>
            </a:r>
            <a:r>
              <a:rPr lang="en-US" sz="1400" b="1" i="0" dirty="0">
                <a:effectLst/>
              </a:rPr>
              <a:t> </a:t>
            </a:r>
            <a:r>
              <a:rPr lang="en-US" sz="1400" b="0" i="0" dirty="0">
                <a:effectLst/>
              </a:rPr>
              <a:t>class defines a </a:t>
            </a:r>
            <a:r>
              <a:rPr lang="en-US" sz="1400" b="0" i="1" dirty="0">
                <a:effectLst/>
              </a:rPr>
              <a:t>non-replicated remote object whose references are valid only while the server process is alive</a:t>
            </a:r>
            <a:r>
              <a:rPr lang="en-US" sz="1400" b="0" i="0" dirty="0">
                <a:effectLst/>
              </a:rPr>
              <a:t>. The </a:t>
            </a:r>
            <a:r>
              <a:rPr lang="en-US" sz="1400" b="0" i="0" dirty="0" err="1">
                <a:effectLst/>
              </a:rPr>
              <a:t>UnicastRemoteObject</a:t>
            </a:r>
            <a:r>
              <a:rPr lang="en-US" sz="1400" b="0" i="0" dirty="0">
                <a:effectLst/>
              </a:rPr>
              <a:t> class provides support for </a:t>
            </a:r>
            <a:r>
              <a:rPr lang="en-US" sz="1400" b="1" i="0" dirty="0">
                <a:effectLst/>
              </a:rPr>
              <a:t>point-to-point active object references </a:t>
            </a:r>
            <a:r>
              <a:rPr lang="en-US" sz="1400" b="0" i="0" dirty="0">
                <a:effectLst/>
              </a:rPr>
              <a:t>(invocations, parameters, and results) using TCP streams.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b="0" i="0" dirty="0">
                <a:effectLst/>
              </a:rPr>
              <a:t>Unicast refers to a method of delivering data packets in </a:t>
            </a:r>
            <a:r>
              <a:rPr lang="en-US" sz="1400" b="0" i="0" dirty="0">
                <a:effectLst/>
                <a:highlight>
                  <a:srgbClr val="FFFF00"/>
                </a:highlight>
              </a:rPr>
              <a:t>a point-to-point manner</a:t>
            </a:r>
            <a:r>
              <a:rPr lang="en-US" sz="1400" b="0" i="0" dirty="0">
                <a:effectLst/>
              </a:rPr>
              <a:t>, where each packet is addressed solely to a single recipient. This method is commonly used in LAN and Internet traffic, such as when surfing the web or streaming digital video.</a:t>
            </a:r>
            <a:endParaRPr lang="en-US" sz="1400" dirty="0"/>
          </a:p>
        </p:txBody>
      </p:sp>
      <p:pic>
        <p:nvPicPr>
          <p:cNvPr id="2050" name="Picture 2">
            <a:extLst>
              <a:ext uri="{FF2B5EF4-FFF2-40B4-BE49-F238E27FC236}">
                <a16:creationId xmlns:a16="http://schemas.microsoft.com/office/drawing/2014/main" id="{DFA120CE-C6CE-16D2-507F-9AFEAB0636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7468" y="741391"/>
            <a:ext cx="5949754" cy="5384528"/>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205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56" name="Rectangle 205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224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9DD4CB-1D97-04FA-5DBE-9DBF3562D8B5}"/>
              </a:ext>
            </a:extLst>
          </p:cNvPr>
          <p:cNvSpPr txBox="1"/>
          <p:nvPr/>
        </p:nvSpPr>
        <p:spPr>
          <a:xfrm>
            <a:off x="363353" y="197346"/>
            <a:ext cx="11514221" cy="4524315"/>
          </a:xfrm>
          <a:prstGeom prst="rect">
            <a:avLst/>
          </a:prstGeom>
          <a:noFill/>
        </p:spPr>
        <p:txBody>
          <a:bodyPr wrap="square">
            <a:spAutoFit/>
          </a:bodyPr>
          <a:lstStyle/>
          <a:p>
            <a:pPr algn="l"/>
            <a:r>
              <a:rPr lang="en-US" b="0" i="0" dirty="0">
                <a:solidFill>
                  <a:srgbClr val="1F1F1F"/>
                </a:solidFill>
                <a:effectLst/>
                <a:latin typeface="ElsevierGulliver"/>
              </a:rPr>
              <a:t>Unicast</a:t>
            </a:r>
          </a:p>
          <a:p>
            <a:pPr algn="l"/>
            <a:r>
              <a:rPr lang="en-US" b="0" i="0" dirty="0">
                <a:solidFill>
                  <a:srgbClr val="1F1F1F"/>
                </a:solidFill>
                <a:effectLst/>
                <a:latin typeface="ElsevierGulliver"/>
              </a:rPr>
              <a:t>Unicasting is a method of delivery, not a protocol. </a:t>
            </a:r>
            <a:r>
              <a:rPr lang="en-US" b="0" i="0" dirty="0">
                <a:solidFill>
                  <a:srgbClr val="1F1F1F"/>
                </a:solidFill>
                <a:effectLst/>
                <a:latin typeface="ElsevierGulliver"/>
                <a:hlinkClick r:id="rId3" tooltip="Learn more about Unicast packets from ScienceDirect's AI-generated Topic Pages"/>
              </a:rPr>
              <a:t>Unicast packets</a:t>
            </a:r>
            <a:r>
              <a:rPr lang="en-US" b="0" i="0" dirty="0">
                <a:solidFill>
                  <a:srgbClr val="1F1F1F"/>
                </a:solidFill>
                <a:effectLst/>
                <a:latin typeface="ElsevierGulliver"/>
              </a:rPr>
              <a:t> are encapsulated and delivered using TCP via the transport layer as most LAN and Internet traffic is in Unicast. When a source and the recipient communicate on a single point-to-point basis, data packets are solely addressed to a single recipient. No other hosts on the network process or receive this information, as they would receive their own copy of the data if they were the sender. </a:t>
            </a:r>
          </a:p>
          <a:p>
            <a:pPr algn="l"/>
            <a:endParaRPr lang="en-US" dirty="0">
              <a:solidFill>
                <a:srgbClr val="1F1F1F"/>
              </a:solidFill>
              <a:latin typeface="ElsevierGulliver"/>
            </a:endParaRPr>
          </a:p>
          <a:p>
            <a:pPr algn="l"/>
            <a:r>
              <a:rPr lang="en-US" b="0" i="0" dirty="0">
                <a:solidFill>
                  <a:srgbClr val="1F1F1F"/>
                </a:solidFill>
                <a:effectLst/>
                <a:latin typeface="ElsevierGulliver"/>
              </a:rPr>
              <a:t>Surfing the Web is done via Unicast – each visitor's interaction on the Web is considered point-to-point communication. The person surfing the Web caches a copy of the Web pages visited onto their </a:t>
            </a:r>
            <a:r>
              <a:rPr lang="en-US" b="0" i="0" dirty="0">
                <a:solidFill>
                  <a:srgbClr val="1F1F1F"/>
                </a:solidFill>
                <a:effectLst/>
                <a:latin typeface="ElsevierGulliver"/>
                <a:hlinkClick r:id="rId4" tooltip="Learn more about temporary Internet files from ScienceDirect's AI-generated Topic Pages"/>
              </a:rPr>
              <a:t>temporary Internet files</a:t>
            </a:r>
            <a:r>
              <a:rPr lang="en-US" b="0" i="0" dirty="0">
                <a:solidFill>
                  <a:srgbClr val="1F1F1F"/>
                </a:solidFill>
                <a:effectLst/>
                <a:latin typeface="ElsevierGulliver"/>
              </a:rPr>
              <a:t> folder, thus creating the process of source and recipient sending and receiving information.</a:t>
            </a:r>
          </a:p>
          <a:p>
            <a:pPr algn="l"/>
            <a:endParaRPr lang="en-US" b="0" i="0" dirty="0">
              <a:solidFill>
                <a:srgbClr val="1F1F1F"/>
              </a:solidFill>
              <a:effectLst/>
              <a:latin typeface="ElsevierGulliver"/>
            </a:endParaRPr>
          </a:p>
          <a:p>
            <a:pPr algn="l"/>
            <a:r>
              <a:rPr lang="en-US" b="0" i="0" dirty="0">
                <a:solidFill>
                  <a:srgbClr val="1F1F1F"/>
                </a:solidFill>
                <a:effectLst/>
                <a:latin typeface="ElsevierGulliver"/>
              </a:rPr>
              <a:t>When a digital video stream is transmitted via Unicast, it streams a single (</a:t>
            </a:r>
            <a:r>
              <a:rPr lang="en-US" b="0" i="0" dirty="0" err="1">
                <a:solidFill>
                  <a:srgbClr val="1F1F1F"/>
                </a:solidFill>
                <a:effectLst/>
                <a:latin typeface="ElsevierGulliver"/>
              </a:rPr>
              <a:t>uni</a:t>
            </a:r>
            <a:r>
              <a:rPr lang="en-US" b="0" i="0" dirty="0">
                <a:solidFill>
                  <a:srgbClr val="1F1F1F"/>
                </a:solidFill>
                <a:effectLst/>
                <a:latin typeface="ElsevierGulliver"/>
              </a:rPr>
              <a:t>) stream of video per host computer. Each host receives its own unique broadcast of the streaming media. If that stream is an average of 1.5 Mbps, and six clients decide to view it concurrently, that's 9-Mbps streaming throughout the network (</a:t>
            </a:r>
            <a:r>
              <a:rPr lang="en-US" b="1" i="0" dirty="0">
                <a:solidFill>
                  <a:srgbClr val="1F1F1F"/>
                </a:solidFill>
                <a:effectLst/>
                <a:latin typeface="ElsevierGulliver"/>
              </a:rPr>
              <a:t>see Figure in previous slide</a:t>
            </a:r>
            <a:r>
              <a:rPr lang="en-US" b="0" i="0" dirty="0">
                <a:solidFill>
                  <a:srgbClr val="1F1F1F"/>
                </a:solidFill>
                <a:effectLst/>
                <a:latin typeface="ElsevierGulliver"/>
              </a:rPr>
              <a:t>). </a:t>
            </a:r>
          </a:p>
          <a:p>
            <a:pPr algn="l"/>
            <a:endParaRPr lang="en-US" dirty="0">
              <a:solidFill>
                <a:srgbClr val="1F1F1F"/>
              </a:solidFill>
              <a:latin typeface="ElsevierGulliver"/>
            </a:endParaRPr>
          </a:p>
          <a:p>
            <a:pPr algn="l"/>
            <a:r>
              <a:rPr lang="en-US" b="1" i="0" dirty="0">
                <a:solidFill>
                  <a:srgbClr val="1F1F1F"/>
                </a:solidFill>
                <a:effectLst/>
                <a:latin typeface="ElsevierGulliver"/>
              </a:rPr>
              <a:t>Unicast follows traditional TCP/IP Class A, B, or C addressing attributes by delivering the single message to a single unique address, closing that loop between one </a:t>
            </a:r>
            <a:r>
              <a:rPr lang="en-US" b="1" i="0" dirty="0">
                <a:solidFill>
                  <a:srgbClr val="1F1F1F"/>
                </a:solidFill>
                <a:effectLst/>
                <a:latin typeface="ElsevierGulliver"/>
                <a:hlinkClick r:id="rId5" tooltip="Learn more about IP from ScienceDirect's AI-generated Topic Pages"/>
              </a:rPr>
              <a:t>IP</a:t>
            </a:r>
            <a:r>
              <a:rPr lang="en-US" b="1" i="0" dirty="0">
                <a:solidFill>
                  <a:srgbClr val="1F1F1F"/>
                </a:solidFill>
                <a:effectLst/>
                <a:latin typeface="ElsevierGulliver"/>
              </a:rPr>
              <a:t> address and the other.</a:t>
            </a:r>
          </a:p>
        </p:txBody>
      </p:sp>
    </p:spTree>
    <p:extLst>
      <p:ext uri="{BB962C8B-B14F-4D97-AF65-F5344CB8AC3E}">
        <p14:creationId xmlns:p14="http://schemas.microsoft.com/office/powerpoint/2010/main" val="47129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9765B-02A0-BD7F-FBF9-87396362F085}"/>
              </a:ext>
            </a:extLst>
          </p:cNvPr>
          <p:cNvSpPr txBox="1"/>
          <p:nvPr/>
        </p:nvSpPr>
        <p:spPr>
          <a:xfrm>
            <a:off x="873493" y="166656"/>
            <a:ext cx="6097604" cy="369332"/>
          </a:xfrm>
          <a:prstGeom prst="rect">
            <a:avLst/>
          </a:prstGeom>
          <a:noFill/>
        </p:spPr>
        <p:txBody>
          <a:bodyPr wrap="square">
            <a:spAutoFit/>
          </a:bodyPr>
          <a:lstStyle/>
          <a:p>
            <a:pPr algn="ctr"/>
            <a:r>
              <a:rPr lang="en-US" b="1" i="0" dirty="0">
                <a:effectLst/>
                <a:latin typeface="Euclid Circular"/>
              </a:rPr>
              <a:t>Multicast vs Unicast for Data Transfer in Networking</a:t>
            </a:r>
          </a:p>
        </p:txBody>
      </p:sp>
      <p:sp>
        <p:nvSpPr>
          <p:cNvPr id="5" name="TextBox 4">
            <a:extLst>
              <a:ext uri="{FF2B5EF4-FFF2-40B4-BE49-F238E27FC236}">
                <a16:creationId xmlns:a16="http://schemas.microsoft.com/office/drawing/2014/main" id="{56A19819-DD33-7687-43C9-597F78A5E4ED}"/>
              </a:ext>
            </a:extLst>
          </p:cNvPr>
          <p:cNvSpPr txBox="1"/>
          <p:nvPr/>
        </p:nvSpPr>
        <p:spPr>
          <a:xfrm>
            <a:off x="594360" y="535988"/>
            <a:ext cx="10753826" cy="3139321"/>
          </a:xfrm>
          <a:prstGeom prst="rect">
            <a:avLst/>
          </a:prstGeom>
          <a:noFill/>
        </p:spPr>
        <p:txBody>
          <a:bodyPr wrap="square">
            <a:spAutoFit/>
          </a:bodyPr>
          <a:lstStyle/>
          <a:p>
            <a:pPr algn="l"/>
            <a:r>
              <a:rPr lang="en-US" b="0" i="0" dirty="0">
                <a:solidFill>
                  <a:srgbClr val="6B7385"/>
                </a:solidFill>
                <a:effectLst/>
                <a:latin typeface="Euclid Circular"/>
              </a:rPr>
              <a:t>Data transfer is an important part of any network, and there are different methods for achieving it.</a:t>
            </a:r>
          </a:p>
          <a:p>
            <a:pPr algn="l"/>
            <a:r>
              <a:rPr lang="en-US" b="0" i="0" dirty="0">
                <a:solidFill>
                  <a:srgbClr val="6B7385"/>
                </a:solidFill>
                <a:effectLst/>
                <a:latin typeface="Euclid Circular"/>
              </a:rPr>
              <a:t>Two of the most commonly used methods are multicast and unicast. Both have their own advantages and disadvantages that should be taken into consideration when deciding which one to use in a given situation.</a:t>
            </a:r>
          </a:p>
          <a:p>
            <a:pPr algn="l"/>
            <a:r>
              <a:rPr lang="en-US" b="1" i="0" dirty="0">
                <a:solidFill>
                  <a:srgbClr val="6B7385"/>
                </a:solidFill>
                <a:effectLst/>
                <a:latin typeface="Euclid Circular"/>
              </a:rPr>
              <a:t>Multicast</a:t>
            </a:r>
            <a:r>
              <a:rPr lang="en-US" b="0" i="0" dirty="0">
                <a:solidFill>
                  <a:srgbClr val="6B7385"/>
                </a:solidFill>
                <a:effectLst/>
                <a:latin typeface="Euclid Circular"/>
              </a:rPr>
              <a:t> is a data transmission method where data is sent from one source to multiple destinations simultaneously. This allows for faster communication between devices as the same data can be sent to multiple locations at once.</a:t>
            </a:r>
          </a:p>
          <a:p>
            <a:pPr algn="l"/>
            <a:r>
              <a:rPr lang="en-US" b="0" i="0" dirty="0">
                <a:solidFill>
                  <a:srgbClr val="6B7385"/>
                </a:solidFill>
                <a:effectLst/>
                <a:latin typeface="Euclid Circular"/>
              </a:rPr>
              <a:t>On the other hand, </a:t>
            </a:r>
            <a:r>
              <a:rPr lang="en-US" b="1" i="0" dirty="0">
                <a:solidFill>
                  <a:srgbClr val="6B7385"/>
                </a:solidFill>
                <a:effectLst/>
                <a:latin typeface="Euclid Circular"/>
              </a:rPr>
              <a:t>unicast</a:t>
            </a:r>
            <a:r>
              <a:rPr lang="en-US" b="0" i="0" dirty="0">
                <a:solidFill>
                  <a:srgbClr val="6B7385"/>
                </a:solidFill>
                <a:effectLst/>
                <a:latin typeface="Euclid Circular"/>
              </a:rPr>
              <a:t> is a data transmission method where data is sent from one source to one destination at a time. This makes it more secure as only the intended recipient can access the information being sent, but it also takes longer as each packet has to be individually transmitted.</a:t>
            </a:r>
          </a:p>
          <a:p>
            <a:pPr algn="l"/>
            <a:r>
              <a:rPr lang="en-US" b="0" i="0" dirty="0">
                <a:solidFill>
                  <a:srgbClr val="6B7385"/>
                </a:solidFill>
                <a:effectLst/>
                <a:latin typeface="Euclid Circular"/>
              </a:rPr>
              <a:t>In this article, we will compare multicast and unicast in terms of their features, performance metrics, and use cases in networking protocols such as IP Multicasting and IP Unicasting.</a:t>
            </a:r>
          </a:p>
        </p:txBody>
      </p:sp>
    </p:spTree>
    <p:extLst>
      <p:ext uri="{BB962C8B-B14F-4D97-AF65-F5344CB8AC3E}">
        <p14:creationId xmlns:p14="http://schemas.microsoft.com/office/powerpoint/2010/main" val="2379318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2766</TotalTime>
  <Words>3973</Words>
  <Application>Microsoft Office PowerPoint</Application>
  <PresentationFormat>Widescreen</PresentationFormat>
  <Paragraphs>442</Paragraphs>
  <Slides>30</Slides>
  <Notes>11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4" baseType="lpstr">
      <vt:lpstr>-apple-system</vt:lpstr>
      <vt:lpstr>Aptos</vt:lpstr>
      <vt:lpstr>Aptos-Bold</vt:lpstr>
      <vt:lpstr>Arial</vt:lpstr>
      <vt:lpstr>Calibri</vt:lpstr>
      <vt:lpstr>Calibri Light</vt:lpstr>
      <vt:lpstr>Consolas</vt:lpstr>
      <vt:lpstr>ElsevierGulliver</vt:lpstr>
      <vt:lpstr>Euclid Circular</vt:lpstr>
      <vt:lpstr>SegoeUI-Bold</vt:lpstr>
      <vt:lpstr>Symbol</vt:lpstr>
      <vt:lpstr>Office Theme</vt:lpstr>
      <vt:lpstr>Packager Shell Object</vt:lpstr>
      <vt:lpstr>Package</vt:lpstr>
      <vt:lpstr>Use RMI to implement Lamport’s vector clocks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RMI to implement Lamport’s vector clocks</dc:title>
  <dc:creator>Jitendra Rai</dc:creator>
  <cp:lastModifiedBy>Jitendra Rai</cp:lastModifiedBy>
  <cp:revision>41</cp:revision>
  <dcterms:created xsi:type="dcterms:W3CDTF">2024-08-23T16:04:49Z</dcterms:created>
  <dcterms:modified xsi:type="dcterms:W3CDTF">2024-08-25T15:02:23Z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b69475-382c-4c7a-b21d-8ca64eeef1bd_Enabled">
    <vt:lpwstr>true</vt:lpwstr>
  </property>
  <property fmtid="{D5CDD505-2E9C-101B-9397-08002B2CF9AE}" pid="3" name="MSIP_Label_ecb69475-382c-4c7a-b21d-8ca64eeef1bd_SetDate">
    <vt:lpwstr>2024-08-23T16:06:04Z</vt:lpwstr>
  </property>
  <property fmtid="{D5CDD505-2E9C-101B-9397-08002B2CF9AE}" pid="4" name="MSIP_Label_ecb69475-382c-4c7a-b21d-8ca64eeef1bd_Method">
    <vt:lpwstr>Standard</vt:lpwstr>
  </property>
  <property fmtid="{D5CDD505-2E9C-101B-9397-08002B2CF9AE}" pid="5" name="MSIP_Label_ecb69475-382c-4c7a-b21d-8ca64eeef1bd_Name">
    <vt:lpwstr>Eviden For Internal Use - All Employees</vt:lpwstr>
  </property>
  <property fmtid="{D5CDD505-2E9C-101B-9397-08002B2CF9AE}" pid="6" name="MSIP_Label_ecb69475-382c-4c7a-b21d-8ca64eeef1bd_SiteId">
    <vt:lpwstr>7d1c7785-2d8a-437d-b842-1ed5d8fbe00a</vt:lpwstr>
  </property>
  <property fmtid="{D5CDD505-2E9C-101B-9397-08002B2CF9AE}" pid="7" name="MSIP_Label_ecb69475-382c-4c7a-b21d-8ca64eeef1bd_ActionId">
    <vt:lpwstr>368de85a-b231-4b20-a7fe-75388b96b7b1</vt:lpwstr>
  </property>
  <property fmtid="{D5CDD505-2E9C-101B-9397-08002B2CF9AE}" pid="8" name="MSIP_Label_ecb69475-382c-4c7a-b21d-8ca64eeef1bd_ContentBits">
    <vt:lpwstr>0</vt:lpwstr>
  </property>
</Properties>
</file>