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43" r:id="rId3"/>
    <p:sldId id="374" r:id="rId4"/>
    <p:sldId id="341" r:id="rId5"/>
    <p:sldId id="356" r:id="rId6"/>
    <p:sldId id="357" r:id="rId7"/>
    <p:sldId id="358" r:id="rId8"/>
    <p:sldId id="359" r:id="rId9"/>
    <p:sldId id="360" r:id="rId10"/>
    <p:sldId id="361" r:id="rId11"/>
    <p:sldId id="362" r:id="rId12"/>
    <p:sldId id="342" r:id="rId13"/>
    <p:sldId id="363" r:id="rId14"/>
    <p:sldId id="373" r:id="rId15"/>
    <p:sldId id="344" r:id="rId16"/>
    <p:sldId id="365" r:id="rId17"/>
    <p:sldId id="345" r:id="rId18"/>
    <p:sldId id="367" r:id="rId19"/>
    <p:sldId id="366" r:id="rId20"/>
    <p:sldId id="364" r:id="rId21"/>
    <p:sldId id="368" r:id="rId22"/>
    <p:sldId id="369" r:id="rId23"/>
    <p:sldId id="370" r:id="rId24"/>
    <p:sldId id="372" r:id="rId25"/>
    <p:sldId id="346" r:id="rId26"/>
    <p:sldId id="3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9709" autoAdjust="0"/>
  </p:normalViewPr>
  <p:slideViewPr>
    <p:cSldViewPr snapToGrid="0">
      <p:cViewPr varScale="1">
        <p:scale>
          <a:sx n="99" d="100"/>
          <a:sy n="99" d="100"/>
        </p:scale>
        <p:origin x="10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140A9-B0E5-4962-93F2-A61B56955450}" type="datetimeFigureOut">
              <a:rPr lang="en-IN" smtClean="0"/>
              <a:t>15-09-2024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A6EAF-2202-4DCE-BECC-5AD4C342F3F4}" type="slidenum">
              <a:rPr lang="en-IN" smtClean="0"/>
              <a:t>‹#›</a:t>
            </a:fld>
            <a:endParaRPr lang="en-IN"/>
          </a:p>
        </p:txBody>
      </p:sp>
    </p:spTree>
    <p:extLst>
      <p:ext uri="{BB962C8B-B14F-4D97-AF65-F5344CB8AC3E}">
        <p14:creationId xmlns:p14="http://schemas.microsoft.com/office/powerpoint/2010/main" val="350671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1</a:t>
            </a:fld>
            <a:endParaRPr lang="en-IN"/>
          </a:p>
        </p:txBody>
      </p:sp>
    </p:spTree>
    <p:extLst>
      <p:ext uri="{BB962C8B-B14F-4D97-AF65-F5344CB8AC3E}">
        <p14:creationId xmlns:p14="http://schemas.microsoft.com/office/powerpoint/2010/main" val="178902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4</a:t>
            </a:fld>
            <a:endParaRPr lang="en-IN"/>
          </a:p>
        </p:txBody>
      </p:sp>
    </p:spTree>
    <p:extLst>
      <p:ext uri="{BB962C8B-B14F-4D97-AF65-F5344CB8AC3E}">
        <p14:creationId xmlns:p14="http://schemas.microsoft.com/office/powerpoint/2010/main" val="75475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20</a:t>
            </a:fld>
            <a:endParaRPr lang="en-IN"/>
          </a:p>
        </p:txBody>
      </p:sp>
    </p:spTree>
    <p:extLst>
      <p:ext uri="{BB962C8B-B14F-4D97-AF65-F5344CB8AC3E}">
        <p14:creationId xmlns:p14="http://schemas.microsoft.com/office/powerpoint/2010/main" val="3173060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21</a:t>
            </a:fld>
            <a:endParaRPr lang="en-IN"/>
          </a:p>
        </p:txBody>
      </p:sp>
    </p:spTree>
    <p:extLst>
      <p:ext uri="{BB962C8B-B14F-4D97-AF65-F5344CB8AC3E}">
        <p14:creationId xmlns:p14="http://schemas.microsoft.com/office/powerpoint/2010/main" val="406344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22</a:t>
            </a:fld>
            <a:endParaRPr lang="en-IN"/>
          </a:p>
        </p:txBody>
      </p:sp>
    </p:spTree>
    <p:extLst>
      <p:ext uri="{BB962C8B-B14F-4D97-AF65-F5344CB8AC3E}">
        <p14:creationId xmlns:p14="http://schemas.microsoft.com/office/powerpoint/2010/main" val="1246515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23</a:t>
            </a:fld>
            <a:endParaRPr lang="en-IN"/>
          </a:p>
        </p:txBody>
      </p:sp>
    </p:spTree>
    <p:extLst>
      <p:ext uri="{BB962C8B-B14F-4D97-AF65-F5344CB8AC3E}">
        <p14:creationId xmlns:p14="http://schemas.microsoft.com/office/powerpoint/2010/main" val="1564174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A6EAF-2202-4DCE-BECC-5AD4C342F3F4}" type="slidenum">
              <a:rPr lang="en-IN" smtClean="0"/>
              <a:t>24</a:t>
            </a:fld>
            <a:endParaRPr lang="en-IN"/>
          </a:p>
        </p:txBody>
      </p:sp>
    </p:spTree>
    <p:extLst>
      <p:ext uri="{BB962C8B-B14F-4D97-AF65-F5344CB8AC3E}">
        <p14:creationId xmlns:p14="http://schemas.microsoft.com/office/powerpoint/2010/main" val="218035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362D-079D-6159-D63F-C046F090CA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D02401-1B6F-9E4D-FF18-A8D8694AE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6D1A0C-17C9-3FA4-C3BC-131E89F7311F}"/>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5" name="Footer Placeholder 4">
            <a:extLst>
              <a:ext uri="{FF2B5EF4-FFF2-40B4-BE49-F238E27FC236}">
                <a16:creationId xmlns:a16="http://schemas.microsoft.com/office/drawing/2014/main" id="{7A6BFDAF-630E-3E36-1208-A4F18BBA9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FD706-6150-4C27-8AC3-1081AF1700EB}"/>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50935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9EEC-D213-9C3A-BF49-DCE6A4DB70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89A11-F23F-1E11-AD16-DB736C9D3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AF2EA7-7F76-C4F5-51E0-C045195B216D}"/>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5" name="Footer Placeholder 4">
            <a:extLst>
              <a:ext uri="{FF2B5EF4-FFF2-40B4-BE49-F238E27FC236}">
                <a16:creationId xmlns:a16="http://schemas.microsoft.com/office/drawing/2014/main" id="{2C5171DD-A140-73C5-A0BB-5A43483D9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C9CEF-3F84-65FB-4B9A-CAAEFDDF1F84}"/>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78662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1FB1A-DE15-C446-92AF-EA166E71CE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1FFC3-FE04-62AB-5128-30A1E19FC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222E8-3041-F892-9884-E30CF44B8C8D}"/>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5" name="Footer Placeholder 4">
            <a:extLst>
              <a:ext uri="{FF2B5EF4-FFF2-40B4-BE49-F238E27FC236}">
                <a16:creationId xmlns:a16="http://schemas.microsoft.com/office/drawing/2014/main" id="{CF4C3F2F-A5B0-884F-D05E-EABB83CC7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031BC-4B94-7A12-8B1E-675FF9963017}"/>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413674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F554-64DF-02DD-75BE-F32A97194B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F481B-8E6B-5D91-3E0B-92FB957AC5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8D26F-07F8-A872-FAB4-B1993B2B8131}"/>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5" name="Footer Placeholder 4">
            <a:extLst>
              <a:ext uri="{FF2B5EF4-FFF2-40B4-BE49-F238E27FC236}">
                <a16:creationId xmlns:a16="http://schemas.microsoft.com/office/drawing/2014/main" id="{C5359C73-BA56-C77F-90C4-1C83D4BBF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BD58D-057B-C6BC-1211-52AB16EF6E7C}"/>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39499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4E35-ECCC-BCDC-2D0C-CE9666748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CA24D2-7998-DE92-8CAF-2523C3063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83F35-2880-1C7C-FAEB-4EFCB7170860}"/>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5" name="Footer Placeholder 4">
            <a:extLst>
              <a:ext uri="{FF2B5EF4-FFF2-40B4-BE49-F238E27FC236}">
                <a16:creationId xmlns:a16="http://schemas.microsoft.com/office/drawing/2014/main" id="{48ED25C1-7E67-8830-8562-8C17D0163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5C752-EF47-A9C1-E93F-D3539C459BEA}"/>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37319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9ADE-F271-4248-CB76-C41894EA25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8589C6-2452-47B1-57F8-5AFD76AE6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409506-FAF6-BC65-FC13-0A11EDCAEC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D987EC-BADB-6CEE-2A68-70C5FB855CC0}"/>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6" name="Footer Placeholder 5">
            <a:extLst>
              <a:ext uri="{FF2B5EF4-FFF2-40B4-BE49-F238E27FC236}">
                <a16:creationId xmlns:a16="http://schemas.microsoft.com/office/drawing/2014/main" id="{4C6A214F-6351-B03B-0161-7B7A0E853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683C7-8273-0C07-1A2B-655E59FFC76A}"/>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23899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1C49-E2DB-2751-CA33-839877AF8E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E679C5-57FB-C0F6-5655-D0DBC355E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44617B-8AD8-7376-30E8-19B2808BA0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446DD2-73FC-BD7C-60AF-BBB303922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85EA1-6753-1ADE-60D1-40D334885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8F1EFA-FF46-E683-AF65-8D2ABCA19213}"/>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8" name="Footer Placeholder 7">
            <a:extLst>
              <a:ext uri="{FF2B5EF4-FFF2-40B4-BE49-F238E27FC236}">
                <a16:creationId xmlns:a16="http://schemas.microsoft.com/office/drawing/2014/main" id="{F230610F-A5C2-0CD1-52FB-A49FE97E17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0AE92-C4DE-48A7-F57C-E5870F286004}"/>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256418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6211-94F3-5595-8C3F-BE72679875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395C8C-C9D8-C4A4-1DF8-CC403732E665}"/>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4" name="Footer Placeholder 3">
            <a:extLst>
              <a:ext uri="{FF2B5EF4-FFF2-40B4-BE49-F238E27FC236}">
                <a16:creationId xmlns:a16="http://schemas.microsoft.com/office/drawing/2014/main" id="{6C59DC0E-015F-92D7-A50E-38E72A2DFE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1891E0-BCBB-9008-8125-AC3DD9ABEEA5}"/>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305928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F0F25-B236-9086-A568-7DAB89DF6FD4}"/>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3" name="Footer Placeholder 2">
            <a:extLst>
              <a:ext uri="{FF2B5EF4-FFF2-40B4-BE49-F238E27FC236}">
                <a16:creationId xmlns:a16="http://schemas.microsoft.com/office/drawing/2014/main" id="{075F59B2-EE2E-6CF5-DAE3-25D37981F6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654BDE-CB44-2748-4CBD-9B403E6D7325}"/>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259194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E77F-B8B9-39F0-D763-A793901B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E3209F-2A22-7CBC-A5E0-819781D36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FD266C-C518-DA0B-3017-E2B6C09FC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B34FA-DD40-9147-B2A8-6500706D706C}"/>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6" name="Footer Placeholder 5">
            <a:extLst>
              <a:ext uri="{FF2B5EF4-FFF2-40B4-BE49-F238E27FC236}">
                <a16:creationId xmlns:a16="http://schemas.microsoft.com/office/drawing/2014/main" id="{9642C609-EB4A-F976-9403-438A176439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20DFF-DCED-3FDB-1CD3-73786BE71C87}"/>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62097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7638-7A78-FC17-14A7-7017869C9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B98485-428B-6953-4692-165FDB878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297C81-ADEC-B791-2514-7B8E062F2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64ABE-6ACF-AE86-E009-9517AE473B05}"/>
              </a:ext>
            </a:extLst>
          </p:cNvPr>
          <p:cNvSpPr>
            <a:spLocks noGrp="1"/>
          </p:cNvSpPr>
          <p:nvPr>
            <p:ph type="dt" sz="half" idx="10"/>
          </p:nvPr>
        </p:nvSpPr>
        <p:spPr/>
        <p:txBody>
          <a:bodyPr/>
          <a:lstStyle/>
          <a:p>
            <a:fld id="{A329354C-EE1F-471E-91E1-B39ABAB563B6}" type="datetimeFigureOut">
              <a:rPr lang="en-IN" smtClean="0"/>
              <a:t>15-09-2024</a:t>
            </a:fld>
            <a:endParaRPr lang="en-IN"/>
          </a:p>
        </p:txBody>
      </p:sp>
      <p:sp>
        <p:nvSpPr>
          <p:cNvPr id="6" name="Footer Placeholder 5">
            <a:extLst>
              <a:ext uri="{FF2B5EF4-FFF2-40B4-BE49-F238E27FC236}">
                <a16:creationId xmlns:a16="http://schemas.microsoft.com/office/drawing/2014/main" id="{73A4E4D5-4BE5-0AEC-6E2B-2C1DA4BDED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4B7FDB-5618-87AB-659B-2B8F354BD266}"/>
              </a:ext>
            </a:extLst>
          </p:cNvPr>
          <p:cNvSpPr>
            <a:spLocks noGrp="1"/>
          </p:cNvSpPr>
          <p:nvPr>
            <p:ph type="sldNum" sz="quarter" idx="12"/>
          </p:nvPr>
        </p:nvSpPr>
        <p:spPr/>
        <p:txBody>
          <a:bodyPr/>
          <a:lstStyle/>
          <a:p>
            <a:fld id="{021FDFCE-9BA5-4F02-B2BF-C1444432F85F}" type="slidenum">
              <a:rPr lang="en-IN" smtClean="0"/>
              <a:t>‹#›</a:t>
            </a:fld>
            <a:endParaRPr lang="en-IN"/>
          </a:p>
        </p:txBody>
      </p:sp>
    </p:spTree>
    <p:extLst>
      <p:ext uri="{BB962C8B-B14F-4D97-AF65-F5344CB8AC3E}">
        <p14:creationId xmlns:p14="http://schemas.microsoft.com/office/powerpoint/2010/main" val="1558904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8D93A-92FB-A9A7-AF5B-75A05A557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C4A124-4A1F-CD51-3A14-3BA44D8AC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9C92D-A0CE-BDA6-0D0B-97A86F574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9354C-EE1F-471E-91E1-B39ABAB563B6}" type="datetimeFigureOut">
              <a:rPr lang="en-IN" smtClean="0"/>
              <a:t>15-09-2024</a:t>
            </a:fld>
            <a:endParaRPr lang="en-IN"/>
          </a:p>
        </p:txBody>
      </p:sp>
      <p:sp>
        <p:nvSpPr>
          <p:cNvPr id="5" name="Footer Placeholder 4">
            <a:extLst>
              <a:ext uri="{FF2B5EF4-FFF2-40B4-BE49-F238E27FC236}">
                <a16:creationId xmlns:a16="http://schemas.microsoft.com/office/drawing/2014/main" id="{E58AA9E8-F69A-72DA-E1CE-467E13383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A850A0-77C1-D0DC-4CD7-687A3FFE7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DFCE-9BA5-4F02-B2BF-C1444432F85F}" type="slidenum">
              <a:rPr lang="en-IN" smtClean="0"/>
              <a:t>‹#›</a:t>
            </a:fld>
            <a:endParaRPr lang="en-IN"/>
          </a:p>
        </p:txBody>
      </p:sp>
    </p:spTree>
    <p:extLst>
      <p:ext uri="{BB962C8B-B14F-4D97-AF65-F5344CB8AC3E}">
        <p14:creationId xmlns:p14="http://schemas.microsoft.com/office/powerpoint/2010/main" val="429125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Persistence_(computer_science)" TargetMode="External"/><Relationship Id="rId2" Type="http://schemas.openxmlformats.org/officeDocument/2006/relationships/hyperlink" Target="https://en.wikipedia.org/wiki/Data_communic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2E3F-0B47-9086-4333-2F0E9DCE9DDD}"/>
              </a:ext>
            </a:extLst>
          </p:cNvPr>
          <p:cNvSpPr>
            <a:spLocks noGrp="1"/>
          </p:cNvSpPr>
          <p:nvPr>
            <p:ph type="ctrTitle"/>
          </p:nvPr>
        </p:nvSpPr>
        <p:spPr/>
        <p:txBody>
          <a:bodyPr>
            <a:normAutofit fontScale="90000"/>
          </a:bodyPr>
          <a:lstStyle/>
          <a:p>
            <a:r>
              <a:rPr lang="en-US" sz="5400" b="1" dirty="0">
                <a:solidFill>
                  <a:srgbClr val="212121"/>
                </a:solidFill>
                <a:effectLst/>
                <a:latin typeface="SegoeUI-Bold"/>
              </a:rPr>
              <a:t>Use RMI to implement (BSS)</a:t>
            </a:r>
            <a:br>
              <a:rPr lang="en-US" sz="1600" b="1" dirty="0">
                <a:solidFill>
                  <a:srgbClr val="000000"/>
                </a:solidFill>
                <a:latin typeface="Aptos-Bold"/>
              </a:rPr>
            </a:br>
            <a:r>
              <a:rPr lang="en-US" sz="5400" b="1" dirty="0">
                <a:solidFill>
                  <a:srgbClr val="212121"/>
                </a:solidFill>
                <a:latin typeface="SegoeUI-Bold"/>
              </a:rPr>
              <a:t>Birman-</a:t>
            </a:r>
            <a:r>
              <a:rPr lang="en-US" sz="5400" b="1" dirty="0" err="1">
                <a:solidFill>
                  <a:srgbClr val="212121"/>
                </a:solidFill>
                <a:latin typeface="SegoeUI-Bold"/>
              </a:rPr>
              <a:t>Schiper</a:t>
            </a:r>
            <a:r>
              <a:rPr lang="en-US" sz="5400" b="1" dirty="0">
                <a:solidFill>
                  <a:srgbClr val="212121"/>
                </a:solidFill>
                <a:latin typeface="SegoeUI-Bold"/>
              </a:rPr>
              <a:t>-Stephenson</a:t>
            </a:r>
            <a:r>
              <a:rPr lang="en-US" sz="1600" b="1" dirty="0">
                <a:solidFill>
                  <a:srgbClr val="000000"/>
                </a:solidFill>
                <a:latin typeface="Aptos-Bold"/>
              </a:rPr>
              <a:t> </a:t>
            </a:r>
            <a:r>
              <a:rPr lang="en-US" sz="5400" b="1" dirty="0">
                <a:solidFill>
                  <a:srgbClr val="212121"/>
                </a:solidFill>
                <a:effectLst/>
                <a:latin typeface="SegoeUI-Bold"/>
              </a:rPr>
              <a:t> protocol for causal ordering</a:t>
            </a:r>
            <a:endParaRPr lang="en-IN" sz="5400" b="1" dirty="0">
              <a:solidFill>
                <a:srgbClr val="212121"/>
              </a:solidFill>
              <a:latin typeface="SegoeUI-Bold"/>
            </a:endParaRPr>
          </a:p>
        </p:txBody>
      </p:sp>
    </p:spTree>
    <p:extLst>
      <p:ext uri="{BB962C8B-B14F-4D97-AF65-F5344CB8AC3E}">
        <p14:creationId xmlns:p14="http://schemas.microsoft.com/office/powerpoint/2010/main" val="140006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75260-F500-406A-D1DF-6D794A6D5545}"/>
              </a:ext>
            </a:extLst>
          </p:cNvPr>
          <p:cNvSpPr txBox="1"/>
          <p:nvPr/>
        </p:nvSpPr>
        <p:spPr>
          <a:xfrm>
            <a:off x="536607" y="453708"/>
            <a:ext cx="11466095" cy="5909310"/>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r>
              <a:rPr lang="en-US" sz="1800" dirty="0">
                <a:solidFill>
                  <a:srgbClr val="000000"/>
                </a:solidFill>
                <a:effectLst/>
                <a:latin typeface="Aptos" panose="020B0004020202020204" pitchFamily="34" charset="0"/>
              </a:rPr>
              <a:t>4. </a:t>
            </a:r>
            <a:r>
              <a:rPr lang="en-US" sz="1800" dirty="0" err="1">
                <a:solidFill>
                  <a:srgbClr val="000000"/>
                </a:solidFill>
                <a:effectLst/>
                <a:latin typeface="Aptos" panose="020B0004020202020204" pitchFamily="34" charset="0"/>
              </a:rPr>
              <a:t>BSSManager</a:t>
            </a:r>
            <a:r>
              <a:rPr lang="en-US" sz="1800" dirty="0">
                <a:solidFill>
                  <a:srgbClr val="000000"/>
                </a:solidFill>
                <a:effectLst/>
                <a:latin typeface="Aptos" panose="020B0004020202020204" pitchFamily="34" charset="0"/>
              </a:rPr>
              <a:t> Implementation: This class implements the </a:t>
            </a:r>
            <a:r>
              <a:rPr lang="en-US" sz="1800" dirty="0" err="1">
                <a:solidFill>
                  <a:srgbClr val="000000"/>
                </a:solidFill>
                <a:effectLst/>
                <a:latin typeface="Aptos" panose="020B0004020202020204" pitchFamily="34" charset="0"/>
              </a:rPr>
              <a:t>BSSManager</a:t>
            </a:r>
            <a:r>
              <a:rPr lang="en-US" sz="1800" dirty="0">
                <a:solidFill>
                  <a:srgbClr val="000000"/>
                </a:solidFill>
                <a:effectLst/>
                <a:latin typeface="Aptos" panose="020B0004020202020204" pitchFamily="34" charset="0"/>
              </a:rPr>
              <a:t> interface. It maintains:</a:t>
            </a:r>
          </a:p>
          <a:p>
            <a:r>
              <a:rPr lang="en-US" sz="1800" dirty="0">
                <a:solidFill>
                  <a:srgbClr val="000000"/>
                </a:solidFill>
                <a:effectLst/>
                <a:latin typeface="Aptos" panose="020B0004020202020204" pitchFamily="34" charset="0"/>
              </a:rPr>
              <a:t>• The current token holder (process ID).</a:t>
            </a:r>
          </a:p>
          <a:p>
            <a:r>
              <a:rPr lang="en-US" sz="1800" dirty="0">
                <a:solidFill>
                  <a:srgbClr val="000000"/>
                </a:solidFill>
                <a:effectLst/>
                <a:latin typeface="Aptos" panose="020B0004020202020204" pitchFamily="34" charset="0"/>
              </a:rPr>
              <a:t>• A queue for holding messages waiting to be causally ordered.</a:t>
            </a:r>
          </a:p>
          <a:p>
            <a:r>
              <a:rPr lang="en-US" sz="1800" dirty="0">
                <a:solidFill>
                  <a:srgbClr val="000000"/>
                </a:solidFill>
                <a:effectLst/>
                <a:latin typeface="Aptos" panose="020B0004020202020204" pitchFamily="34" charset="0"/>
              </a:rPr>
              <a:t>• It implements methods from the interface:</a:t>
            </a:r>
          </a:p>
          <a:p>
            <a:r>
              <a:rPr lang="en-US" sz="1800" dirty="0">
                <a:solidFill>
                  <a:srgbClr val="000000"/>
                </a:solidFill>
                <a:effectLst/>
                <a:latin typeface="Aptos" panose="020B0004020202020204" pitchFamily="34" charset="0"/>
              </a:rPr>
              <a:t>o send(message): Updates the local vector clock based on the message clock.</a:t>
            </a:r>
          </a:p>
          <a:p>
            <a:r>
              <a:rPr lang="en-US" sz="1800" dirty="0">
                <a:solidFill>
                  <a:srgbClr val="000000"/>
                </a:solidFill>
                <a:effectLst/>
                <a:latin typeface="Aptos" panose="020B0004020202020204" pitchFamily="34" charset="0"/>
              </a:rPr>
              <a:t> If the process is the token holder, it dequeues messages from the queue in causal order</a:t>
            </a:r>
          </a:p>
          <a:p>
            <a:r>
              <a:rPr lang="en-US" sz="1800" dirty="0">
                <a:solidFill>
                  <a:srgbClr val="000000"/>
                </a:solidFill>
                <a:effectLst/>
                <a:latin typeface="Aptos" panose="020B0004020202020204" pitchFamily="34" charset="0"/>
              </a:rPr>
              <a:t>(based on vector clocks) and delivers them to their respective processes using RMI calls</a:t>
            </a:r>
          </a:p>
          <a:p>
            <a:r>
              <a:rPr lang="en-US" sz="1800" dirty="0">
                <a:solidFill>
                  <a:srgbClr val="000000"/>
                </a:solidFill>
                <a:effectLst/>
                <a:latin typeface="Aptos" panose="020B0004020202020204" pitchFamily="34" charset="0"/>
              </a:rPr>
              <a:t>to deliver.</a:t>
            </a:r>
          </a:p>
          <a:p>
            <a:r>
              <a:rPr lang="en-US" sz="1800" dirty="0">
                <a:solidFill>
                  <a:srgbClr val="000000"/>
                </a:solidFill>
                <a:effectLst/>
                <a:latin typeface="Aptos" panose="020B0004020202020204" pitchFamily="34" charset="0"/>
              </a:rPr>
              <a:t> If the process is not the token holder, it enqueues the message in the waiting queue.</a:t>
            </a:r>
          </a:p>
          <a:p>
            <a:r>
              <a:rPr lang="en-US" sz="1800" dirty="0">
                <a:solidFill>
                  <a:srgbClr val="000000"/>
                </a:solidFill>
                <a:effectLst/>
                <a:latin typeface="Aptos" panose="020B0004020202020204" pitchFamily="34" charset="0"/>
              </a:rPr>
              <a:t>o </a:t>
            </a:r>
            <a:r>
              <a:rPr lang="en-US" sz="1800" dirty="0" err="1">
                <a:solidFill>
                  <a:srgbClr val="000000"/>
                </a:solidFill>
                <a:effectLst/>
                <a:latin typeface="Aptos" panose="020B0004020202020204" pitchFamily="34" charset="0"/>
              </a:rPr>
              <a:t>releaseToken</a:t>
            </a:r>
            <a:r>
              <a:rPr lang="en-US" sz="1800" dirty="0">
                <a:solidFill>
                  <a:srgbClr val="000000"/>
                </a:solidFill>
                <a:effectLst/>
                <a:latin typeface="Aptos" panose="020B0004020202020204" pitchFamily="34" charset="0"/>
              </a:rPr>
              <a:t> (optional): Updates the token holder based on a pre-defined order (e.g., round-</a:t>
            </a:r>
          </a:p>
          <a:p>
            <a:r>
              <a:rPr lang="en-US" sz="1800" dirty="0">
                <a:solidFill>
                  <a:srgbClr val="000000"/>
                </a:solidFill>
                <a:effectLst/>
                <a:latin typeface="Aptos" panose="020B0004020202020204" pitchFamily="34" charset="0"/>
              </a:rPr>
              <a:t>robin)</a:t>
            </a:r>
            <a:endParaRPr lang="en-US" dirty="0">
              <a:solidFill>
                <a:srgbClr val="000000"/>
              </a:solidFill>
              <a:latin typeface="Aptos" panose="020B0004020202020204" pitchFamily="34" charset="0"/>
            </a:endParaRPr>
          </a:p>
          <a:p>
            <a:r>
              <a:rPr lang="en-US" b="1" dirty="0">
                <a:solidFill>
                  <a:srgbClr val="000000"/>
                </a:solidFill>
                <a:latin typeface="Aptos" panose="020B0004020202020204" pitchFamily="34" charset="0"/>
              </a:rPr>
              <a:t>Response:</a:t>
            </a:r>
            <a:r>
              <a:rPr lang="en-US" dirty="0">
                <a:solidFill>
                  <a:srgbClr val="000000"/>
                </a:solidFill>
                <a:latin typeface="Aptos" panose="020B0004020202020204" pitchFamily="34" charset="0"/>
              </a:rPr>
              <a:t>-</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Python based code to implement.</a:t>
            </a:r>
          </a:p>
          <a:p>
            <a:r>
              <a:rPr lang="en-US" b="1" dirty="0">
                <a:solidFill>
                  <a:srgbClr val="000000"/>
                </a:solidFill>
                <a:latin typeface="Aptos" panose="020B0004020202020204" pitchFamily="34" charset="0"/>
              </a:rPr>
              <a:t>File name: iLab2BSSManager.py</a:t>
            </a: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endParaRPr lang="en-IN" dirty="0"/>
          </a:p>
        </p:txBody>
      </p:sp>
    </p:spTree>
    <p:extLst>
      <p:ext uri="{BB962C8B-B14F-4D97-AF65-F5344CB8AC3E}">
        <p14:creationId xmlns:p14="http://schemas.microsoft.com/office/powerpoint/2010/main" val="291127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E7C8C-80C1-8ED0-EA6C-BD004419F279}"/>
              </a:ext>
            </a:extLst>
          </p:cNvPr>
          <p:cNvSpPr txBox="1"/>
          <p:nvPr/>
        </p:nvSpPr>
        <p:spPr>
          <a:xfrm>
            <a:off x="471639" y="710135"/>
            <a:ext cx="3051209" cy="1477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Interface:</a:t>
            </a:r>
            <a:r>
              <a:rPr lang="en-US" dirty="0"/>
              <a:t>iLab2Process</a:t>
            </a:r>
          </a:p>
          <a:p>
            <a:endParaRPr lang="en-IN" dirty="0"/>
          </a:p>
          <a:p>
            <a:r>
              <a:rPr lang="en-IN" dirty="0"/>
              <a:t>Send(message)</a:t>
            </a:r>
          </a:p>
          <a:p>
            <a:r>
              <a:rPr lang="en-IN" dirty="0"/>
              <a:t>Deliver(message)</a:t>
            </a:r>
          </a:p>
          <a:p>
            <a:r>
              <a:rPr lang="en-IN" dirty="0" err="1"/>
              <a:t>getToken</a:t>
            </a:r>
            <a:r>
              <a:rPr lang="en-IN" dirty="0"/>
              <a:t>():</a:t>
            </a:r>
          </a:p>
        </p:txBody>
      </p:sp>
      <p:sp>
        <p:nvSpPr>
          <p:cNvPr id="4" name="TextBox 3">
            <a:extLst>
              <a:ext uri="{FF2B5EF4-FFF2-40B4-BE49-F238E27FC236}">
                <a16:creationId xmlns:a16="http://schemas.microsoft.com/office/drawing/2014/main" id="{5969DAD6-0DB8-8488-F764-7F1DB61BB70F}"/>
              </a:ext>
            </a:extLst>
          </p:cNvPr>
          <p:cNvSpPr txBox="1"/>
          <p:nvPr/>
        </p:nvSpPr>
        <p:spPr>
          <a:xfrm>
            <a:off x="5531320" y="710135"/>
            <a:ext cx="3647975" cy="147732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Class : </a:t>
            </a:r>
            <a:r>
              <a:rPr lang="en-US" dirty="0"/>
              <a:t>myLab2Process</a:t>
            </a:r>
          </a:p>
          <a:p>
            <a:endParaRPr lang="en-IN" dirty="0"/>
          </a:p>
          <a:p>
            <a:r>
              <a:rPr lang="en-IN" dirty="0"/>
              <a:t>Send(message)</a:t>
            </a:r>
          </a:p>
          <a:p>
            <a:r>
              <a:rPr lang="en-IN" dirty="0"/>
              <a:t>Deliver(message)</a:t>
            </a:r>
          </a:p>
          <a:p>
            <a:r>
              <a:rPr lang="en-IN" dirty="0" err="1"/>
              <a:t>getToken</a:t>
            </a:r>
            <a:r>
              <a:rPr lang="en-IN" dirty="0"/>
              <a:t>():</a:t>
            </a:r>
          </a:p>
        </p:txBody>
      </p:sp>
      <p:cxnSp>
        <p:nvCxnSpPr>
          <p:cNvPr id="6" name="Straight Arrow Connector 5">
            <a:extLst>
              <a:ext uri="{FF2B5EF4-FFF2-40B4-BE49-F238E27FC236}">
                <a16:creationId xmlns:a16="http://schemas.microsoft.com/office/drawing/2014/main" id="{7432CAA3-66BF-FD3C-748E-4E3FAA215E7B}"/>
              </a:ext>
            </a:extLst>
          </p:cNvPr>
          <p:cNvCxnSpPr>
            <a:cxnSpLocks/>
            <a:stCxn id="2" idx="3"/>
            <a:endCxn id="4" idx="1"/>
          </p:cNvCxnSpPr>
          <p:nvPr/>
        </p:nvCxnSpPr>
        <p:spPr>
          <a:xfrm>
            <a:off x="3522848" y="1448799"/>
            <a:ext cx="200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6E9520E-4DEF-84A4-F2A3-694526D166FE}"/>
              </a:ext>
            </a:extLst>
          </p:cNvPr>
          <p:cNvSpPr txBox="1"/>
          <p:nvPr/>
        </p:nvSpPr>
        <p:spPr>
          <a:xfrm>
            <a:off x="346509" y="2866727"/>
            <a:ext cx="4591251" cy="1477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Interface:</a:t>
            </a:r>
            <a:r>
              <a:rPr lang="en-US" dirty="0"/>
              <a:t>iLab2BSSManager</a:t>
            </a:r>
            <a:endParaRPr lang="en-IN" dirty="0"/>
          </a:p>
          <a:p>
            <a:endParaRPr lang="en-IN" dirty="0"/>
          </a:p>
          <a:p>
            <a:r>
              <a:rPr lang="en-IN" dirty="0"/>
              <a:t>send(message)</a:t>
            </a:r>
          </a:p>
          <a:p>
            <a:r>
              <a:rPr lang="en-IN" dirty="0"/>
              <a:t>releaseToken()</a:t>
            </a:r>
          </a:p>
          <a:p>
            <a:endParaRPr lang="en-IN" dirty="0"/>
          </a:p>
        </p:txBody>
      </p:sp>
      <p:sp>
        <p:nvSpPr>
          <p:cNvPr id="10" name="TextBox 9">
            <a:extLst>
              <a:ext uri="{FF2B5EF4-FFF2-40B4-BE49-F238E27FC236}">
                <a16:creationId xmlns:a16="http://schemas.microsoft.com/office/drawing/2014/main" id="{7F4A1747-F583-8DC5-C7A0-41339F3ED686}"/>
              </a:ext>
            </a:extLst>
          </p:cNvPr>
          <p:cNvSpPr txBox="1"/>
          <p:nvPr/>
        </p:nvSpPr>
        <p:spPr>
          <a:xfrm>
            <a:off x="5531320" y="3001485"/>
            <a:ext cx="4421202" cy="12003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IN" dirty="0"/>
              <a:t>Class : m</a:t>
            </a:r>
            <a:r>
              <a:rPr lang="en-US" dirty="0"/>
              <a:t>yLab2BSSManager</a:t>
            </a:r>
            <a:endParaRPr lang="en-IN" dirty="0"/>
          </a:p>
          <a:p>
            <a:endParaRPr lang="en-IN" dirty="0"/>
          </a:p>
          <a:p>
            <a:r>
              <a:rPr lang="en-IN" dirty="0"/>
              <a:t>send(message)</a:t>
            </a:r>
          </a:p>
          <a:p>
            <a:r>
              <a:rPr lang="en-IN" dirty="0"/>
              <a:t>releaseToken()</a:t>
            </a:r>
          </a:p>
        </p:txBody>
      </p:sp>
      <p:cxnSp>
        <p:nvCxnSpPr>
          <p:cNvPr id="11" name="Straight Arrow Connector 10">
            <a:extLst>
              <a:ext uri="{FF2B5EF4-FFF2-40B4-BE49-F238E27FC236}">
                <a16:creationId xmlns:a16="http://schemas.microsoft.com/office/drawing/2014/main" id="{66BC98C6-EE44-663F-7EF2-FCAA11AA817A}"/>
              </a:ext>
            </a:extLst>
          </p:cNvPr>
          <p:cNvCxnSpPr>
            <a:cxnSpLocks/>
            <a:stCxn id="9" idx="3"/>
            <a:endCxn id="10" idx="1"/>
          </p:cNvCxnSpPr>
          <p:nvPr/>
        </p:nvCxnSpPr>
        <p:spPr>
          <a:xfrm flipV="1">
            <a:off x="4937760" y="3601650"/>
            <a:ext cx="593560" cy="3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51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40224C-0B9A-57F2-22F3-53D52D1F27C1}"/>
              </a:ext>
            </a:extLst>
          </p:cNvPr>
          <p:cNvSpPr txBox="1"/>
          <p:nvPr/>
        </p:nvSpPr>
        <p:spPr>
          <a:xfrm>
            <a:off x="295975" y="329149"/>
            <a:ext cx="11610475" cy="6186309"/>
          </a:xfrm>
          <a:prstGeom prst="rect">
            <a:avLst/>
          </a:prstGeom>
          <a:noFill/>
        </p:spPr>
        <p:txBody>
          <a:bodyPr wrap="square">
            <a:spAutoFit/>
          </a:bodyPr>
          <a:lstStyle/>
          <a:p>
            <a:r>
              <a:rPr lang="en-US" sz="1800" b="1" dirty="0">
                <a:solidFill>
                  <a:srgbClr val="000000"/>
                </a:solidFill>
                <a:effectLst/>
                <a:latin typeface="Aptos-Bold"/>
              </a:rPr>
              <a:t>Implementation Steps: </a:t>
            </a:r>
            <a:endParaRPr lang="en-US" dirty="0"/>
          </a:p>
          <a:p>
            <a:pPr marL="342900" indent="-342900">
              <a:buAutoNum type="arabicPeriod"/>
            </a:pPr>
            <a:r>
              <a:rPr lang="en-US" sz="1800" dirty="0">
                <a:solidFill>
                  <a:srgbClr val="000000"/>
                </a:solidFill>
                <a:effectLst/>
                <a:latin typeface="Aptos" panose="020B0004020202020204" pitchFamily="34" charset="0"/>
              </a:rPr>
              <a:t>Develop the interfaces and classes mentioned above. </a:t>
            </a:r>
          </a:p>
          <a:p>
            <a:r>
              <a:rPr lang="en-US" dirty="0"/>
              <a:t>       </a:t>
            </a:r>
            <a:r>
              <a:rPr lang="en-US" dirty="0">
                <a:highlight>
                  <a:srgbClr val="FFFF00"/>
                </a:highlight>
              </a:rPr>
              <a:t>Implemented using Python</a:t>
            </a:r>
            <a:r>
              <a:rPr lang="en-US" dirty="0"/>
              <a:t>.</a:t>
            </a:r>
          </a:p>
          <a:p>
            <a:endParaRPr lang="en-US" dirty="0"/>
          </a:p>
          <a:p>
            <a:r>
              <a:rPr lang="en-US" sz="1800" dirty="0">
                <a:solidFill>
                  <a:srgbClr val="000000"/>
                </a:solidFill>
                <a:effectLst/>
                <a:latin typeface="Aptos" panose="020B0004020202020204" pitchFamily="34" charset="0"/>
              </a:rPr>
              <a:t>2. Implement RMI functionalities: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Use </a:t>
            </a:r>
            <a:r>
              <a:rPr lang="en-US" sz="1800" dirty="0" err="1">
                <a:solidFill>
                  <a:srgbClr val="000000"/>
                </a:solidFill>
                <a:effectLst/>
                <a:latin typeface="Aptos" panose="020B0004020202020204" pitchFamily="34" charset="0"/>
              </a:rPr>
              <a:t>UnicastRemoteObject</a:t>
            </a:r>
            <a:r>
              <a:rPr lang="en-US" sz="1800" dirty="0">
                <a:solidFill>
                  <a:srgbClr val="000000"/>
                </a:solidFill>
                <a:effectLst/>
                <a:latin typeface="Aptos" panose="020B0004020202020204" pitchFamily="34" charset="0"/>
              </a:rPr>
              <a:t> to create remote objects for Process and </a:t>
            </a:r>
            <a:r>
              <a:rPr lang="en-US" sz="1800" dirty="0" err="1">
                <a:solidFill>
                  <a:srgbClr val="000000"/>
                </a:solidFill>
                <a:effectLst/>
                <a:latin typeface="Aptos" panose="020B0004020202020204" pitchFamily="34" charset="0"/>
              </a:rPr>
              <a:t>TokenManager</a:t>
            </a:r>
            <a:r>
              <a:rPr lang="en-US" sz="1800" dirty="0">
                <a:solidFill>
                  <a:srgbClr val="000000"/>
                </a:solidFill>
                <a:effectLst/>
                <a:latin typeface="Aptos" panose="020B0004020202020204" pitchFamily="34" charset="0"/>
              </a:rPr>
              <a:t>.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Use the Naming class to register the </a:t>
            </a:r>
            <a:r>
              <a:rPr lang="en-US" sz="1800" dirty="0" err="1">
                <a:solidFill>
                  <a:srgbClr val="000000"/>
                </a:solidFill>
                <a:effectLst/>
                <a:latin typeface="Aptos" panose="020B0004020202020204" pitchFamily="34" charset="0"/>
              </a:rPr>
              <a:t>TokenManager</a:t>
            </a:r>
            <a:r>
              <a:rPr lang="en-US" sz="1800" dirty="0">
                <a:solidFill>
                  <a:srgbClr val="000000"/>
                </a:solidFill>
                <a:effectLst/>
                <a:latin typeface="Aptos" panose="020B0004020202020204" pitchFamily="34" charset="0"/>
              </a:rPr>
              <a:t> object on the RMI registry. </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dirty="0">
                <a:solidFill>
                  <a:srgbClr val="000000"/>
                </a:solidFill>
                <a:highlight>
                  <a:srgbClr val="FFFF00"/>
                </a:highlight>
                <a:latin typeface="Aptos" panose="020B0004020202020204" pitchFamily="34" charset="0"/>
              </a:rPr>
              <a:t>Response: </a:t>
            </a:r>
          </a:p>
          <a:p>
            <a:r>
              <a:rPr lang="en-US" dirty="0">
                <a:solidFill>
                  <a:srgbClr val="000000"/>
                </a:solidFill>
                <a:latin typeface="Aptos" panose="020B0004020202020204" pitchFamily="34" charset="0"/>
              </a:rPr>
              <a:t>Used Python library and framework Pyro5 to create </a:t>
            </a:r>
            <a:r>
              <a:rPr lang="en-US" dirty="0" err="1">
                <a:solidFill>
                  <a:srgbClr val="000000"/>
                </a:solidFill>
                <a:latin typeface="Aptos" panose="020B0004020202020204" pitchFamily="34" charset="0"/>
              </a:rPr>
              <a:t>UnicastRemoteobject</a:t>
            </a:r>
            <a:r>
              <a:rPr lang="en-US" dirty="0">
                <a:solidFill>
                  <a:srgbClr val="000000"/>
                </a:solidFill>
                <a:latin typeface="Aptos" panose="020B0004020202020204" pitchFamily="34" charset="0"/>
              </a:rPr>
              <a:t> for process and token manager.</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the Python library and framework Pyro5 to register the Process and </a:t>
            </a:r>
            <a:r>
              <a:rPr lang="en-US" dirty="0" err="1">
                <a:solidFill>
                  <a:srgbClr val="000000"/>
                </a:solidFill>
                <a:latin typeface="Aptos" panose="020B0004020202020204" pitchFamily="34" charset="0"/>
              </a:rPr>
              <a:t>TokenManger</a:t>
            </a:r>
            <a:r>
              <a:rPr lang="en-US" dirty="0">
                <a:solidFill>
                  <a:srgbClr val="000000"/>
                </a:solidFill>
                <a:latin typeface="Aptos" panose="020B0004020202020204" pitchFamily="34" charset="0"/>
              </a:rPr>
              <a:t> object.</a:t>
            </a:r>
          </a:p>
          <a:p>
            <a:pPr marL="285750" indent="-285750">
              <a:buFont typeface="Symbol" panose="05050102010706020507" pitchFamily="18" charset="2"/>
              <a:buChar char="•"/>
            </a:pPr>
            <a:endParaRPr lang="en-US" dirty="0"/>
          </a:p>
          <a:p>
            <a:r>
              <a:rPr lang="en-US" sz="1800" dirty="0">
                <a:solidFill>
                  <a:srgbClr val="000000"/>
                </a:solidFill>
                <a:effectLst/>
                <a:latin typeface="Aptos" panose="020B0004020202020204" pitchFamily="34" charset="0"/>
              </a:rPr>
              <a:t>3. Process Logic:</a:t>
            </a:r>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Each process creates its own Process object and references the shared iLab2</a:t>
            </a:r>
            <a:r>
              <a:rPr lang="en-US" dirty="0">
                <a:solidFill>
                  <a:srgbClr val="000000"/>
                </a:solidFill>
                <a:latin typeface="Aptos" panose="020B0004020202020204" pitchFamily="34" charset="0"/>
              </a:rPr>
              <a:t>BSS</a:t>
            </a:r>
            <a:r>
              <a:rPr lang="en-US" sz="1800" dirty="0">
                <a:solidFill>
                  <a:srgbClr val="000000"/>
                </a:solidFill>
                <a:effectLst/>
                <a:latin typeface="Aptos" panose="020B0004020202020204" pitchFamily="34" charset="0"/>
              </a:rPr>
              <a:t>Manager object.</a:t>
            </a:r>
          </a:p>
          <a:p>
            <a:r>
              <a:rPr lang="en-US" dirty="0">
                <a:solidFill>
                  <a:srgbClr val="000000"/>
                </a:solidFill>
                <a:highlight>
                  <a:srgbClr val="FFFF00"/>
                </a:highlight>
                <a:latin typeface="Aptos" panose="020B0004020202020204" pitchFamily="34" charset="0"/>
              </a:rPr>
              <a:t>Implemented</a:t>
            </a:r>
            <a:r>
              <a:rPr lang="en-US" dirty="0">
                <a:solidFill>
                  <a:srgbClr val="000000"/>
                </a:solidFill>
                <a:latin typeface="Aptos" panose="020B0004020202020204" pitchFamily="34" charset="0"/>
              </a:rPr>
              <a:t> in iLab2Process.py.</a:t>
            </a:r>
          </a:p>
          <a:p>
            <a:r>
              <a:rPr lang="en-US" sz="1800" dirty="0">
                <a:solidFill>
                  <a:srgbClr val="000000"/>
                </a:solidFill>
                <a:effectLst/>
                <a:latin typeface="Aptos" panose="020B0004020202020204" pitchFamily="34" charset="0"/>
              </a:rPr>
              <a:t> </a:t>
            </a:r>
            <a:endParaRPr lang="en-US" dirty="0"/>
          </a:p>
          <a:p>
            <a:r>
              <a:rPr lang="en-US" sz="1800" dirty="0">
                <a:solidFill>
                  <a:srgbClr val="000000"/>
                </a:solidFill>
                <a:effectLst/>
                <a:latin typeface="Symbol" panose="05050102010706020507" pitchFamily="18" charset="2"/>
              </a:rPr>
              <a:t>• </a:t>
            </a:r>
            <a:r>
              <a:rPr lang="en-IN" dirty="0"/>
              <a:t>Processes use send to send messages. This triggers updates to the local vector clock and sends the</a:t>
            </a:r>
          </a:p>
          <a:p>
            <a:r>
              <a:rPr lang="en-IN" dirty="0"/>
              <a:t>message with the clock to the </a:t>
            </a:r>
            <a:r>
              <a:rPr lang="en-IN" dirty="0" err="1"/>
              <a:t>BSSManager</a:t>
            </a:r>
            <a:r>
              <a:rPr lang="en-IN" dirty="0"/>
              <a:t>.</a:t>
            </a:r>
          </a:p>
          <a:p>
            <a:endParaRPr lang="en-US" dirty="0">
              <a:solidFill>
                <a:srgbClr val="000000"/>
              </a:solidFill>
              <a:latin typeface="Aptos" panose="020B0004020202020204" pitchFamily="34" charset="0"/>
            </a:endParaRPr>
          </a:p>
          <a:p>
            <a:r>
              <a:rPr lang="en-US" sz="1800" dirty="0">
                <a:solidFill>
                  <a:srgbClr val="000000"/>
                </a:solidFill>
                <a:effectLst/>
                <a:highlight>
                  <a:srgbClr val="FFFF00"/>
                </a:highlight>
                <a:latin typeface="Aptos" panose="020B0004020202020204" pitchFamily="34" charset="0"/>
              </a:rPr>
              <a:t>Implemented in </a:t>
            </a:r>
            <a:r>
              <a:rPr lang="en-US" dirty="0">
                <a:solidFill>
                  <a:srgbClr val="000000"/>
                </a:solidFill>
                <a:latin typeface="Aptos" panose="020B0004020202020204" pitchFamily="34" charset="0"/>
              </a:rPr>
              <a:t>iLab2Process.py</a:t>
            </a:r>
            <a:endParaRPr lang="en-US" sz="1800" dirty="0">
              <a:solidFill>
                <a:srgbClr val="000000"/>
              </a:solidFill>
              <a:effectLst/>
              <a:latin typeface="Aptos" panose="020B0004020202020204" pitchFamily="34" charset="0"/>
            </a:endParaRPr>
          </a:p>
          <a:p>
            <a:endParaRPr lang="en-US" dirty="0"/>
          </a:p>
        </p:txBody>
      </p:sp>
    </p:spTree>
    <p:extLst>
      <p:ext uri="{BB962C8B-B14F-4D97-AF65-F5344CB8AC3E}">
        <p14:creationId xmlns:p14="http://schemas.microsoft.com/office/powerpoint/2010/main" val="355757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40224C-0B9A-57F2-22F3-53D52D1F27C1}"/>
              </a:ext>
            </a:extLst>
          </p:cNvPr>
          <p:cNvSpPr txBox="1"/>
          <p:nvPr/>
        </p:nvSpPr>
        <p:spPr>
          <a:xfrm>
            <a:off x="257475" y="197346"/>
            <a:ext cx="11408344" cy="4524315"/>
          </a:xfrm>
          <a:prstGeom prst="rect">
            <a:avLst/>
          </a:prstGeom>
          <a:noFill/>
        </p:spPr>
        <p:txBody>
          <a:bodyPr wrap="square">
            <a:spAutoFit/>
          </a:bodyPr>
          <a:lstStyle/>
          <a:p>
            <a:r>
              <a:rPr lang="en-US" sz="1800" b="1" dirty="0">
                <a:solidFill>
                  <a:srgbClr val="000000"/>
                </a:solidFill>
                <a:effectLst/>
                <a:latin typeface="Aptos-Bold"/>
              </a:rPr>
              <a:t>Implementation Steps: </a:t>
            </a:r>
          </a:p>
          <a:p>
            <a:endParaRPr lang="en-US" dirty="0"/>
          </a:p>
          <a:p>
            <a:r>
              <a:rPr lang="en-US" sz="1800" dirty="0">
                <a:solidFill>
                  <a:srgbClr val="000000"/>
                </a:solidFill>
                <a:effectLst/>
                <a:latin typeface="Symbol" panose="05050102010706020507" pitchFamily="18" charset="2"/>
              </a:rPr>
              <a:t> </a:t>
            </a:r>
            <a:r>
              <a:rPr lang="en-IN" dirty="0"/>
              <a:t>• The </a:t>
            </a:r>
            <a:r>
              <a:rPr lang="en-IN" dirty="0" err="1"/>
              <a:t>BSSManager</a:t>
            </a:r>
            <a:r>
              <a:rPr lang="en-IN" dirty="0"/>
              <a:t> maintains a waiting queue for messages and a current token holder.</a:t>
            </a:r>
          </a:p>
          <a:p>
            <a:endParaRPr lang="en-US" dirty="0">
              <a:solidFill>
                <a:srgbClr val="000000"/>
              </a:solidFill>
              <a:latin typeface="Aptos" panose="020B0004020202020204" pitchFamily="34" charset="0"/>
            </a:endParaRPr>
          </a:p>
          <a:p>
            <a:r>
              <a:rPr lang="en-US" sz="1800" dirty="0">
                <a:solidFill>
                  <a:srgbClr val="000000"/>
                </a:solidFill>
                <a:effectLst/>
                <a:highlight>
                  <a:srgbClr val="FFFF00"/>
                </a:highlight>
                <a:latin typeface="Aptos" panose="020B0004020202020204" pitchFamily="34" charset="0"/>
              </a:rPr>
              <a:t>Implemented in Ilab2nBSSManager.py method</a:t>
            </a:r>
          </a:p>
          <a:p>
            <a:endParaRPr lang="en-US" dirty="0"/>
          </a:p>
          <a:p>
            <a:r>
              <a:rPr lang="en-IN" dirty="0"/>
              <a:t>When a process receives the token (implicitly or explicitly), it dequeues messages from the waiting queue</a:t>
            </a:r>
          </a:p>
          <a:p>
            <a:r>
              <a:rPr lang="en-IN" dirty="0"/>
              <a:t>based on their vector clocks (ensuring causal ordering).</a:t>
            </a:r>
          </a:p>
          <a:p>
            <a:endParaRPr lang="en-US" sz="1800" dirty="0">
              <a:solidFill>
                <a:srgbClr val="000000"/>
              </a:solidFill>
              <a:effectLst/>
              <a:highlight>
                <a:srgbClr val="FFFF00"/>
              </a:highlight>
              <a:latin typeface="Aptos" panose="020B0004020202020204" pitchFamily="34" charset="0"/>
            </a:endParaRPr>
          </a:p>
          <a:p>
            <a:r>
              <a:rPr lang="en-US" sz="1800" dirty="0">
                <a:solidFill>
                  <a:srgbClr val="000000"/>
                </a:solidFill>
                <a:effectLst/>
                <a:highlight>
                  <a:srgbClr val="FFFF00"/>
                </a:highlight>
                <a:latin typeface="Aptos" panose="020B0004020202020204" pitchFamily="34" charset="0"/>
              </a:rPr>
              <a:t>Implemented in Ilab2BSSManager.py method</a:t>
            </a:r>
          </a:p>
          <a:p>
            <a:endParaRPr lang="en-US" dirty="0"/>
          </a:p>
          <a:p>
            <a:r>
              <a:rPr lang="en-US" dirty="0"/>
              <a:t>The </a:t>
            </a:r>
            <a:r>
              <a:rPr lang="en-US" dirty="0" err="1"/>
              <a:t>BSSManager</a:t>
            </a:r>
            <a:r>
              <a:rPr lang="en-US" dirty="0"/>
              <a:t> uses RMI to deliver causally ordered messages to the deliver method of the</a:t>
            </a:r>
          </a:p>
          <a:p>
            <a:r>
              <a:rPr lang="en-US" dirty="0"/>
              <a:t>corresponding Process objects</a:t>
            </a:r>
            <a:endParaRPr lang="en-IN" dirty="0"/>
          </a:p>
          <a:p>
            <a:r>
              <a:rPr lang="en-US" sz="1800" dirty="0">
                <a:solidFill>
                  <a:srgbClr val="000000"/>
                </a:solidFill>
                <a:effectLst/>
                <a:latin typeface="Aptos" panose="020B0004020202020204" pitchFamily="34" charset="0"/>
              </a:rPr>
              <a:t>.</a:t>
            </a:r>
          </a:p>
          <a:p>
            <a:r>
              <a:rPr lang="en-US" sz="1800" dirty="0">
                <a:solidFill>
                  <a:srgbClr val="000000"/>
                </a:solidFill>
                <a:effectLst/>
                <a:highlight>
                  <a:srgbClr val="FFFF00"/>
                </a:highlight>
                <a:latin typeface="Aptos" panose="020B0004020202020204" pitchFamily="34" charset="0"/>
              </a:rPr>
              <a:t>Implemented in Ilab2Process.py method</a:t>
            </a:r>
          </a:p>
          <a:p>
            <a:endParaRPr lang="en-US" sz="1800"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1168933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CEBB4E-6B44-D98D-CB07-DAD2458369BD}"/>
              </a:ext>
            </a:extLst>
          </p:cNvPr>
          <p:cNvSpPr txBox="1"/>
          <p:nvPr/>
        </p:nvSpPr>
        <p:spPr>
          <a:xfrm>
            <a:off x="411479" y="273055"/>
            <a:ext cx="11437219" cy="1477328"/>
          </a:xfrm>
          <a:prstGeom prst="rect">
            <a:avLst/>
          </a:prstGeom>
          <a:noFill/>
        </p:spPr>
        <p:txBody>
          <a:bodyPr wrap="square">
            <a:spAutoFit/>
          </a:bodyPr>
          <a:lstStyle/>
          <a:p>
            <a:r>
              <a:rPr lang="en-US" sz="1800" b="1" dirty="0">
                <a:solidFill>
                  <a:srgbClr val="000000"/>
                </a:solidFill>
                <a:effectLst/>
                <a:latin typeface="Aptos" panose="020B0004020202020204" pitchFamily="34" charset="0"/>
              </a:rPr>
              <a:t>Benefits: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Distributed causal ordering: RMI facilitates communication and message ordering across processes.</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sz="1800" dirty="0">
                <a:solidFill>
                  <a:srgbClr val="000000"/>
                </a:solidFill>
                <a:effectLst/>
                <a:highlight>
                  <a:srgbClr val="FFFF00"/>
                </a:highlight>
                <a:latin typeface="Aptos" panose="020B0004020202020204" pitchFamily="34" charset="0"/>
              </a:rPr>
              <a:t>Implemented in Ilab2BSSManager.py and ILab2Process.py</a:t>
            </a:r>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IN" dirty="0"/>
          </a:p>
        </p:txBody>
      </p:sp>
    </p:spTree>
    <p:extLst>
      <p:ext uri="{BB962C8B-B14F-4D97-AF65-F5344CB8AC3E}">
        <p14:creationId xmlns:p14="http://schemas.microsoft.com/office/powerpoint/2010/main" val="406871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50044C-8C47-E551-FCBF-5454D274479C}"/>
              </a:ext>
            </a:extLst>
          </p:cNvPr>
          <p:cNvSpPr txBox="1"/>
          <p:nvPr/>
        </p:nvSpPr>
        <p:spPr>
          <a:xfrm>
            <a:off x="498107" y="288561"/>
            <a:ext cx="11061834" cy="6186309"/>
          </a:xfrm>
          <a:prstGeom prst="rect">
            <a:avLst/>
          </a:prstGeom>
          <a:noFill/>
        </p:spPr>
        <p:txBody>
          <a:bodyPr wrap="square">
            <a:spAutoFit/>
          </a:bodyPr>
          <a:lstStyle/>
          <a:p>
            <a:r>
              <a:rPr lang="en-US" sz="1800" b="1" dirty="0">
                <a:solidFill>
                  <a:srgbClr val="000000"/>
                </a:solidFill>
                <a:effectLst/>
                <a:latin typeface="Aptos-Bold"/>
              </a:rPr>
              <a:t>Limitations: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Performance overhead: RMI introduces overhead compared to direct communication methods. </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dirty="0">
                <a:solidFill>
                  <a:srgbClr val="000000"/>
                </a:solidFill>
                <a:highlight>
                  <a:srgbClr val="FFFF00"/>
                </a:highlight>
                <a:latin typeface="Aptos" panose="020B0004020202020204" pitchFamily="34" charset="0"/>
              </a:rPr>
              <a:t>Response:-</a:t>
            </a:r>
          </a:p>
          <a:p>
            <a:endParaRPr lang="en-US" dirty="0">
              <a:solidFill>
                <a:srgbClr val="000000"/>
              </a:solidFill>
              <a:highlight>
                <a:srgbClr val="FFFF00"/>
              </a:highlight>
              <a:latin typeface="Aptos" panose="020B0004020202020204" pitchFamily="34" charset="0"/>
            </a:endParaRPr>
          </a:p>
          <a:p>
            <a:r>
              <a:rPr lang="en-US" dirty="0">
                <a:solidFill>
                  <a:srgbClr val="000000"/>
                </a:solidFill>
                <a:latin typeface="Aptos" panose="020B0004020202020204" pitchFamily="34" charset="0"/>
              </a:rPr>
              <a:t>Used Python based code to trace performance. It is client – server-based implementations on windows platform. Performance is good.</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Complexity: The protocol involves managing the token and maintaining message queues.</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dirty="0">
                <a:solidFill>
                  <a:srgbClr val="000000"/>
                </a:solidFill>
                <a:highlight>
                  <a:srgbClr val="FFFF00"/>
                </a:highlight>
                <a:latin typeface="Aptos" panose="020B0004020202020204" pitchFamily="34" charset="0"/>
              </a:rPr>
              <a:t>Response:-</a:t>
            </a:r>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Python library and framework to manage the token and message queues.</a:t>
            </a: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User will have proper protocol and recommended practice on windows OS to install pypro5 library and python to run the modules of server and clients. So, Message overhead handles properly with Python code.</a:t>
            </a:r>
          </a:p>
          <a:p>
            <a:endParaRPr lang="en-US" sz="1800" dirty="0">
              <a:solidFill>
                <a:srgbClr val="000000"/>
              </a:solidFill>
              <a:effectLst/>
              <a:latin typeface="Aptos" panose="020B0004020202020204" pitchFamily="34" charset="0"/>
            </a:endParaRPr>
          </a:p>
          <a:p>
            <a:r>
              <a:rPr lang="en-US" sz="1800" dirty="0">
                <a:solidFill>
                  <a:srgbClr val="000000"/>
                </a:solidFill>
                <a:effectLst/>
                <a:latin typeface="Aptos" panose="020B0004020202020204" pitchFamily="34" charset="0"/>
              </a:rPr>
              <a:t>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Scalability: Performance might be impacted with a large number of processes.</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Window OS with python handles large number of process and performance is good.</a:t>
            </a:r>
            <a:endParaRPr lang="en-IN" dirty="0"/>
          </a:p>
        </p:txBody>
      </p:sp>
    </p:spTree>
    <p:extLst>
      <p:ext uri="{BB962C8B-B14F-4D97-AF65-F5344CB8AC3E}">
        <p14:creationId xmlns:p14="http://schemas.microsoft.com/office/powerpoint/2010/main" val="307505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901323-C27A-D3FE-0E61-9DE19D89AF0C}"/>
              </a:ext>
            </a:extLst>
          </p:cNvPr>
          <p:cNvSpPr txBox="1"/>
          <p:nvPr/>
        </p:nvSpPr>
        <p:spPr>
          <a:xfrm>
            <a:off x="218975" y="289679"/>
            <a:ext cx="11889606" cy="5632311"/>
          </a:xfrm>
          <a:prstGeom prst="rect">
            <a:avLst/>
          </a:prstGeom>
          <a:noFill/>
        </p:spPr>
        <p:txBody>
          <a:bodyPr wrap="square">
            <a:spAutoFit/>
          </a:bodyPr>
          <a:lstStyle/>
          <a:p>
            <a:r>
              <a:rPr lang="en-US" sz="1800" b="1" dirty="0">
                <a:solidFill>
                  <a:srgbClr val="000000"/>
                </a:solidFill>
                <a:effectLst/>
                <a:latin typeface="Aptos-Bold"/>
              </a:rPr>
              <a:t>Additional Notes: </a:t>
            </a:r>
            <a:endParaRPr lang="en-US" dirty="0"/>
          </a:p>
          <a:p>
            <a:pPr marL="285750" indent="-285750">
              <a:buFont typeface="Symbol" panose="05050102010706020507" pitchFamily="18" charset="2"/>
              <a:buChar char="•"/>
            </a:pPr>
            <a:r>
              <a:rPr lang="en-US" sz="1800" dirty="0">
                <a:solidFill>
                  <a:srgbClr val="000000"/>
                </a:solidFill>
                <a:effectLst/>
                <a:latin typeface="Aptos" panose="020B0004020202020204" pitchFamily="34" charset="0"/>
              </a:rPr>
              <a:t>This is a high-level overview. The actual implementation will involve exception handling,</a:t>
            </a: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sz="1800" b="1" dirty="0">
                <a:solidFill>
                  <a:srgbClr val="000000"/>
                </a:solidFill>
                <a:effectLst/>
                <a:highlight>
                  <a:srgbClr val="FFFF00"/>
                </a:highlight>
                <a:latin typeface="Aptos" panose="020B0004020202020204" pitchFamily="34" charset="0"/>
              </a:rPr>
              <a:t>Response:-</a:t>
            </a:r>
          </a:p>
          <a:p>
            <a:r>
              <a:rPr lang="en-US" dirty="0">
                <a:solidFill>
                  <a:srgbClr val="000000"/>
                </a:solidFill>
                <a:latin typeface="Aptos" panose="020B0004020202020204" pitchFamily="34" charset="0"/>
              </a:rPr>
              <a:t>Used try, except and finally block to handle exception. Implemented using Python try .. block</a:t>
            </a:r>
          </a:p>
          <a:p>
            <a:r>
              <a:rPr lang="en-US" sz="1800" dirty="0">
                <a:solidFill>
                  <a:srgbClr val="000000"/>
                </a:solidFill>
                <a:effectLst/>
                <a:latin typeface="Aptos" panose="020B0004020202020204" pitchFamily="34" charset="0"/>
              </a:rPr>
              <a:t>Used user based natural lan</a:t>
            </a:r>
            <a:r>
              <a:rPr lang="en-US" dirty="0">
                <a:solidFill>
                  <a:srgbClr val="000000"/>
                </a:solidFill>
                <a:latin typeface="Aptos" panose="020B0004020202020204" pitchFamily="34" charset="0"/>
              </a:rPr>
              <a:t>guage English with proper function name to provide proper information.</a:t>
            </a:r>
            <a:endParaRPr lang="en-US" sz="1800" dirty="0">
              <a:solidFill>
                <a:srgbClr val="000000"/>
              </a:solidFill>
              <a:effectLst/>
              <a:latin typeface="Aptos" panose="020B0004020202020204" pitchFamily="34" charset="0"/>
            </a:endParaRPr>
          </a:p>
          <a:p>
            <a:r>
              <a:rPr lang="en-US" dirty="0">
                <a:solidFill>
                  <a:srgbClr val="000000"/>
                </a:solidFill>
                <a:latin typeface="Aptos" panose="020B0004020202020204" pitchFamily="34" charset="0"/>
              </a:rPr>
              <a:t>e.g.</a:t>
            </a:r>
          </a:p>
          <a:p>
            <a:endParaRPr lang="en-US" dirty="0">
              <a:solidFill>
                <a:srgbClr val="000000"/>
              </a:solidFill>
              <a:latin typeface="Aptos" panose="020B0004020202020204" pitchFamily="34"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8000"/>
                </a:solidFill>
                <a:effectLst/>
                <a:latin typeface="Consolas" panose="020B0609020204030204" pitchFamily="49" charset="0"/>
              </a:rPr>
              <a:t># if message is empty then </a:t>
            </a:r>
            <a:r>
              <a:rPr lang="en-IN" b="0" dirty="0" err="1">
                <a:solidFill>
                  <a:srgbClr val="008000"/>
                </a:solidFill>
                <a:effectLst/>
                <a:latin typeface="Consolas" panose="020B0609020204030204" pitchFamily="49" charset="0"/>
              </a:rPr>
              <a:t>BSSManager.send</a:t>
            </a:r>
            <a:r>
              <a:rPr lang="en-IN" b="0" dirty="0">
                <a:solidFill>
                  <a:srgbClr val="008000"/>
                </a:solidFill>
                <a:effectLst/>
                <a:latin typeface="Consolas" panose="020B0609020204030204" pitchFamily="49" charset="0"/>
              </a:rPr>
              <a:t> method will return Token Value</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self</a:t>
            </a:r>
            <a:r>
              <a:rPr lang="en-IN" b="0" dirty="0" err="1">
                <a:solidFill>
                  <a:srgbClr val="000000"/>
                </a:solidFill>
                <a:effectLst/>
                <a:latin typeface="Consolas" panose="020B0609020204030204" pitchFamily="49" charset="0"/>
              </a:rPr>
              <a:t>.BSSManagerMessage</a:t>
            </a:r>
            <a:r>
              <a:rPr lang="en-IN" b="0" dirty="0">
                <a:solidFill>
                  <a:srgbClr val="000000"/>
                </a:solidFill>
                <a:effectLst/>
                <a:latin typeface="Consolas" panose="020B0609020204030204" pitchFamily="49" charset="0"/>
              </a:rPr>
              <a:t> = </a:t>
            </a:r>
            <a:r>
              <a:rPr lang="en-IN" b="0" dirty="0" err="1">
                <a:solidFill>
                  <a:srgbClr val="0000FF"/>
                </a:solidFill>
                <a:effectLst/>
                <a:latin typeface="Consolas" panose="020B0609020204030204" pitchFamily="49" charset="0"/>
              </a:rPr>
              <a:t>self</a:t>
            </a:r>
            <a:r>
              <a:rPr lang="en-IN" b="0" dirty="0" err="1">
                <a:solidFill>
                  <a:srgbClr val="000000"/>
                </a:solidFill>
                <a:effectLst/>
                <a:latin typeface="Consolas" panose="020B0609020204030204" pitchFamily="49" charset="0"/>
              </a:rPr>
              <a:t>.BSSManager.send</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except</a:t>
            </a:r>
            <a:r>
              <a:rPr lang="en-IN" b="0" dirty="0">
                <a:solidFill>
                  <a:srgbClr val="000000"/>
                </a:solidFill>
                <a:effectLst/>
                <a:latin typeface="Consolas" panose="020B0609020204030204" pitchFamily="49" charset="0"/>
              </a:rPr>
              <a:t> Exception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error:</a:t>
            </a:r>
          </a:p>
          <a:p>
            <a:r>
              <a:rPr lang="en-IN" b="0" dirty="0">
                <a:solidFill>
                  <a:srgbClr val="000000"/>
                </a:solidFill>
                <a:effectLst/>
                <a:latin typeface="Consolas" panose="020B0609020204030204" pitchFamily="49" charset="0"/>
              </a:rPr>
              <a:t>            print(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getToken</a:t>
            </a:r>
            <a:r>
              <a:rPr lang="en-IN" b="0" dirty="0">
                <a:solidFill>
                  <a:srgbClr val="A31515"/>
                </a:solidFill>
                <a:effectLst/>
                <a:latin typeface="Consolas" panose="020B0609020204030204" pitchFamily="49" charset="0"/>
              </a:rPr>
              <a:t>(): Process </a:t>
            </a:r>
            <a:r>
              <a:rPr lang="en-IN" b="0" dirty="0" err="1">
                <a:solidFill>
                  <a:srgbClr val="A31515"/>
                </a:solidFill>
                <a:effectLst/>
                <a:latin typeface="Consolas" panose="020B0609020204030204" pitchFamily="49" charset="0"/>
              </a:rPr>
              <a:t>getToken</a:t>
            </a:r>
            <a:r>
              <a:rPr lang="en-IN" b="0" dirty="0">
                <a:solidFill>
                  <a:srgbClr val="A31515"/>
                </a:solidFill>
                <a:effectLst/>
                <a:latin typeface="Consolas" panose="020B0609020204030204" pitchFamily="49" charset="0"/>
              </a:rPr>
              <a:t> failed."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print (error)</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finally</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print(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getToken</a:t>
            </a:r>
            <a:r>
              <a:rPr lang="en-IN" b="0" dirty="0">
                <a:solidFill>
                  <a:srgbClr val="A31515"/>
                </a:solidFill>
                <a:effectLst/>
                <a:latin typeface="Consolas" panose="020B0609020204030204" pitchFamily="49" charset="0"/>
              </a:rPr>
              <a:t>(): Process </a:t>
            </a:r>
            <a:r>
              <a:rPr lang="en-IN" b="0" dirty="0" err="1">
                <a:solidFill>
                  <a:srgbClr val="A31515"/>
                </a:solidFill>
                <a:effectLst/>
                <a:latin typeface="Consolas" panose="020B0609020204030204" pitchFamily="49" charset="0"/>
              </a:rPr>
              <a:t>getToken</a:t>
            </a:r>
            <a:r>
              <a:rPr lang="en-IN" b="0" dirty="0">
                <a:solidFill>
                  <a:srgbClr val="A31515"/>
                </a:solidFill>
                <a:effectLst/>
                <a:latin typeface="Consolas" panose="020B0609020204030204" pitchFamily="49" charset="0"/>
              </a:rPr>
              <a:t> completed successfully."</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self</a:t>
            </a:r>
            <a:r>
              <a:rPr lang="en-IN" b="0" dirty="0" err="1">
                <a:solidFill>
                  <a:srgbClr val="000000"/>
                </a:solidFill>
                <a:effectLst/>
                <a:latin typeface="Consolas" panose="020B0609020204030204" pitchFamily="49" charset="0"/>
              </a:rPr>
              <a:t>.BSSManagerMessage</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rgbClr val="000000"/>
              </a:solidFill>
              <a:latin typeface="Aptos" panose="020B0004020202020204" pitchFamily="34" charset="0"/>
            </a:endParaRPr>
          </a:p>
        </p:txBody>
      </p:sp>
    </p:spTree>
    <p:extLst>
      <p:ext uri="{BB962C8B-B14F-4D97-AF65-F5344CB8AC3E}">
        <p14:creationId xmlns:p14="http://schemas.microsoft.com/office/powerpoint/2010/main" val="3221651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901323-C27A-D3FE-0E61-9DE19D89AF0C}"/>
              </a:ext>
            </a:extLst>
          </p:cNvPr>
          <p:cNvSpPr txBox="1"/>
          <p:nvPr/>
        </p:nvSpPr>
        <p:spPr>
          <a:xfrm>
            <a:off x="218975" y="289679"/>
            <a:ext cx="11889606" cy="4801314"/>
          </a:xfrm>
          <a:prstGeom prst="rect">
            <a:avLst/>
          </a:prstGeom>
          <a:noFill/>
        </p:spPr>
        <p:txBody>
          <a:bodyPr wrap="square">
            <a:spAutoFit/>
          </a:bodyPr>
          <a:lstStyle/>
          <a:p>
            <a:r>
              <a:rPr lang="en-US" sz="1800" b="1" dirty="0">
                <a:solidFill>
                  <a:srgbClr val="000000"/>
                </a:solidFill>
                <a:effectLst/>
                <a:latin typeface="Aptos-Bold"/>
              </a:rPr>
              <a:t>Additional Notes: </a:t>
            </a:r>
            <a:endParaRPr lang="en-US" dirty="0"/>
          </a:p>
          <a:p>
            <a:r>
              <a:rPr lang="en-US" sz="1800" dirty="0">
                <a:solidFill>
                  <a:srgbClr val="000000"/>
                </a:solidFill>
                <a:effectLst/>
                <a:latin typeface="Aptos" panose="020B0004020202020204" pitchFamily="34" charset="0"/>
              </a:rPr>
              <a:t>serialization of objects for RMI communication, and thread synchronization for concurrent access to queues and sequence numbers. </a:t>
            </a:r>
          </a:p>
          <a:p>
            <a:endParaRPr lang="en-US" dirty="0">
              <a:solidFill>
                <a:srgbClr val="000000"/>
              </a:solidFill>
              <a:latin typeface="Aptos" panose="020B0004020202020204" pitchFamily="34" charset="0"/>
            </a:endParaRPr>
          </a:p>
          <a:p>
            <a:r>
              <a:rPr lang="en-US" b="1" dirty="0"/>
              <a:t>Serialization</a:t>
            </a:r>
            <a:r>
              <a:rPr lang="en-US" dirty="0"/>
              <a:t>, also known as </a:t>
            </a:r>
            <a:r>
              <a:rPr lang="en-US" b="1" dirty="0"/>
              <a:t>marshaling</a:t>
            </a:r>
            <a:r>
              <a:rPr lang="en-US" dirty="0"/>
              <a:t>, is the process of translating a piece of data into an interim representation that’s suitable for </a:t>
            </a:r>
            <a:r>
              <a:rPr lang="en-US" dirty="0">
                <a:hlinkClick r:id="rId2"/>
              </a:rPr>
              <a:t>transmission</a:t>
            </a:r>
            <a:r>
              <a:rPr lang="en-US" dirty="0"/>
              <a:t> through a network or </a:t>
            </a:r>
            <a:r>
              <a:rPr lang="en-US" dirty="0">
                <a:hlinkClick r:id="rId3"/>
              </a:rPr>
              <a:t>persistent storage</a:t>
            </a:r>
            <a:r>
              <a:rPr lang="en-US" dirty="0"/>
              <a:t> on a medium like an optical disk. Because the serialized form isn’t useful on its own, you’ll eventually want to restore the original data. The inverse operation, which can occur on a remote machine, is called </a:t>
            </a:r>
            <a:r>
              <a:rPr lang="en-US" b="1" dirty="0"/>
              <a:t>deserialization</a:t>
            </a:r>
            <a:r>
              <a:rPr lang="en-US" dirty="0"/>
              <a:t> or </a:t>
            </a:r>
            <a:r>
              <a:rPr lang="en-US" b="1" dirty="0" err="1"/>
              <a:t>unmarshaling</a:t>
            </a:r>
            <a:r>
              <a:rPr lang="en-US" dirty="0"/>
              <a:t>.</a:t>
            </a:r>
          </a:p>
          <a:p>
            <a:endParaRPr lang="en-US" dirty="0"/>
          </a:p>
          <a:p>
            <a:r>
              <a:rPr lang="en-IN" dirty="0"/>
              <a:t>Python ships with the following modules in the standard library, which provide binary data serialization formats for different purposes:</a:t>
            </a:r>
          </a:p>
          <a:p>
            <a:endParaRPr lang="en-IN" dirty="0"/>
          </a:p>
          <a:p>
            <a:r>
              <a:rPr lang="en-IN" dirty="0">
                <a:highlight>
                  <a:srgbClr val="FFFF00"/>
                </a:highlight>
              </a:rPr>
              <a:t>    pickle</a:t>
            </a:r>
            <a:r>
              <a:rPr lang="en-IN" dirty="0"/>
              <a:t>: Python object serialization</a:t>
            </a:r>
          </a:p>
          <a:p>
            <a:r>
              <a:rPr lang="en-IN" dirty="0"/>
              <a:t>    marshal: Internal object serialization</a:t>
            </a:r>
          </a:p>
          <a:p>
            <a:r>
              <a:rPr lang="en-IN" dirty="0"/>
              <a:t>    shelve: Python object persistence</a:t>
            </a:r>
          </a:p>
          <a:p>
            <a:r>
              <a:rPr lang="en-IN" dirty="0"/>
              <a:t>    </a:t>
            </a:r>
            <a:r>
              <a:rPr lang="en-IN" dirty="0" err="1"/>
              <a:t>dbm</a:t>
            </a:r>
            <a:r>
              <a:rPr lang="en-IN" dirty="0"/>
              <a:t>: An interface to Unix databases</a:t>
            </a:r>
            <a:endParaRPr lang="en-US" sz="1800" dirty="0">
              <a:solidFill>
                <a:srgbClr val="000000"/>
              </a:solidFill>
              <a:effectLst/>
              <a:latin typeface="Aptos" panose="020B0004020202020204" pitchFamily="34" charset="0"/>
            </a:endParaRPr>
          </a:p>
          <a:p>
            <a:endParaRPr lang="en-US" dirty="0">
              <a:solidFill>
                <a:srgbClr val="000000"/>
              </a:solidFill>
              <a:latin typeface="Aptos" panose="020B0004020202020204" pitchFamily="34" charset="0"/>
            </a:endParaRPr>
          </a:p>
        </p:txBody>
      </p:sp>
    </p:spTree>
    <p:extLst>
      <p:ext uri="{BB962C8B-B14F-4D97-AF65-F5344CB8AC3E}">
        <p14:creationId xmlns:p14="http://schemas.microsoft.com/office/powerpoint/2010/main" val="214939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901323-C27A-D3FE-0E61-9DE19D89AF0C}"/>
              </a:ext>
            </a:extLst>
          </p:cNvPr>
          <p:cNvSpPr txBox="1"/>
          <p:nvPr/>
        </p:nvSpPr>
        <p:spPr>
          <a:xfrm>
            <a:off x="218975" y="289679"/>
            <a:ext cx="11889606" cy="4524315"/>
          </a:xfrm>
          <a:prstGeom prst="rect">
            <a:avLst/>
          </a:prstGeom>
          <a:noFill/>
        </p:spPr>
        <p:txBody>
          <a:bodyPr wrap="square">
            <a:spAutoFit/>
          </a:bodyPr>
          <a:lstStyle/>
          <a:p>
            <a:r>
              <a:rPr lang="en-US" sz="1800" b="1" dirty="0">
                <a:solidFill>
                  <a:srgbClr val="000000"/>
                </a:solidFill>
                <a:effectLst/>
                <a:latin typeface="Aptos-Bold"/>
              </a:rPr>
              <a:t>Additional Notes: </a:t>
            </a:r>
            <a:endParaRPr lang="en-US" dirty="0"/>
          </a:p>
          <a:p>
            <a:r>
              <a:rPr lang="en-US" dirty="0">
                <a:solidFill>
                  <a:srgbClr val="000000"/>
                </a:solidFill>
                <a:latin typeface="Aptos" panose="020B0004020202020204" pitchFamily="34" charset="0"/>
              </a:rPr>
              <a:t>T</a:t>
            </a:r>
            <a:r>
              <a:rPr lang="en-US" sz="1800" dirty="0">
                <a:solidFill>
                  <a:srgbClr val="000000"/>
                </a:solidFill>
                <a:effectLst/>
                <a:latin typeface="Aptos" panose="020B0004020202020204" pitchFamily="34" charset="0"/>
              </a:rPr>
              <a:t>hread synchronization for concurrent access to queues and sequence numbers.</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Multithreading based python library to thread synchronization. </a:t>
            </a:r>
            <a:r>
              <a:rPr lang="en-US" dirty="0" err="1">
                <a:solidFill>
                  <a:srgbClr val="000000"/>
                </a:solidFill>
                <a:latin typeface="Aptos" panose="020B0004020202020204" pitchFamily="34" charset="0"/>
              </a:rPr>
              <a:t>Thread.join</a:t>
            </a:r>
            <a:r>
              <a:rPr lang="en-US" dirty="0">
                <a:solidFill>
                  <a:srgbClr val="000000"/>
                </a:solidFill>
                <a:latin typeface="Aptos" panose="020B0004020202020204" pitchFamily="34" charset="0"/>
              </a:rPr>
              <a:t> method used to synchronization of thread.</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As we know we are using window OS based threads to communicate between client and servers. Server will create threads when request will come from client and destroy thread when client request finished.</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The server thread synchronizes with windows OS thread for access local memory and IO operations with main processors.</a:t>
            </a:r>
          </a:p>
          <a:p>
            <a:r>
              <a:rPr lang="en-US" sz="1800" dirty="0">
                <a:solidFill>
                  <a:srgbClr val="000000"/>
                </a:solidFill>
                <a:effectLst/>
                <a:latin typeface="Aptos" panose="020B0004020202020204" pitchFamily="34" charset="0"/>
              </a:rPr>
              <a:t> </a:t>
            </a:r>
          </a:p>
          <a:p>
            <a:r>
              <a:rPr lang="en-US" dirty="0">
                <a:solidFill>
                  <a:srgbClr val="000000"/>
                </a:solidFill>
                <a:latin typeface="Aptos" panose="020B0004020202020204" pitchFamily="34" charset="0"/>
              </a:rPr>
              <a:t>We have used </a:t>
            </a:r>
            <a:r>
              <a:rPr lang="en-US" dirty="0" err="1">
                <a:solidFill>
                  <a:srgbClr val="000000"/>
                </a:solidFill>
                <a:latin typeface="Aptos" panose="020B0004020202020204" pitchFamily="34" charset="0"/>
              </a:rPr>
              <a:t>Threading.lock</a:t>
            </a:r>
            <a:r>
              <a:rPr lang="en-US" dirty="0">
                <a:solidFill>
                  <a:srgbClr val="000000"/>
                </a:solidFill>
                <a:latin typeface="Aptos" panose="020B0004020202020204" pitchFamily="34" charset="0"/>
              </a:rPr>
              <a:t> method when process access Critical section and release lock when exit from the critical section.</a:t>
            </a:r>
            <a:endParaRPr lang="en-US" sz="1800" dirty="0">
              <a:solidFill>
                <a:srgbClr val="000000"/>
              </a:solidFill>
              <a:effectLst/>
              <a:latin typeface="Aptos" panose="020B0004020202020204" pitchFamily="34" charset="0"/>
            </a:endParaRPr>
          </a:p>
          <a:p>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p:txBody>
      </p:sp>
    </p:spTree>
    <p:extLst>
      <p:ext uri="{BB962C8B-B14F-4D97-AF65-F5344CB8AC3E}">
        <p14:creationId xmlns:p14="http://schemas.microsoft.com/office/powerpoint/2010/main" val="357325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901323-C27A-D3FE-0E61-9DE19D89AF0C}"/>
              </a:ext>
            </a:extLst>
          </p:cNvPr>
          <p:cNvSpPr txBox="1"/>
          <p:nvPr/>
        </p:nvSpPr>
        <p:spPr>
          <a:xfrm>
            <a:off x="218975" y="289679"/>
            <a:ext cx="11889606" cy="6463308"/>
          </a:xfrm>
          <a:prstGeom prst="rect">
            <a:avLst/>
          </a:prstGeom>
          <a:noFill/>
        </p:spPr>
        <p:txBody>
          <a:bodyPr wrap="square">
            <a:spAutoFit/>
          </a:bodyPr>
          <a:lstStyle/>
          <a:p>
            <a:r>
              <a:rPr lang="en-US" sz="1800" b="1" dirty="0">
                <a:solidFill>
                  <a:srgbClr val="000000"/>
                </a:solidFill>
                <a:effectLst/>
                <a:latin typeface="Aptos-Bold"/>
              </a:rPr>
              <a:t>Additional Notes: </a:t>
            </a:r>
            <a:endParaRPr lang="en-US" dirty="0"/>
          </a:p>
          <a:p>
            <a:r>
              <a:rPr lang="en-US" sz="1800" dirty="0">
                <a:solidFill>
                  <a:srgbClr val="000000"/>
                </a:solidFill>
                <a:effectLst/>
                <a:latin typeface="Aptos" panose="020B0004020202020204" pitchFamily="34" charset="0"/>
              </a:rPr>
              <a:t>Consider using existing RMI libraries and frameworks for easier implementation. </a:t>
            </a:r>
            <a:endParaRPr lang="en-US" dirty="0">
              <a:solidFill>
                <a:srgbClr val="000000"/>
              </a:solidFill>
              <a:latin typeface="Aptos" panose="020B0004020202020204" pitchFamily="34" charset="0"/>
            </a:endParaRPr>
          </a:p>
          <a:p>
            <a:r>
              <a:rPr lang="en-US" b="1" dirty="0">
                <a:solidFill>
                  <a:srgbClr val="000000"/>
                </a:solidFill>
                <a:highlight>
                  <a:srgbClr val="FFFF00"/>
                </a:highlight>
                <a:latin typeface="Aptos" panose="020B0004020202020204" pitchFamily="34" charset="0"/>
              </a:rPr>
              <a:t>Response:--</a:t>
            </a:r>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Implemented with Python on window OS. As we have used python library and python tools such as pypro5 library and python compiler, loader, assembler and runner to execute the server in one process and client to execute in multiple process. So we have used Python based RMI library and Python based frameworks to implement </a:t>
            </a:r>
            <a:r>
              <a:rPr lang="en-US" dirty="0" err="1">
                <a:solidFill>
                  <a:srgbClr val="000000"/>
                </a:solidFill>
                <a:latin typeface="Aptos" panose="020B0004020202020204" pitchFamily="34" charset="0"/>
              </a:rPr>
              <a:t>alogrihtm</a:t>
            </a:r>
            <a:r>
              <a:rPr lang="en-US" dirty="0">
                <a:solidFill>
                  <a:srgbClr val="000000"/>
                </a:solidFill>
                <a:latin typeface="Aptos" panose="020B0004020202020204" pitchFamily="34" charset="0"/>
              </a:rPr>
              <a:t>.</a:t>
            </a:r>
          </a:p>
          <a:p>
            <a:pPr marL="285750" indent="-285750">
              <a:buFont typeface="Symbol" panose="05050102010706020507" pitchFamily="18" charset="2"/>
              <a:buChar char="•"/>
            </a:pP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Aptos" panose="020B0004020202020204" pitchFamily="34" charset="0"/>
              </a:rPr>
              <a:t>The BSS protocol can be further optimized for specific use cases.</a:t>
            </a:r>
            <a:endParaRPr lang="en-US" dirty="0">
              <a:solidFill>
                <a:srgbClr val="000000"/>
              </a:solidFill>
              <a:latin typeface="Aptos" panose="020B0004020202020204" pitchFamily="34" charset="0"/>
            </a:endParaRPr>
          </a:p>
          <a:p>
            <a:r>
              <a:rPr lang="en-US" dirty="0">
                <a:solidFill>
                  <a:srgbClr val="000000"/>
                </a:solidFill>
                <a:highlight>
                  <a:srgbClr val="FFFF00"/>
                </a:highlight>
                <a:latin typeface="Aptos" panose="020B0004020202020204" pitchFamily="34" charset="0"/>
              </a:rPr>
              <a:t>Response:-</a:t>
            </a:r>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The BSS protocol can be optimized in the use case such as,</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  -- Real-Time Collaborative Applications (Ensuring the correct sequence of user actions and enhanced user experience with accurate and synchronized updates.)</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  -- Distributed Databases (Maintaining transaction order for consistency across nodes and improved data integrity and reliability.)</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  -- Multiplayer Online Games (Synchronizing player actions across different servers and smooth and fair gameplay experience.)</a:t>
            </a:r>
          </a:p>
          <a:p>
            <a:endParaRPr lang="en-US" dirty="0">
              <a:solidFill>
                <a:srgbClr val="000000"/>
              </a:solidFill>
              <a:highlight>
                <a:srgbClr val="FFFF00"/>
              </a:highlight>
              <a:latin typeface="Aptos" panose="020B0004020202020204" pitchFamily="34" charset="0"/>
            </a:endParaRPr>
          </a:p>
          <a:p>
            <a:r>
              <a:rPr lang="en-US" dirty="0">
                <a:solidFill>
                  <a:srgbClr val="000000"/>
                </a:solidFill>
                <a:latin typeface="Aptos" panose="020B0004020202020204" pitchFamily="34" charset="0"/>
              </a:rPr>
              <a:t>-- Decentralized Finance Platforms (Managing time-sensitive transactions and smart contract execution order and increased trust and efficiency in financial operations.)</a:t>
            </a:r>
          </a:p>
          <a:p>
            <a:endParaRPr lang="en-IN" dirty="0"/>
          </a:p>
        </p:txBody>
      </p:sp>
    </p:spTree>
    <p:extLst>
      <p:ext uri="{BB962C8B-B14F-4D97-AF65-F5344CB8AC3E}">
        <p14:creationId xmlns:p14="http://schemas.microsoft.com/office/powerpoint/2010/main" val="86820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4B74E-D9AE-6372-9ABF-095A92B6A5DD}"/>
              </a:ext>
            </a:extLst>
          </p:cNvPr>
          <p:cNvSpPr txBox="1"/>
          <p:nvPr/>
        </p:nvSpPr>
        <p:spPr>
          <a:xfrm>
            <a:off x="0" y="102978"/>
            <a:ext cx="12108581" cy="5355312"/>
          </a:xfrm>
          <a:prstGeom prst="rect">
            <a:avLst/>
          </a:prstGeom>
          <a:noFill/>
        </p:spPr>
        <p:txBody>
          <a:bodyPr wrap="square">
            <a:spAutoFit/>
          </a:bodyPr>
          <a:lstStyle/>
          <a:p>
            <a:r>
              <a:rPr lang="en-US" b="1" dirty="0">
                <a:effectLst/>
              </a:rPr>
              <a:t>Birman </a:t>
            </a:r>
            <a:r>
              <a:rPr lang="en-US" b="1" dirty="0" err="1">
                <a:effectLst/>
              </a:rPr>
              <a:t>Schiper</a:t>
            </a:r>
            <a:r>
              <a:rPr lang="en-US" b="1" dirty="0">
                <a:effectLst/>
              </a:rPr>
              <a:t> Stephenson Protocol</a:t>
            </a:r>
          </a:p>
          <a:p>
            <a:r>
              <a:rPr lang="en-US" dirty="0">
                <a:effectLst/>
              </a:rPr>
              <a:t>This</a:t>
            </a:r>
            <a:r>
              <a:rPr lang="en-US" dirty="0"/>
              <a:t> algorithm </a:t>
            </a:r>
            <a:r>
              <a:rPr lang="en-US" dirty="0">
                <a:effectLst/>
              </a:rPr>
              <a:t>is used to maintain the causal ordering of the messages i.e. the message which is sent first should be received first. If send (M1)–&gt;send(M2) then for all processes which receive the messages M1 and M2 should receive M1 before M2. </a:t>
            </a:r>
            <a:r>
              <a:rPr lang="en-US" b="1" dirty="0">
                <a:effectLst/>
              </a:rPr>
              <a:t>Features :</a:t>
            </a:r>
            <a:endParaRPr lang="en-US" dirty="0">
              <a:effectLst/>
            </a:endParaRPr>
          </a:p>
          <a:p>
            <a:pPr>
              <a:buFont typeface="Arial" panose="020B0604020202020204" pitchFamily="34" charset="0"/>
              <a:buChar char="•"/>
            </a:pPr>
            <a:r>
              <a:rPr lang="en-US" dirty="0">
                <a:effectLst/>
              </a:rPr>
              <a:t>Broadcast based messaging.</a:t>
            </a:r>
          </a:p>
          <a:p>
            <a:pPr>
              <a:buFont typeface="Arial" panose="020B0604020202020204" pitchFamily="34" charset="0"/>
              <a:buChar char="•"/>
            </a:pPr>
            <a:r>
              <a:rPr lang="en-US" dirty="0">
                <a:effectLst/>
              </a:rPr>
              <a:t>Size of the messages are small.</a:t>
            </a:r>
          </a:p>
          <a:p>
            <a:pPr>
              <a:buFont typeface="Arial" panose="020B0604020202020204" pitchFamily="34" charset="0"/>
              <a:buChar char="•"/>
            </a:pPr>
            <a:r>
              <a:rPr lang="en-US" dirty="0">
                <a:effectLst/>
              </a:rPr>
              <a:t>More no. of messages are sent.</a:t>
            </a:r>
          </a:p>
          <a:p>
            <a:pPr>
              <a:buFont typeface="Arial" panose="020B0604020202020204" pitchFamily="34" charset="0"/>
              <a:buChar char="•"/>
            </a:pPr>
            <a:r>
              <a:rPr lang="en-US" dirty="0">
                <a:effectLst/>
              </a:rPr>
              <a:t>Limited state information.</a:t>
            </a:r>
          </a:p>
          <a:p>
            <a:r>
              <a:rPr lang="en-US" b="1" dirty="0">
                <a:effectLst/>
              </a:rPr>
              <a:t>Key Points :</a:t>
            </a:r>
            <a:endParaRPr lang="en-US" dirty="0">
              <a:effectLst/>
            </a:endParaRPr>
          </a:p>
          <a:p>
            <a:pPr>
              <a:buFont typeface="Arial" panose="020B0604020202020204" pitchFamily="34" charset="0"/>
              <a:buChar char="•"/>
            </a:pPr>
            <a:r>
              <a:rPr lang="en-US" dirty="0">
                <a:effectLst/>
              </a:rPr>
              <a:t>Each process increases its vector clock by 1 upon sending of messages.</a:t>
            </a:r>
          </a:p>
          <a:p>
            <a:pPr>
              <a:buFont typeface="Arial" panose="020B0604020202020204" pitchFamily="34" charset="0"/>
              <a:buChar char="•"/>
            </a:pPr>
            <a:r>
              <a:rPr lang="en-US" dirty="0">
                <a:effectLst/>
              </a:rPr>
              <a:t>Message is delivered to a process if the process has received all the messages preceding to it.</a:t>
            </a:r>
          </a:p>
          <a:p>
            <a:pPr>
              <a:buFont typeface="Arial" panose="020B0604020202020204" pitchFamily="34" charset="0"/>
              <a:buChar char="•"/>
            </a:pPr>
            <a:r>
              <a:rPr lang="en-US" dirty="0">
                <a:effectLst/>
              </a:rPr>
              <a:t>Else buffer the message.</a:t>
            </a:r>
          </a:p>
          <a:p>
            <a:pPr>
              <a:buFont typeface="Arial" panose="020B0604020202020204" pitchFamily="34" charset="0"/>
              <a:buChar char="•"/>
            </a:pPr>
            <a:r>
              <a:rPr lang="en-US" dirty="0">
                <a:effectLst/>
              </a:rPr>
              <a:t>Update the vector clock for the process.</a:t>
            </a:r>
            <a:endParaRPr lang="en-US" dirty="0"/>
          </a:p>
          <a:p>
            <a:pPr>
              <a:buFont typeface="Arial" panose="020B0604020202020204" pitchFamily="34" charset="0"/>
              <a:buChar char="•"/>
            </a:pPr>
            <a:r>
              <a:rPr lang="en-US" b="1" dirty="0">
                <a:effectLst/>
              </a:rPr>
              <a:t>Reference :</a:t>
            </a:r>
          </a:p>
          <a:p>
            <a:pPr>
              <a:buFont typeface="Arial" panose="020B0604020202020204" pitchFamily="34" charset="0"/>
              <a:buChar char="•"/>
            </a:pPr>
            <a:r>
              <a:rPr lang="en-US" dirty="0">
                <a:effectLst/>
              </a:rPr>
              <a:t>    Process: Pi</a:t>
            </a:r>
          </a:p>
          <a:p>
            <a:pPr>
              <a:buFont typeface="Arial" panose="020B0604020202020204" pitchFamily="34" charset="0"/>
              <a:buChar char="•"/>
            </a:pPr>
            <a:r>
              <a:rPr lang="en-US" dirty="0">
                <a:effectLst/>
              </a:rPr>
              <a:t>    Event: </a:t>
            </a:r>
            <a:r>
              <a:rPr lang="en-US" dirty="0" err="1">
                <a:effectLst/>
              </a:rPr>
              <a:t>eij</a:t>
            </a:r>
            <a:r>
              <a:rPr lang="en-US" dirty="0">
                <a:effectLst/>
              </a:rPr>
              <a:t> , where i:process is number &amp; j: </a:t>
            </a:r>
            <a:r>
              <a:rPr lang="en-US" dirty="0" err="1">
                <a:effectLst/>
              </a:rPr>
              <a:t>jth</a:t>
            </a:r>
            <a:r>
              <a:rPr lang="en-US" dirty="0">
                <a:effectLst/>
              </a:rPr>
              <a:t> event in </a:t>
            </a:r>
            <a:r>
              <a:rPr lang="en-US" dirty="0" err="1">
                <a:effectLst/>
              </a:rPr>
              <a:t>ith</a:t>
            </a:r>
            <a:r>
              <a:rPr lang="en-US" dirty="0">
                <a:effectLst/>
              </a:rPr>
              <a:t> process.</a:t>
            </a:r>
          </a:p>
          <a:p>
            <a:pPr>
              <a:buFont typeface="Arial" panose="020B0604020202020204" pitchFamily="34" charset="0"/>
              <a:buChar char="•"/>
            </a:pPr>
            <a:r>
              <a:rPr lang="en-US" dirty="0">
                <a:effectLst/>
              </a:rPr>
              <a:t>    </a:t>
            </a:r>
            <a:r>
              <a:rPr lang="en-US" dirty="0" err="1">
                <a:effectLst/>
              </a:rPr>
              <a:t>Tm:vector</a:t>
            </a:r>
            <a:r>
              <a:rPr lang="en-US" dirty="0">
                <a:effectLst/>
              </a:rPr>
              <a:t> time stamp for message m.</a:t>
            </a:r>
          </a:p>
          <a:p>
            <a:pPr>
              <a:buFont typeface="Arial" panose="020B0604020202020204" pitchFamily="34" charset="0"/>
              <a:buChar char="•"/>
            </a:pPr>
            <a:r>
              <a:rPr lang="en-US" dirty="0">
                <a:effectLst/>
              </a:rPr>
              <a:t>    Ci vector clock associated with process Pi; </a:t>
            </a:r>
            <a:r>
              <a:rPr lang="en-US" dirty="0" err="1">
                <a:effectLst/>
              </a:rPr>
              <a:t>jth</a:t>
            </a:r>
            <a:r>
              <a:rPr lang="en-US" dirty="0">
                <a:effectLst/>
              </a:rPr>
              <a:t> element is Ci[j] and contains Pi‘s latest value for the current time in process </a:t>
            </a:r>
            <a:r>
              <a:rPr lang="en-US" dirty="0" err="1">
                <a:effectLst/>
              </a:rPr>
              <a:t>Pj</a:t>
            </a:r>
            <a:endParaRPr lang="en-US" dirty="0">
              <a:effectLst/>
            </a:endParaRPr>
          </a:p>
          <a:p>
            <a:endParaRPr lang="en-US" dirty="0">
              <a:effectLst/>
            </a:endParaRPr>
          </a:p>
        </p:txBody>
      </p:sp>
    </p:spTree>
    <p:extLst>
      <p:ext uri="{BB962C8B-B14F-4D97-AF65-F5344CB8AC3E}">
        <p14:creationId xmlns:p14="http://schemas.microsoft.com/office/powerpoint/2010/main" val="136234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5AA0F-50CE-5A06-F337-B7CF507CB46D}"/>
              </a:ext>
            </a:extLst>
          </p:cNvPr>
          <p:cNvSpPr txBox="1"/>
          <p:nvPr/>
        </p:nvSpPr>
        <p:spPr>
          <a:xfrm>
            <a:off x="122722" y="117693"/>
            <a:ext cx="11456470" cy="2031325"/>
          </a:xfrm>
          <a:prstGeom prst="rect">
            <a:avLst/>
          </a:prstGeom>
          <a:noFill/>
        </p:spPr>
        <p:txBody>
          <a:bodyPr wrap="square">
            <a:spAutoFit/>
          </a:bodyPr>
          <a:lstStyle/>
          <a:p>
            <a:r>
              <a:rPr lang="en-US" b="0" i="0" dirty="0">
                <a:solidFill>
                  <a:srgbClr val="111111"/>
                </a:solidFill>
                <a:effectLst/>
                <a:latin typeface="-apple-system"/>
              </a:rPr>
              <a:t>To implement BSS using RMI with Python’s Pyro library, you can follow these steps. </a:t>
            </a:r>
          </a:p>
          <a:p>
            <a:endParaRPr lang="en-US" dirty="0">
              <a:solidFill>
                <a:srgbClr val="111111"/>
              </a:solidFill>
              <a:latin typeface="-apple-system"/>
            </a:endParaRPr>
          </a:p>
          <a:p>
            <a:r>
              <a:rPr lang="en-US" b="1" dirty="0">
                <a:solidFill>
                  <a:srgbClr val="111111"/>
                </a:solidFill>
                <a:latin typeface="-apple-system"/>
              </a:rPr>
              <a:t>1. Install Pyro (</a:t>
            </a:r>
            <a:r>
              <a:rPr lang="en-US" dirty="0">
                <a:solidFill>
                  <a:srgbClr val="111111"/>
                </a:solidFill>
                <a:latin typeface="-apple-system"/>
              </a:rPr>
              <a:t>pip install Pyro5)</a:t>
            </a:r>
          </a:p>
          <a:p>
            <a:r>
              <a:rPr lang="en-US" b="1" i="0" dirty="0">
                <a:solidFill>
                  <a:srgbClr val="111111"/>
                </a:solidFill>
                <a:effectLst/>
                <a:latin typeface="-apple-system"/>
              </a:rPr>
              <a:t>2. Remote Process (Server) (</a:t>
            </a:r>
            <a:r>
              <a:rPr lang="en-US" dirty="0"/>
              <a:t>file named iLab2process.py and iLab2BSSManager.py)</a:t>
            </a:r>
            <a:endParaRPr lang="en-US" dirty="0">
              <a:solidFill>
                <a:srgbClr val="111111"/>
              </a:solidFill>
              <a:latin typeface="-apple-system"/>
            </a:endParaRPr>
          </a:p>
          <a:p>
            <a:r>
              <a:rPr lang="en-US" dirty="0">
                <a:solidFill>
                  <a:srgbClr val="111111"/>
                </a:solidFill>
                <a:latin typeface="-apple-system"/>
              </a:rPr>
              <a:t>3. </a:t>
            </a:r>
            <a:r>
              <a:rPr lang="en-US" b="1" dirty="0">
                <a:solidFill>
                  <a:srgbClr val="111111"/>
                </a:solidFill>
                <a:latin typeface="-apple-system"/>
              </a:rPr>
              <a:t>Client Process (</a:t>
            </a:r>
            <a:r>
              <a:rPr lang="en-US" dirty="0">
                <a:solidFill>
                  <a:srgbClr val="111111"/>
                </a:solidFill>
                <a:latin typeface="-apple-system"/>
              </a:rPr>
              <a:t>file named iLab2ProcessClient.py)</a:t>
            </a:r>
            <a:endParaRPr lang="en-IN" dirty="0"/>
          </a:p>
          <a:p>
            <a:r>
              <a:rPr lang="en-US" dirty="0"/>
              <a:t>5. </a:t>
            </a:r>
            <a:r>
              <a:rPr lang="en-US" b="1" dirty="0"/>
              <a:t>Run the Server </a:t>
            </a:r>
            <a:r>
              <a:rPr lang="en-US" dirty="0"/>
              <a:t>(python iLab2process.py)</a:t>
            </a:r>
          </a:p>
          <a:p>
            <a:r>
              <a:rPr lang="en-US" dirty="0"/>
              <a:t>6. </a:t>
            </a:r>
            <a:r>
              <a:rPr lang="en-US" b="1" dirty="0"/>
              <a:t>Run the Client </a:t>
            </a:r>
            <a:r>
              <a:rPr lang="en-US" dirty="0"/>
              <a:t>(python iLab2ProcessClient.py)</a:t>
            </a:r>
          </a:p>
        </p:txBody>
      </p:sp>
      <p:sp>
        <p:nvSpPr>
          <p:cNvPr id="2" name="TextBox 1">
            <a:extLst>
              <a:ext uri="{FF2B5EF4-FFF2-40B4-BE49-F238E27FC236}">
                <a16:creationId xmlns:a16="http://schemas.microsoft.com/office/drawing/2014/main" id="{A906015F-AE16-BC63-E39B-B1577BA1DB45}"/>
              </a:ext>
            </a:extLst>
          </p:cNvPr>
          <p:cNvSpPr txBox="1"/>
          <p:nvPr/>
        </p:nvSpPr>
        <p:spPr>
          <a:xfrm>
            <a:off x="1256097" y="2632508"/>
            <a:ext cx="914400" cy="539015"/>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Server</a:t>
            </a:r>
          </a:p>
        </p:txBody>
      </p:sp>
      <p:sp>
        <p:nvSpPr>
          <p:cNvPr id="4" name="TextBox 3">
            <a:extLst>
              <a:ext uri="{FF2B5EF4-FFF2-40B4-BE49-F238E27FC236}">
                <a16:creationId xmlns:a16="http://schemas.microsoft.com/office/drawing/2014/main" id="{5720C8A8-AC6D-69F1-AFD7-8C7F13F5998C}"/>
              </a:ext>
            </a:extLst>
          </p:cNvPr>
          <p:cNvSpPr txBox="1"/>
          <p:nvPr/>
        </p:nvSpPr>
        <p:spPr>
          <a:xfrm>
            <a:off x="3605662" y="2629480"/>
            <a:ext cx="914400"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client</a:t>
            </a:r>
          </a:p>
        </p:txBody>
      </p:sp>
      <p:cxnSp>
        <p:nvCxnSpPr>
          <p:cNvPr id="12" name="Straight Arrow Connector 11">
            <a:extLst>
              <a:ext uri="{FF2B5EF4-FFF2-40B4-BE49-F238E27FC236}">
                <a16:creationId xmlns:a16="http://schemas.microsoft.com/office/drawing/2014/main" id="{297F1DE4-BDE7-97CF-36D4-9ED12C77A8C3}"/>
              </a:ext>
            </a:extLst>
          </p:cNvPr>
          <p:cNvCxnSpPr>
            <a:stCxn id="2" idx="2"/>
          </p:cNvCxnSpPr>
          <p:nvPr/>
        </p:nvCxnSpPr>
        <p:spPr>
          <a:xfrm>
            <a:off x="1713297" y="3001840"/>
            <a:ext cx="0" cy="1165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9442C6-DDD1-C771-F4FE-C0D19B27DDD2}"/>
              </a:ext>
            </a:extLst>
          </p:cNvPr>
          <p:cNvSpPr txBox="1"/>
          <p:nvPr/>
        </p:nvSpPr>
        <p:spPr>
          <a:xfrm>
            <a:off x="122722" y="4183961"/>
            <a:ext cx="2818797" cy="646331"/>
          </a:xfrm>
          <a:prstGeom prst="rect">
            <a:avLst/>
          </a:prstGeom>
          <a:noFill/>
        </p:spPr>
        <p:txBody>
          <a:bodyPr wrap="square" rtlCol="0">
            <a:spAutoFit/>
          </a:bodyPr>
          <a:lstStyle/>
          <a:p>
            <a:r>
              <a:rPr lang="en-IN" sz="1200" dirty="0"/>
              <a:t>1.</a:t>
            </a:r>
          </a:p>
          <a:p>
            <a:r>
              <a:rPr lang="en-IN" sz="1200" dirty="0"/>
              <a:t>Run  Lab2process , </a:t>
            </a:r>
            <a:r>
              <a:rPr lang="en-IN" sz="1200" dirty="0" err="1"/>
              <a:t>BSSManager</a:t>
            </a:r>
            <a:r>
              <a:rPr lang="en-IN" sz="1200" dirty="0"/>
              <a:t> and </a:t>
            </a:r>
          </a:p>
          <a:p>
            <a:r>
              <a:rPr lang="en-IN" sz="1200" dirty="0"/>
              <a:t>Copy the server URI</a:t>
            </a:r>
          </a:p>
        </p:txBody>
      </p:sp>
      <p:cxnSp>
        <p:nvCxnSpPr>
          <p:cNvPr id="14" name="Straight Arrow Connector 13">
            <a:extLst>
              <a:ext uri="{FF2B5EF4-FFF2-40B4-BE49-F238E27FC236}">
                <a16:creationId xmlns:a16="http://schemas.microsoft.com/office/drawing/2014/main" id="{88855939-24EA-A83E-5A23-4FBF9B5FD4E6}"/>
              </a:ext>
            </a:extLst>
          </p:cNvPr>
          <p:cNvCxnSpPr>
            <a:cxnSpLocks/>
          </p:cNvCxnSpPr>
          <p:nvPr/>
        </p:nvCxnSpPr>
        <p:spPr>
          <a:xfrm flipH="1">
            <a:off x="4062862" y="3067613"/>
            <a:ext cx="26276" cy="164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0633CC-C4EC-4014-A10C-FB9790EEAD7C}"/>
              </a:ext>
            </a:extLst>
          </p:cNvPr>
          <p:cNvSpPr txBox="1"/>
          <p:nvPr/>
        </p:nvSpPr>
        <p:spPr>
          <a:xfrm>
            <a:off x="2472289" y="4708983"/>
            <a:ext cx="3524249" cy="830997"/>
          </a:xfrm>
          <a:prstGeom prst="rect">
            <a:avLst/>
          </a:prstGeom>
          <a:noFill/>
        </p:spPr>
        <p:txBody>
          <a:bodyPr wrap="square" rtlCol="0">
            <a:spAutoFit/>
          </a:bodyPr>
          <a:lstStyle/>
          <a:p>
            <a:r>
              <a:rPr lang="en-IN" sz="1200" dirty="0"/>
              <a:t>2.</a:t>
            </a:r>
          </a:p>
          <a:p>
            <a:r>
              <a:rPr lang="en-IN" sz="1200" dirty="0"/>
              <a:t>Run  Lab2ProcessClient </a:t>
            </a:r>
          </a:p>
          <a:p>
            <a:r>
              <a:rPr lang="en-IN" sz="1200" dirty="0"/>
              <a:t>Provide copied server URI</a:t>
            </a:r>
          </a:p>
          <a:p>
            <a:r>
              <a:rPr lang="en-IN" sz="1200" dirty="0"/>
              <a:t>Chose options to interact with remote process server</a:t>
            </a:r>
          </a:p>
        </p:txBody>
      </p:sp>
      <p:sp>
        <p:nvSpPr>
          <p:cNvPr id="17" name="TextBox 16">
            <a:extLst>
              <a:ext uri="{FF2B5EF4-FFF2-40B4-BE49-F238E27FC236}">
                <a16:creationId xmlns:a16="http://schemas.microsoft.com/office/drawing/2014/main" id="{D2BC71D3-A40D-6AD1-4510-2B2362D42285}"/>
              </a:ext>
            </a:extLst>
          </p:cNvPr>
          <p:cNvSpPr txBox="1"/>
          <p:nvPr/>
        </p:nvSpPr>
        <p:spPr>
          <a:xfrm>
            <a:off x="7348292" y="2627874"/>
            <a:ext cx="914400"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client</a:t>
            </a:r>
          </a:p>
        </p:txBody>
      </p:sp>
      <p:cxnSp>
        <p:nvCxnSpPr>
          <p:cNvPr id="18" name="Straight Arrow Connector 17">
            <a:extLst>
              <a:ext uri="{FF2B5EF4-FFF2-40B4-BE49-F238E27FC236}">
                <a16:creationId xmlns:a16="http://schemas.microsoft.com/office/drawing/2014/main" id="{0A8E5BAD-C9DF-9889-CDD8-D04E020F83CE}"/>
              </a:ext>
            </a:extLst>
          </p:cNvPr>
          <p:cNvCxnSpPr>
            <a:cxnSpLocks/>
          </p:cNvCxnSpPr>
          <p:nvPr/>
        </p:nvCxnSpPr>
        <p:spPr>
          <a:xfrm flipH="1">
            <a:off x="7805492" y="3066007"/>
            <a:ext cx="26276" cy="164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F255DD7-89B1-0ABB-C8AA-ED798551CDB0}"/>
              </a:ext>
            </a:extLst>
          </p:cNvPr>
          <p:cNvSpPr txBox="1"/>
          <p:nvPr/>
        </p:nvSpPr>
        <p:spPr>
          <a:xfrm>
            <a:off x="6214919" y="4707377"/>
            <a:ext cx="3524249" cy="830997"/>
          </a:xfrm>
          <a:prstGeom prst="rect">
            <a:avLst/>
          </a:prstGeom>
          <a:noFill/>
        </p:spPr>
        <p:txBody>
          <a:bodyPr wrap="square" rtlCol="0">
            <a:spAutoFit/>
          </a:bodyPr>
          <a:lstStyle/>
          <a:p>
            <a:r>
              <a:rPr lang="en-IN" sz="1200" dirty="0"/>
              <a:t>3.</a:t>
            </a:r>
          </a:p>
          <a:p>
            <a:r>
              <a:rPr lang="en-IN" sz="1200" dirty="0"/>
              <a:t>Run  Lab2ProcessClient</a:t>
            </a:r>
          </a:p>
          <a:p>
            <a:r>
              <a:rPr lang="en-IN" sz="1200" dirty="0"/>
              <a:t>Provide copied server URI</a:t>
            </a:r>
          </a:p>
          <a:p>
            <a:r>
              <a:rPr lang="en-IN" sz="1200" dirty="0"/>
              <a:t>Chose options to interact with remote process server</a:t>
            </a:r>
          </a:p>
        </p:txBody>
      </p:sp>
    </p:spTree>
    <p:extLst>
      <p:ext uri="{BB962C8B-B14F-4D97-AF65-F5344CB8AC3E}">
        <p14:creationId xmlns:p14="http://schemas.microsoft.com/office/powerpoint/2010/main" val="3490170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5AA0F-50CE-5A06-F337-B7CF507CB46D}"/>
              </a:ext>
            </a:extLst>
          </p:cNvPr>
          <p:cNvSpPr txBox="1"/>
          <p:nvPr/>
        </p:nvSpPr>
        <p:spPr>
          <a:xfrm>
            <a:off x="122722" y="117693"/>
            <a:ext cx="11456470" cy="369332"/>
          </a:xfrm>
          <a:prstGeom prst="rect">
            <a:avLst/>
          </a:prstGeom>
          <a:noFill/>
        </p:spPr>
        <p:txBody>
          <a:bodyPr wrap="square">
            <a:spAutoFit/>
          </a:bodyPr>
          <a:lstStyle/>
          <a:p>
            <a:r>
              <a:rPr lang="en-US" b="0" i="0" dirty="0">
                <a:solidFill>
                  <a:srgbClr val="111111"/>
                </a:solidFill>
                <a:effectLst/>
                <a:latin typeface="-apple-system"/>
              </a:rPr>
              <a:t>To implement BSS using RMI with Python’s Pyro library, you can follow these steps. </a:t>
            </a:r>
          </a:p>
        </p:txBody>
      </p:sp>
      <p:sp>
        <p:nvSpPr>
          <p:cNvPr id="2" name="TextBox 1">
            <a:extLst>
              <a:ext uri="{FF2B5EF4-FFF2-40B4-BE49-F238E27FC236}">
                <a16:creationId xmlns:a16="http://schemas.microsoft.com/office/drawing/2014/main" id="{A906015F-AE16-BC63-E39B-B1577BA1DB45}"/>
              </a:ext>
            </a:extLst>
          </p:cNvPr>
          <p:cNvSpPr txBox="1"/>
          <p:nvPr/>
        </p:nvSpPr>
        <p:spPr>
          <a:xfrm>
            <a:off x="4799803" y="865691"/>
            <a:ext cx="1296197"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Server</a:t>
            </a:r>
          </a:p>
        </p:txBody>
      </p:sp>
      <p:sp>
        <p:nvSpPr>
          <p:cNvPr id="4" name="TextBox 3">
            <a:extLst>
              <a:ext uri="{FF2B5EF4-FFF2-40B4-BE49-F238E27FC236}">
                <a16:creationId xmlns:a16="http://schemas.microsoft.com/office/drawing/2014/main" id="{5720C8A8-AC6D-69F1-AFD7-8C7F13F5998C}"/>
              </a:ext>
            </a:extLst>
          </p:cNvPr>
          <p:cNvSpPr txBox="1"/>
          <p:nvPr/>
        </p:nvSpPr>
        <p:spPr>
          <a:xfrm>
            <a:off x="1869004" y="827381"/>
            <a:ext cx="914400"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client</a:t>
            </a:r>
          </a:p>
        </p:txBody>
      </p:sp>
      <p:cxnSp>
        <p:nvCxnSpPr>
          <p:cNvPr id="12" name="Straight Arrow Connector 11">
            <a:extLst>
              <a:ext uri="{FF2B5EF4-FFF2-40B4-BE49-F238E27FC236}">
                <a16:creationId xmlns:a16="http://schemas.microsoft.com/office/drawing/2014/main" id="{297F1DE4-BDE7-97CF-36D4-9ED12C77A8C3}"/>
              </a:ext>
            </a:extLst>
          </p:cNvPr>
          <p:cNvCxnSpPr>
            <a:cxnSpLocks/>
            <a:stCxn id="2" idx="2"/>
          </p:cNvCxnSpPr>
          <p:nvPr/>
        </p:nvCxnSpPr>
        <p:spPr>
          <a:xfrm>
            <a:off x="5447902" y="1235023"/>
            <a:ext cx="105875" cy="555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9442C6-DDD1-C771-F4FE-C0D19B27DDD2}"/>
              </a:ext>
            </a:extLst>
          </p:cNvPr>
          <p:cNvSpPr txBox="1"/>
          <p:nvPr/>
        </p:nvSpPr>
        <p:spPr>
          <a:xfrm>
            <a:off x="4587139" y="1318020"/>
            <a:ext cx="4941872" cy="646331"/>
          </a:xfrm>
          <a:prstGeom prst="rect">
            <a:avLst/>
          </a:prstGeom>
          <a:noFill/>
        </p:spPr>
        <p:txBody>
          <a:bodyPr wrap="square" rtlCol="0">
            <a:spAutoFit/>
          </a:bodyPr>
          <a:lstStyle/>
          <a:p>
            <a:endParaRPr lang="en-IN" sz="1200" dirty="0"/>
          </a:p>
          <a:p>
            <a:r>
              <a:rPr lang="en-IN" sz="1200" dirty="0"/>
              <a:t>                             Run  Lab2process , </a:t>
            </a:r>
            <a:r>
              <a:rPr lang="en-IN" sz="1200" dirty="0" err="1"/>
              <a:t>BSSManager</a:t>
            </a:r>
            <a:r>
              <a:rPr lang="en-IN" sz="1200" dirty="0"/>
              <a:t> and </a:t>
            </a:r>
          </a:p>
          <a:p>
            <a:r>
              <a:rPr lang="en-IN" sz="1200" dirty="0"/>
              <a:t>                            Copy the server URI and  share to Client</a:t>
            </a:r>
          </a:p>
        </p:txBody>
      </p:sp>
      <p:cxnSp>
        <p:nvCxnSpPr>
          <p:cNvPr id="14" name="Straight Arrow Connector 13">
            <a:extLst>
              <a:ext uri="{FF2B5EF4-FFF2-40B4-BE49-F238E27FC236}">
                <a16:creationId xmlns:a16="http://schemas.microsoft.com/office/drawing/2014/main" id="{88855939-24EA-A83E-5A23-4FBF9B5FD4E6}"/>
              </a:ext>
            </a:extLst>
          </p:cNvPr>
          <p:cNvCxnSpPr>
            <a:cxnSpLocks/>
          </p:cNvCxnSpPr>
          <p:nvPr/>
        </p:nvCxnSpPr>
        <p:spPr>
          <a:xfrm>
            <a:off x="2308463" y="1219558"/>
            <a:ext cx="0" cy="547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0633CC-C4EC-4014-A10C-FB9790EEAD7C}"/>
              </a:ext>
            </a:extLst>
          </p:cNvPr>
          <p:cNvSpPr txBox="1"/>
          <p:nvPr/>
        </p:nvSpPr>
        <p:spPr>
          <a:xfrm>
            <a:off x="880612" y="1050357"/>
            <a:ext cx="3524249" cy="830997"/>
          </a:xfrm>
          <a:prstGeom prst="rect">
            <a:avLst/>
          </a:prstGeom>
          <a:noFill/>
        </p:spPr>
        <p:txBody>
          <a:bodyPr wrap="square" rtlCol="0">
            <a:spAutoFit/>
          </a:bodyPr>
          <a:lstStyle/>
          <a:p>
            <a:r>
              <a:rPr lang="en-IN" sz="1200" dirty="0"/>
              <a:t>2.</a:t>
            </a:r>
          </a:p>
          <a:p>
            <a:r>
              <a:rPr lang="en-IN" sz="1200" dirty="0"/>
              <a:t>Run  Lab2ProcessClient </a:t>
            </a:r>
          </a:p>
          <a:p>
            <a:r>
              <a:rPr lang="en-IN" sz="1200" dirty="0"/>
              <a:t>Provide copied server URI</a:t>
            </a:r>
          </a:p>
          <a:p>
            <a:r>
              <a:rPr lang="en-IN" sz="1200" dirty="0"/>
              <a:t>Chose options to interact with remote process server</a:t>
            </a:r>
          </a:p>
        </p:txBody>
      </p:sp>
      <p:sp>
        <p:nvSpPr>
          <p:cNvPr id="17" name="TextBox 16">
            <a:extLst>
              <a:ext uri="{FF2B5EF4-FFF2-40B4-BE49-F238E27FC236}">
                <a16:creationId xmlns:a16="http://schemas.microsoft.com/office/drawing/2014/main" id="{D2BC71D3-A40D-6AD1-4510-2B2362D42285}"/>
              </a:ext>
            </a:extLst>
          </p:cNvPr>
          <p:cNvSpPr txBox="1"/>
          <p:nvPr/>
        </p:nvSpPr>
        <p:spPr>
          <a:xfrm>
            <a:off x="8253066" y="912031"/>
            <a:ext cx="1747582"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BSS Manager</a:t>
            </a:r>
          </a:p>
        </p:txBody>
      </p:sp>
      <p:cxnSp>
        <p:nvCxnSpPr>
          <p:cNvPr id="18" name="Straight Arrow Connector 17">
            <a:extLst>
              <a:ext uri="{FF2B5EF4-FFF2-40B4-BE49-F238E27FC236}">
                <a16:creationId xmlns:a16="http://schemas.microsoft.com/office/drawing/2014/main" id="{0A8E5BAD-C9DF-9889-CDD8-D04E020F83CE}"/>
              </a:ext>
            </a:extLst>
          </p:cNvPr>
          <p:cNvCxnSpPr>
            <a:cxnSpLocks/>
          </p:cNvCxnSpPr>
          <p:nvPr/>
        </p:nvCxnSpPr>
        <p:spPr>
          <a:xfrm>
            <a:off x="9208183" y="1256451"/>
            <a:ext cx="0" cy="560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FDDF6B-85CC-AD0E-CCB9-B7256ABE3E54}"/>
              </a:ext>
            </a:extLst>
          </p:cNvPr>
          <p:cNvSpPr/>
          <p:nvPr/>
        </p:nvSpPr>
        <p:spPr>
          <a:xfrm>
            <a:off x="122722" y="2176804"/>
            <a:ext cx="897556"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p:txBody>
      </p:sp>
      <p:cxnSp>
        <p:nvCxnSpPr>
          <p:cNvPr id="16" name="Straight Arrow Connector 15">
            <a:extLst>
              <a:ext uri="{FF2B5EF4-FFF2-40B4-BE49-F238E27FC236}">
                <a16:creationId xmlns:a16="http://schemas.microsoft.com/office/drawing/2014/main" id="{3CE7AD7D-B20E-7B9E-900A-E4566BEB13BD}"/>
              </a:ext>
            </a:extLst>
          </p:cNvPr>
          <p:cNvCxnSpPr>
            <a:stCxn id="10" idx="6"/>
          </p:cNvCxnSpPr>
          <p:nvPr/>
        </p:nvCxnSpPr>
        <p:spPr>
          <a:xfrm>
            <a:off x="1020278" y="2634004"/>
            <a:ext cx="1288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DFECB6D-ADFF-0D12-0738-4F1DB3B05C57}"/>
              </a:ext>
            </a:extLst>
          </p:cNvPr>
          <p:cNvSpPr txBox="1"/>
          <p:nvPr/>
        </p:nvSpPr>
        <p:spPr>
          <a:xfrm>
            <a:off x="4404861" y="2176804"/>
            <a:ext cx="1637606" cy="577081"/>
          </a:xfrm>
          <a:prstGeom prst="rect">
            <a:avLst/>
          </a:prstGeom>
          <a:noFill/>
        </p:spPr>
        <p:txBody>
          <a:bodyPr wrap="square" rtlCol="0">
            <a:spAutoFit/>
          </a:bodyPr>
          <a:lstStyle/>
          <a:p>
            <a:r>
              <a:rPr lang="en-IN" sz="1050" dirty="0"/>
              <a:t>Process : P</a:t>
            </a:r>
          </a:p>
          <a:p>
            <a:r>
              <a:rPr lang="en-IN" sz="1050" dirty="0"/>
              <a:t>Sequence Number : 1</a:t>
            </a:r>
          </a:p>
          <a:p>
            <a:r>
              <a:rPr lang="en-IN" sz="1050" dirty="0"/>
              <a:t>Clock: (1,0,0)</a:t>
            </a:r>
          </a:p>
        </p:txBody>
      </p:sp>
      <p:cxnSp>
        <p:nvCxnSpPr>
          <p:cNvPr id="22" name="Straight Arrow Connector 21">
            <a:extLst>
              <a:ext uri="{FF2B5EF4-FFF2-40B4-BE49-F238E27FC236}">
                <a16:creationId xmlns:a16="http://schemas.microsoft.com/office/drawing/2014/main" id="{29EDB644-3D8E-5557-E5B9-68755FD85214}"/>
              </a:ext>
            </a:extLst>
          </p:cNvPr>
          <p:cNvCxnSpPr/>
          <p:nvPr/>
        </p:nvCxnSpPr>
        <p:spPr>
          <a:xfrm>
            <a:off x="2308463" y="3091204"/>
            <a:ext cx="3139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4A0EAA-9A93-3FFA-3374-42A84F60A469}"/>
              </a:ext>
            </a:extLst>
          </p:cNvPr>
          <p:cNvSpPr txBox="1"/>
          <p:nvPr/>
        </p:nvSpPr>
        <p:spPr>
          <a:xfrm>
            <a:off x="2848482" y="2760326"/>
            <a:ext cx="2541069" cy="369332"/>
          </a:xfrm>
          <a:prstGeom prst="rect">
            <a:avLst/>
          </a:prstGeom>
          <a:noFill/>
        </p:spPr>
        <p:txBody>
          <a:bodyPr wrap="square" rtlCol="0">
            <a:spAutoFit/>
          </a:bodyPr>
          <a:lstStyle/>
          <a:p>
            <a:r>
              <a:rPr lang="en-IN" sz="1000" dirty="0"/>
              <a:t>1-</a:t>
            </a:r>
            <a:r>
              <a:rPr lang="en-IN" dirty="0"/>
              <a:t> </a:t>
            </a:r>
            <a:r>
              <a:rPr lang="en-IN" sz="1100" dirty="0"/>
              <a:t>send</a:t>
            </a:r>
          </a:p>
        </p:txBody>
      </p:sp>
      <p:cxnSp>
        <p:nvCxnSpPr>
          <p:cNvPr id="25" name="Straight Arrow Connector 24">
            <a:extLst>
              <a:ext uri="{FF2B5EF4-FFF2-40B4-BE49-F238E27FC236}">
                <a16:creationId xmlns:a16="http://schemas.microsoft.com/office/drawing/2014/main" id="{8E0719A7-5173-994D-C622-AABB559745CA}"/>
              </a:ext>
            </a:extLst>
          </p:cNvPr>
          <p:cNvCxnSpPr/>
          <p:nvPr/>
        </p:nvCxnSpPr>
        <p:spPr>
          <a:xfrm>
            <a:off x="5447902" y="3603420"/>
            <a:ext cx="3760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6E696D-EAD2-A846-042E-41860F7EF683}"/>
              </a:ext>
            </a:extLst>
          </p:cNvPr>
          <p:cNvSpPr txBox="1"/>
          <p:nvPr/>
        </p:nvSpPr>
        <p:spPr>
          <a:xfrm>
            <a:off x="6100820" y="3280612"/>
            <a:ext cx="2541069" cy="246221"/>
          </a:xfrm>
          <a:prstGeom prst="rect">
            <a:avLst/>
          </a:prstGeom>
          <a:noFill/>
        </p:spPr>
        <p:txBody>
          <a:bodyPr wrap="square" rtlCol="0">
            <a:spAutoFit/>
          </a:bodyPr>
          <a:lstStyle/>
          <a:p>
            <a:r>
              <a:rPr lang="en-IN" sz="1000" dirty="0"/>
              <a:t>1- Send(P1(1,0,0)</a:t>
            </a:r>
            <a:endParaRPr lang="en-IN" sz="1100" dirty="0"/>
          </a:p>
        </p:txBody>
      </p:sp>
      <p:sp>
        <p:nvSpPr>
          <p:cNvPr id="29" name="TextBox 28">
            <a:extLst>
              <a:ext uri="{FF2B5EF4-FFF2-40B4-BE49-F238E27FC236}">
                <a16:creationId xmlns:a16="http://schemas.microsoft.com/office/drawing/2014/main" id="{19C61E4F-9554-6E4F-3D87-D20681A04777}"/>
              </a:ext>
            </a:extLst>
          </p:cNvPr>
          <p:cNvSpPr txBox="1"/>
          <p:nvPr/>
        </p:nvSpPr>
        <p:spPr>
          <a:xfrm>
            <a:off x="9352557" y="3357199"/>
            <a:ext cx="2541069" cy="400110"/>
          </a:xfrm>
          <a:prstGeom prst="rect">
            <a:avLst/>
          </a:prstGeom>
          <a:noFill/>
        </p:spPr>
        <p:txBody>
          <a:bodyPr wrap="square" rtlCol="0">
            <a:spAutoFit/>
          </a:bodyPr>
          <a:lstStyle/>
          <a:p>
            <a:r>
              <a:rPr lang="en-IN" sz="1000" dirty="0"/>
              <a:t>Broadcast message to all process except P1 as the current process.</a:t>
            </a:r>
            <a:endParaRPr lang="en-IN" sz="1100" dirty="0"/>
          </a:p>
        </p:txBody>
      </p:sp>
      <p:cxnSp>
        <p:nvCxnSpPr>
          <p:cNvPr id="31" name="Straight Arrow Connector 30">
            <a:extLst>
              <a:ext uri="{FF2B5EF4-FFF2-40B4-BE49-F238E27FC236}">
                <a16:creationId xmlns:a16="http://schemas.microsoft.com/office/drawing/2014/main" id="{9B0EA7B5-FC8D-6251-C88B-32FCFAF9C611}"/>
              </a:ext>
            </a:extLst>
          </p:cNvPr>
          <p:cNvCxnSpPr/>
          <p:nvPr/>
        </p:nvCxnSpPr>
        <p:spPr>
          <a:xfrm flipH="1">
            <a:off x="5447901" y="4177364"/>
            <a:ext cx="3734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17132C4-708A-E3C6-925C-90EFEA9F8A27}"/>
              </a:ext>
            </a:extLst>
          </p:cNvPr>
          <p:cNvSpPr txBox="1"/>
          <p:nvPr/>
        </p:nvSpPr>
        <p:spPr>
          <a:xfrm>
            <a:off x="6253220" y="3904654"/>
            <a:ext cx="2541069" cy="246221"/>
          </a:xfrm>
          <a:prstGeom prst="rect">
            <a:avLst/>
          </a:prstGeom>
          <a:noFill/>
        </p:spPr>
        <p:txBody>
          <a:bodyPr wrap="square" rtlCol="0">
            <a:spAutoFit/>
          </a:bodyPr>
          <a:lstStyle/>
          <a:p>
            <a:r>
              <a:rPr lang="en-IN" sz="1000" dirty="0"/>
              <a:t>Return either hold or delivered message</a:t>
            </a:r>
            <a:endParaRPr lang="en-IN" sz="1100" dirty="0"/>
          </a:p>
        </p:txBody>
      </p:sp>
      <p:cxnSp>
        <p:nvCxnSpPr>
          <p:cNvPr id="34" name="Straight Arrow Connector 33">
            <a:extLst>
              <a:ext uri="{FF2B5EF4-FFF2-40B4-BE49-F238E27FC236}">
                <a16:creationId xmlns:a16="http://schemas.microsoft.com/office/drawing/2014/main" id="{7A7B4E77-DB23-83C3-0F99-02B7706CA444}"/>
              </a:ext>
            </a:extLst>
          </p:cNvPr>
          <p:cNvCxnSpPr/>
          <p:nvPr/>
        </p:nvCxnSpPr>
        <p:spPr>
          <a:xfrm flipH="1">
            <a:off x="4587139" y="4581625"/>
            <a:ext cx="860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3503E16-0ADA-DB0A-5F9A-C86F92C2A76B}"/>
              </a:ext>
            </a:extLst>
          </p:cNvPr>
          <p:cNvSpPr txBox="1"/>
          <p:nvPr/>
        </p:nvSpPr>
        <p:spPr>
          <a:xfrm>
            <a:off x="4624437" y="4343365"/>
            <a:ext cx="1599108" cy="261610"/>
          </a:xfrm>
          <a:prstGeom prst="rect">
            <a:avLst/>
          </a:prstGeom>
          <a:noFill/>
        </p:spPr>
        <p:txBody>
          <a:bodyPr wrap="square" rtlCol="0">
            <a:spAutoFit/>
          </a:bodyPr>
          <a:lstStyle/>
          <a:p>
            <a:r>
              <a:rPr lang="en-IN" sz="1100" dirty="0"/>
              <a:t>Hold or delivered</a:t>
            </a:r>
          </a:p>
        </p:txBody>
      </p:sp>
      <p:pic>
        <p:nvPicPr>
          <p:cNvPr id="8" name="Picture 7">
            <a:extLst>
              <a:ext uri="{FF2B5EF4-FFF2-40B4-BE49-F238E27FC236}">
                <a16:creationId xmlns:a16="http://schemas.microsoft.com/office/drawing/2014/main" id="{94AB9873-0B2E-E8D7-D613-87772210B9D9}"/>
              </a:ext>
            </a:extLst>
          </p:cNvPr>
          <p:cNvPicPr>
            <a:picLocks noChangeAspect="1"/>
          </p:cNvPicPr>
          <p:nvPr/>
        </p:nvPicPr>
        <p:blipFill>
          <a:blip r:embed="rId3"/>
          <a:stretch>
            <a:fillRect/>
          </a:stretch>
        </p:blipFill>
        <p:spPr>
          <a:xfrm>
            <a:off x="370734" y="5094842"/>
            <a:ext cx="7754432" cy="1352739"/>
          </a:xfrm>
          <a:prstGeom prst="rect">
            <a:avLst/>
          </a:prstGeom>
        </p:spPr>
      </p:pic>
      <p:pic>
        <p:nvPicPr>
          <p:cNvPr id="11" name="Picture 10">
            <a:extLst>
              <a:ext uri="{FF2B5EF4-FFF2-40B4-BE49-F238E27FC236}">
                <a16:creationId xmlns:a16="http://schemas.microsoft.com/office/drawing/2014/main" id="{C713E74B-A7FC-9BDA-BDB8-3DA97EE7AEFC}"/>
              </a:ext>
            </a:extLst>
          </p:cNvPr>
          <p:cNvPicPr>
            <a:picLocks noChangeAspect="1"/>
          </p:cNvPicPr>
          <p:nvPr/>
        </p:nvPicPr>
        <p:blipFill>
          <a:blip r:embed="rId4"/>
          <a:stretch>
            <a:fillRect/>
          </a:stretch>
        </p:blipFill>
        <p:spPr>
          <a:xfrm>
            <a:off x="4280413" y="5723988"/>
            <a:ext cx="5782482" cy="838317"/>
          </a:xfrm>
          <a:prstGeom prst="rect">
            <a:avLst/>
          </a:prstGeom>
        </p:spPr>
      </p:pic>
    </p:spTree>
    <p:extLst>
      <p:ext uri="{BB962C8B-B14F-4D97-AF65-F5344CB8AC3E}">
        <p14:creationId xmlns:p14="http://schemas.microsoft.com/office/powerpoint/2010/main" val="413398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5AA0F-50CE-5A06-F337-B7CF507CB46D}"/>
              </a:ext>
            </a:extLst>
          </p:cNvPr>
          <p:cNvSpPr txBox="1"/>
          <p:nvPr/>
        </p:nvSpPr>
        <p:spPr>
          <a:xfrm>
            <a:off x="122722" y="117693"/>
            <a:ext cx="11456470" cy="369332"/>
          </a:xfrm>
          <a:prstGeom prst="rect">
            <a:avLst/>
          </a:prstGeom>
          <a:noFill/>
        </p:spPr>
        <p:txBody>
          <a:bodyPr wrap="square">
            <a:spAutoFit/>
          </a:bodyPr>
          <a:lstStyle/>
          <a:p>
            <a:r>
              <a:rPr lang="en-US" b="0" i="0" dirty="0">
                <a:solidFill>
                  <a:srgbClr val="111111"/>
                </a:solidFill>
                <a:effectLst/>
                <a:latin typeface="-apple-system"/>
              </a:rPr>
              <a:t>To implement BSS using RMI with Python’s Pyro library, you can follow these steps. </a:t>
            </a:r>
          </a:p>
        </p:txBody>
      </p:sp>
      <p:sp>
        <p:nvSpPr>
          <p:cNvPr id="2" name="TextBox 1">
            <a:extLst>
              <a:ext uri="{FF2B5EF4-FFF2-40B4-BE49-F238E27FC236}">
                <a16:creationId xmlns:a16="http://schemas.microsoft.com/office/drawing/2014/main" id="{A906015F-AE16-BC63-E39B-B1577BA1DB45}"/>
              </a:ext>
            </a:extLst>
          </p:cNvPr>
          <p:cNvSpPr txBox="1"/>
          <p:nvPr/>
        </p:nvSpPr>
        <p:spPr>
          <a:xfrm>
            <a:off x="4799803" y="865691"/>
            <a:ext cx="1296197"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Server</a:t>
            </a:r>
          </a:p>
        </p:txBody>
      </p:sp>
      <p:sp>
        <p:nvSpPr>
          <p:cNvPr id="4" name="TextBox 3">
            <a:extLst>
              <a:ext uri="{FF2B5EF4-FFF2-40B4-BE49-F238E27FC236}">
                <a16:creationId xmlns:a16="http://schemas.microsoft.com/office/drawing/2014/main" id="{5720C8A8-AC6D-69F1-AFD7-8C7F13F5998C}"/>
              </a:ext>
            </a:extLst>
          </p:cNvPr>
          <p:cNvSpPr txBox="1"/>
          <p:nvPr/>
        </p:nvSpPr>
        <p:spPr>
          <a:xfrm>
            <a:off x="1869004" y="827381"/>
            <a:ext cx="914400"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client</a:t>
            </a:r>
          </a:p>
        </p:txBody>
      </p:sp>
      <p:cxnSp>
        <p:nvCxnSpPr>
          <p:cNvPr id="12" name="Straight Arrow Connector 11">
            <a:extLst>
              <a:ext uri="{FF2B5EF4-FFF2-40B4-BE49-F238E27FC236}">
                <a16:creationId xmlns:a16="http://schemas.microsoft.com/office/drawing/2014/main" id="{297F1DE4-BDE7-97CF-36D4-9ED12C77A8C3}"/>
              </a:ext>
            </a:extLst>
          </p:cNvPr>
          <p:cNvCxnSpPr>
            <a:cxnSpLocks/>
            <a:stCxn id="2" idx="2"/>
          </p:cNvCxnSpPr>
          <p:nvPr/>
        </p:nvCxnSpPr>
        <p:spPr>
          <a:xfrm>
            <a:off x="5447902" y="1235023"/>
            <a:ext cx="105875" cy="555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9442C6-DDD1-C771-F4FE-C0D19B27DDD2}"/>
              </a:ext>
            </a:extLst>
          </p:cNvPr>
          <p:cNvSpPr txBox="1"/>
          <p:nvPr/>
        </p:nvSpPr>
        <p:spPr>
          <a:xfrm>
            <a:off x="4587139" y="1318020"/>
            <a:ext cx="4941872" cy="646331"/>
          </a:xfrm>
          <a:prstGeom prst="rect">
            <a:avLst/>
          </a:prstGeom>
          <a:noFill/>
        </p:spPr>
        <p:txBody>
          <a:bodyPr wrap="square" rtlCol="0">
            <a:spAutoFit/>
          </a:bodyPr>
          <a:lstStyle/>
          <a:p>
            <a:endParaRPr lang="en-IN" sz="1200" dirty="0"/>
          </a:p>
          <a:p>
            <a:r>
              <a:rPr lang="en-IN" sz="1200" dirty="0"/>
              <a:t>                             Run  Lab2 process , </a:t>
            </a:r>
            <a:r>
              <a:rPr lang="en-IN" sz="1200" dirty="0" err="1"/>
              <a:t>BSSManager</a:t>
            </a:r>
            <a:r>
              <a:rPr lang="en-IN" sz="1200" dirty="0"/>
              <a:t> and </a:t>
            </a:r>
          </a:p>
          <a:p>
            <a:r>
              <a:rPr lang="en-IN" sz="1200" dirty="0"/>
              <a:t>                            Copy the server URI and  share to Client</a:t>
            </a:r>
          </a:p>
        </p:txBody>
      </p:sp>
      <p:cxnSp>
        <p:nvCxnSpPr>
          <p:cNvPr id="14" name="Straight Arrow Connector 13">
            <a:extLst>
              <a:ext uri="{FF2B5EF4-FFF2-40B4-BE49-F238E27FC236}">
                <a16:creationId xmlns:a16="http://schemas.microsoft.com/office/drawing/2014/main" id="{88855939-24EA-A83E-5A23-4FBF9B5FD4E6}"/>
              </a:ext>
            </a:extLst>
          </p:cNvPr>
          <p:cNvCxnSpPr>
            <a:cxnSpLocks/>
          </p:cNvCxnSpPr>
          <p:nvPr/>
        </p:nvCxnSpPr>
        <p:spPr>
          <a:xfrm>
            <a:off x="2308463" y="1219558"/>
            <a:ext cx="0" cy="547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0633CC-C4EC-4014-A10C-FB9790EEAD7C}"/>
              </a:ext>
            </a:extLst>
          </p:cNvPr>
          <p:cNvSpPr txBox="1"/>
          <p:nvPr/>
        </p:nvSpPr>
        <p:spPr>
          <a:xfrm>
            <a:off x="880612" y="1050357"/>
            <a:ext cx="3524249" cy="830997"/>
          </a:xfrm>
          <a:prstGeom prst="rect">
            <a:avLst/>
          </a:prstGeom>
          <a:noFill/>
        </p:spPr>
        <p:txBody>
          <a:bodyPr wrap="square" rtlCol="0">
            <a:spAutoFit/>
          </a:bodyPr>
          <a:lstStyle/>
          <a:p>
            <a:r>
              <a:rPr lang="en-IN" sz="1200" dirty="0"/>
              <a:t>2.</a:t>
            </a:r>
          </a:p>
          <a:p>
            <a:r>
              <a:rPr lang="en-IN" sz="1200" dirty="0"/>
              <a:t>Run  Lab2ProcessClient </a:t>
            </a:r>
          </a:p>
          <a:p>
            <a:r>
              <a:rPr lang="en-IN" sz="1200" dirty="0"/>
              <a:t>Provide copied server URI</a:t>
            </a:r>
          </a:p>
          <a:p>
            <a:r>
              <a:rPr lang="en-IN" sz="1200" dirty="0"/>
              <a:t>Chose options to interact with remote process server</a:t>
            </a:r>
          </a:p>
        </p:txBody>
      </p:sp>
      <p:sp>
        <p:nvSpPr>
          <p:cNvPr id="17" name="TextBox 16">
            <a:extLst>
              <a:ext uri="{FF2B5EF4-FFF2-40B4-BE49-F238E27FC236}">
                <a16:creationId xmlns:a16="http://schemas.microsoft.com/office/drawing/2014/main" id="{D2BC71D3-A40D-6AD1-4510-2B2362D42285}"/>
              </a:ext>
            </a:extLst>
          </p:cNvPr>
          <p:cNvSpPr txBox="1"/>
          <p:nvPr/>
        </p:nvSpPr>
        <p:spPr>
          <a:xfrm>
            <a:off x="8253066" y="912031"/>
            <a:ext cx="1747582"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BSS Manager</a:t>
            </a:r>
          </a:p>
        </p:txBody>
      </p:sp>
      <p:cxnSp>
        <p:nvCxnSpPr>
          <p:cNvPr id="18" name="Straight Arrow Connector 17">
            <a:extLst>
              <a:ext uri="{FF2B5EF4-FFF2-40B4-BE49-F238E27FC236}">
                <a16:creationId xmlns:a16="http://schemas.microsoft.com/office/drawing/2014/main" id="{0A8E5BAD-C9DF-9889-CDD8-D04E020F83CE}"/>
              </a:ext>
            </a:extLst>
          </p:cNvPr>
          <p:cNvCxnSpPr>
            <a:cxnSpLocks/>
          </p:cNvCxnSpPr>
          <p:nvPr/>
        </p:nvCxnSpPr>
        <p:spPr>
          <a:xfrm>
            <a:off x="9208183" y="1256451"/>
            <a:ext cx="0" cy="560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FDDF6B-85CC-AD0E-CCB9-B7256ABE3E54}"/>
              </a:ext>
            </a:extLst>
          </p:cNvPr>
          <p:cNvSpPr/>
          <p:nvPr/>
        </p:nvSpPr>
        <p:spPr>
          <a:xfrm>
            <a:off x="122722" y="2176804"/>
            <a:ext cx="897556"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p:txBody>
      </p:sp>
      <p:cxnSp>
        <p:nvCxnSpPr>
          <p:cNvPr id="16" name="Straight Arrow Connector 15">
            <a:extLst>
              <a:ext uri="{FF2B5EF4-FFF2-40B4-BE49-F238E27FC236}">
                <a16:creationId xmlns:a16="http://schemas.microsoft.com/office/drawing/2014/main" id="{3CE7AD7D-B20E-7B9E-900A-E4566BEB13BD}"/>
              </a:ext>
            </a:extLst>
          </p:cNvPr>
          <p:cNvCxnSpPr>
            <a:stCxn id="10" idx="6"/>
          </p:cNvCxnSpPr>
          <p:nvPr/>
        </p:nvCxnSpPr>
        <p:spPr>
          <a:xfrm>
            <a:off x="1020278" y="2634004"/>
            <a:ext cx="1288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EDB644-3D8E-5557-E5B9-68755FD85214}"/>
              </a:ext>
            </a:extLst>
          </p:cNvPr>
          <p:cNvCxnSpPr/>
          <p:nvPr/>
        </p:nvCxnSpPr>
        <p:spPr>
          <a:xfrm>
            <a:off x="2308463" y="3091204"/>
            <a:ext cx="3139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4A0EAA-9A93-3FFA-3374-42A84F60A469}"/>
              </a:ext>
            </a:extLst>
          </p:cNvPr>
          <p:cNvSpPr txBox="1"/>
          <p:nvPr/>
        </p:nvSpPr>
        <p:spPr>
          <a:xfrm>
            <a:off x="2848482" y="2760326"/>
            <a:ext cx="2541069" cy="246221"/>
          </a:xfrm>
          <a:prstGeom prst="rect">
            <a:avLst/>
          </a:prstGeom>
          <a:noFill/>
        </p:spPr>
        <p:txBody>
          <a:bodyPr wrap="square" rtlCol="0">
            <a:spAutoFit/>
          </a:bodyPr>
          <a:lstStyle/>
          <a:p>
            <a:r>
              <a:rPr lang="en-IN" sz="1000" b="0" dirty="0">
                <a:solidFill>
                  <a:srgbClr val="000000"/>
                </a:solidFill>
                <a:effectLst/>
                <a:latin typeface="Consolas" panose="020B0609020204030204" pitchFamily="49" charset="0"/>
              </a:rPr>
              <a:t>2. </a:t>
            </a:r>
            <a:r>
              <a:rPr lang="en-IN" sz="1000" b="0" dirty="0" err="1">
                <a:solidFill>
                  <a:srgbClr val="000000"/>
                </a:solidFill>
                <a:effectLst/>
                <a:latin typeface="Consolas" panose="020B0609020204030204" pitchFamily="49" charset="0"/>
              </a:rPr>
              <a:t>getToken</a:t>
            </a:r>
            <a:r>
              <a:rPr lang="en-IN" sz="1000" b="0" dirty="0">
                <a:solidFill>
                  <a:srgbClr val="000000"/>
                </a:solidFill>
                <a:effectLst/>
                <a:latin typeface="Consolas" panose="020B0609020204030204" pitchFamily="49" charset="0"/>
              </a:rPr>
              <a:t>(</a:t>
            </a:r>
            <a:r>
              <a:rPr lang="en-IN" sz="1000" dirty="0">
                <a:solidFill>
                  <a:srgbClr val="000000"/>
                </a:solidFill>
                <a:latin typeface="Consolas" panose="020B0609020204030204" pitchFamily="49" charset="0"/>
              </a:rPr>
              <a:t>)</a:t>
            </a:r>
            <a:endParaRPr lang="en-IN" sz="1100" b="0" dirty="0">
              <a:solidFill>
                <a:srgbClr val="000000"/>
              </a:solidFill>
              <a:effectLst/>
              <a:latin typeface="Consolas" panose="020B0609020204030204" pitchFamily="49" charset="0"/>
            </a:endParaRPr>
          </a:p>
        </p:txBody>
      </p:sp>
      <p:cxnSp>
        <p:nvCxnSpPr>
          <p:cNvPr id="25" name="Straight Arrow Connector 24">
            <a:extLst>
              <a:ext uri="{FF2B5EF4-FFF2-40B4-BE49-F238E27FC236}">
                <a16:creationId xmlns:a16="http://schemas.microsoft.com/office/drawing/2014/main" id="{8E0719A7-5173-994D-C622-AABB559745CA}"/>
              </a:ext>
            </a:extLst>
          </p:cNvPr>
          <p:cNvCxnSpPr/>
          <p:nvPr/>
        </p:nvCxnSpPr>
        <p:spPr>
          <a:xfrm>
            <a:off x="5447902" y="3603420"/>
            <a:ext cx="3760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6E696D-EAD2-A846-042E-41860F7EF683}"/>
              </a:ext>
            </a:extLst>
          </p:cNvPr>
          <p:cNvSpPr txBox="1"/>
          <p:nvPr/>
        </p:nvSpPr>
        <p:spPr>
          <a:xfrm>
            <a:off x="6100820" y="3280612"/>
            <a:ext cx="2541069" cy="246221"/>
          </a:xfrm>
          <a:prstGeom prst="rect">
            <a:avLst/>
          </a:prstGeom>
          <a:noFill/>
        </p:spPr>
        <p:txBody>
          <a:bodyPr wrap="square" rtlCol="0">
            <a:spAutoFit/>
          </a:bodyPr>
          <a:lstStyle/>
          <a:p>
            <a:r>
              <a:rPr lang="en-IN" sz="1000" dirty="0"/>
              <a:t>1- send() with empty message </a:t>
            </a:r>
            <a:endParaRPr lang="en-IN" sz="1100" dirty="0"/>
          </a:p>
        </p:txBody>
      </p:sp>
      <p:sp>
        <p:nvSpPr>
          <p:cNvPr id="29" name="TextBox 28">
            <a:extLst>
              <a:ext uri="{FF2B5EF4-FFF2-40B4-BE49-F238E27FC236}">
                <a16:creationId xmlns:a16="http://schemas.microsoft.com/office/drawing/2014/main" id="{19C61E4F-9554-6E4F-3D87-D20681A04777}"/>
              </a:ext>
            </a:extLst>
          </p:cNvPr>
          <p:cNvSpPr txBox="1"/>
          <p:nvPr/>
        </p:nvSpPr>
        <p:spPr>
          <a:xfrm>
            <a:off x="9352557" y="3357199"/>
            <a:ext cx="2541069" cy="246221"/>
          </a:xfrm>
          <a:prstGeom prst="rect">
            <a:avLst/>
          </a:prstGeom>
          <a:noFill/>
        </p:spPr>
        <p:txBody>
          <a:bodyPr wrap="square" rtlCol="0">
            <a:spAutoFit/>
          </a:bodyPr>
          <a:lstStyle/>
          <a:p>
            <a:r>
              <a:rPr lang="en-IN" sz="1000" dirty="0"/>
              <a:t>Maintain the Queue for P and </a:t>
            </a:r>
            <a:r>
              <a:rPr lang="en-IN" sz="1000" dirty="0" err="1"/>
              <a:t>Seq</a:t>
            </a:r>
            <a:r>
              <a:rPr lang="en-IN" sz="1000" dirty="0"/>
              <a:t> 1 </a:t>
            </a:r>
            <a:endParaRPr lang="en-IN" sz="1100" dirty="0"/>
          </a:p>
        </p:txBody>
      </p:sp>
      <p:cxnSp>
        <p:nvCxnSpPr>
          <p:cNvPr id="31" name="Straight Arrow Connector 30">
            <a:extLst>
              <a:ext uri="{FF2B5EF4-FFF2-40B4-BE49-F238E27FC236}">
                <a16:creationId xmlns:a16="http://schemas.microsoft.com/office/drawing/2014/main" id="{9B0EA7B5-FC8D-6251-C88B-32FCFAF9C611}"/>
              </a:ext>
            </a:extLst>
          </p:cNvPr>
          <p:cNvCxnSpPr/>
          <p:nvPr/>
        </p:nvCxnSpPr>
        <p:spPr>
          <a:xfrm flipH="1">
            <a:off x="5447901" y="4177364"/>
            <a:ext cx="3734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17132C4-708A-E3C6-925C-90EFEA9F8A27}"/>
              </a:ext>
            </a:extLst>
          </p:cNvPr>
          <p:cNvSpPr txBox="1"/>
          <p:nvPr/>
        </p:nvSpPr>
        <p:spPr>
          <a:xfrm>
            <a:off x="6253220" y="3904654"/>
            <a:ext cx="2541069" cy="246221"/>
          </a:xfrm>
          <a:prstGeom prst="rect">
            <a:avLst/>
          </a:prstGeom>
          <a:noFill/>
        </p:spPr>
        <p:txBody>
          <a:bodyPr wrap="square" rtlCol="0">
            <a:spAutoFit/>
          </a:bodyPr>
          <a:lstStyle/>
          <a:p>
            <a:r>
              <a:rPr lang="en-IN" sz="1000" dirty="0"/>
              <a:t>Release Token for P1  </a:t>
            </a:r>
            <a:endParaRPr lang="en-IN" sz="1100" dirty="0"/>
          </a:p>
        </p:txBody>
      </p:sp>
      <p:sp>
        <p:nvSpPr>
          <p:cNvPr id="42" name="TextBox 41">
            <a:extLst>
              <a:ext uri="{FF2B5EF4-FFF2-40B4-BE49-F238E27FC236}">
                <a16:creationId xmlns:a16="http://schemas.microsoft.com/office/drawing/2014/main" id="{7FD38107-964C-94B5-BF62-20F47B74C3AD}"/>
              </a:ext>
            </a:extLst>
          </p:cNvPr>
          <p:cNvSpPr txBox="1"/>
          <p:nvPr/>
        </p:nvSpPr>
        <p:spPr>
          <a:xfrm>
            <a:off x="9309258" y="3672829"/>
            <a:ext cx="2541069" cy="261610"/>
          </a:xfrm>
          <a:prstGeom prst="rect">
            <a:avLst/>
          </a:prstGeom>
          <a:noFill/>
        </p:spPr>
        <p:txBody>
          <a:bodyPr wrap="square" rtlCol="0">
            <a:spAutoFit/>
          </a:bodyPr>
          <a:lstStyle/>
          <a:p>
            <a:r>
              <a:rPr lang="en-IN" sz="1100" dirty="0"/>
              <a:t>Return Token </a:t>
            </a:r>
          </a:p>
        </p:txBody>
      </p:sp>
      <p:cxnSp>
        <p:nvCxnSpPr>
          <p:cNvPr id="47" name="Straight Arrow Connector 46">
            <a:extLst>
              <a:ext uri="{FF2B5EF4-FFF2-40B4-BE49-F238E27FC236}">
                <a16:creationId xmlns:a16="http://schemas.microsoft.com/office/drawing/2014/main" id="{BD34B5BE-B894-AC99-AF59-6710B647B418}"/>
              </a:ext>
            </a:extLst>
          </p:cNvPr>
          <p:cNvCxnSpPr/>
          <p:nvPr/>
        </p:nvCxnSpPr>
        <p:spPr>
          <a:xfrm flipH="1">
            <a:off x="2308463" y="5303520"/>
            <a:ext cx="3192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FF08D3C-1D72-4354-8605-44BA0F785376}"/>
              </a:ext>
            </a:extLst>
          </p:cNvPr>
          <p:cNvSpPr txBox="1"/>
          <p:nvPr/>
        </p:nvSpPr>
        <p:spPr>
          <a:xfrm>
            <a:off x="2497747" y="4991893"/>
            <a:ext cx="2629328" cy="415498"/>
          </a:xfrm>
          <a:prstGeom prst="rect">
            <a:avLst/>
          </a:prstGeom>
          <a:noFill/>
        </p:spPr>
        <p:txBody>
          <a:bodyPr wrap="square" rtlCol="0">
            <a:spAutoFit/>
          </a:bodyPr>
          <a:lstStyle/>
          <a:p>
            <a:r>
              <a:rPr lang="en-IN" sz="1000" dirty="0"/>
              <a:t> return Token</a:t>
            </a:r>
            <a:endParaRPr lang="en-IN" sz="1000" b="0" dirty="0">
              <a:solidFill>
                <a:srgbClr val="000000"/>
              </a:solidFill>
              <a:effectLst/>
              <a:latin typeface="Consolas" panose="020B0609020204030204" pitchFamily="49" charset="0"/>
            </a:endParaRPr>
          </a:p>
          <a:p>
            <a:endParaRPr lang="en-IN" sz="1100" dirty="0"/>
          </a:p>
        </p:txBody>
      </p:sp>
      <p:pic>
        <p:nvPicPr>
          <p:cNvPr id="8" name="Picture 7">
            <a:extLst>
              <a:ext uri="{FF2B5EF4-FFF2-40B4-BE49-F238E27FC236}">
                <a16:creationId xmlns:a16="http://schemas.microsoft.com/office/drawing/2014/main" id="{D22ED9FD-2C3F-E75B-8CC6-C4C8229AF54C}"/>
              </a:ext>
            </a:extLst>
          </p:cNvPr>
          <p:cNvPicPr>
            <a:picLocks noChangeAspect="1"/>
          </p:cNvPicPr>
          <p:nvPr/>
        </p:nvPicPr>
        <p:blipFill>
          <a:blip r:embed="rId3"/>
          <a:stretch>
            <a:fillRect/>
          </a:stretch>
        </p:blipFill>
        <p:spPr>
          <a:xfrm>
            <a:off x="473378" y="3514107"/>
            <a:ext cx="4182059" cy="1371791"/>
          </a:xfrm>
          <a:prstGeom prst="rect">
            <a:avLst/>
          </a:prstGeom>
        </p:spPr>
      </p:pic>
    </p:spTree>
    <p:extLst>
      <p:ext uri="{BB962C8B-B14F-4D97-AF65-F5344CB8AC3E}">
        <p14:creationId xmlns:p14="http://schemas.microsoft.com/office/powerpoint/2010/main" val="100278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5AA0F-50CE-5A06-F337-B7CF507CB46D}"/>
              </a:ext>
            </a:extLst>
          </p:cNvPr>
          <p:cNvSpPr txBox="1"/>
          <p:nvPr/>
        </p:nvSpPr>
        <p:spPr>
          <a:xfrm>
            <a:off x="122722" y="117693"/>
            <a:ext cx="11456470" cy="369332"/>
          </a:xfrm>
          <a:prstGeom prst="rect">
            <a:avLst/>
          </a:prstGeom>
          <a:noFill/>
        </p:spPr>
        <p:txBody>
          <a:bodyPr wrap="square">
            <a:spAutoFit/>
          </a:bodyPr>
          <a:lstStyle/>
          <a:p>
            <a:r>
              <a:rPr lang="en-US" b="0" i="0" dirty="0">
                <a:solidFill>
                  <a:srgbClr val="111111"/>
                </a:solidFill>
                <a:effectLst/>
                <a:latin typeface="-apple-system"/>
              </a:rPr>
              <a:t>To implement BSS using RMI with Python’s Pyro library, you can follow these steps. </a:t>
            </a:r>
          </a:p>
        </p:txBody>
      </p:sp>
      <p:sp>
        <p:nvSpPr>
          <p:cNvPr id="2" name="TextBox 1">
            <a:extLst>
              <a:ext uri="{FF2B5EF4-FFF2-40B4-BE49-F238E27FC236}">
                <a16:creationId xmlns:a16="http://schemas.microsoft.com/office/drawing/2014/main" id="{A906015F-AE16-BC63-E39B-B1577BA1DB45}"/>
              </a:ext>
            </a:extLst>
          </p:cNvPr>
          <p:cNvSpPr txBox="1"/>
          <p:nvPr/>
        </p:nvSpPr>
        <p:spPr>
          <a:xfrm>
            <a:off x="4799803" y="865691"/>
            <a:ext cx="1296197"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Server</a:t>
            </a:r>
          </a:p>
        </p:txBody>
      </p:sp>
      <p:sp>
        <p:nvSpPr>
          <p:cNvPr id="4" name="TextBox 3">
            <a:extLst>
              <a:ext uri="{FF2B5EF4-FFF2-40B4-BE49-F238E27FC236}">
                <a16:creationId xmlns:a16="http://schemas.microsoft.com/office/drawing/2014/main" id="{5720C8A8-AC6D-69F1-AFD7-8C7F13F5998C}"/>
              </a:ext>
            </a:extLst>
          </p:cNvPr>
          <p:cNvSpPr txBox="1"/>
          <p:nvPr/>
        </p:nvSpPr>
        <p:spPr>
          <a:xfrm>
            <a:off x="1869004" y="827381"/>
            <a:ext cx="914400"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client</a:t>
            </a:r>
          </a:p>
        </p:txBody>
      </p:sp>
      <p:cxnSp>
        <p:nvCxnSpPr>
          <p:cNvPr id="12" name="Straight Arrow Connector 11">
            <a:extLst>
              <a:ext uri="{FF2B5EF4-FFF2-40B4-BE49-F238E27FC236}">
                <a16:creationId xmlns:a16="http://schemas.microsoft.com/office/drawing/2014/main" id="{297F1DE4-BDE7-97CF-36D4-9ED12C77A8C3}"/>
              </a:ext>
            </a:extLst>
          </p:cNvPr>
          <p:cNvCxnSpPr>
            <a:cxnSpLocks/>
            <a:stCxn id="2" idx="2"/>
          </p:cNvCxnSpPr>
          <p:nvPr/>
        </p:nvCxnSpPr>
        <p:spPr>
          <a:xfrm>
            <a:off x="5447902" y="1235023"/>
            <a:ext cx="105875" cy="555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9442C6-DDD1-C771-F4FE-C0D19B27DDD2}"/>
              </a:ext>
            </a:extLst>
          </p:cNvPr>
          <p:cNvSpPr txBox="1"/>
          <p:nvPr/>
        </p:nvSpPr>
        <p:spPr>
          <a:xfrm>
            <a:off x="4587139" y="1318020"/>
            <a:ext cx="4941872" cy="646331"/>
          </a:xfrm>
          <a:prstGeom prst="rect">
            <a:avLst/>
          </a:prstGeom>
          <a:noFill/>
        </p:spPr>
        <p:txBody>
          <a:bodyPr wrap="square" rtlCol="0">
            <a:spAutoFit/>
          </a:bodyPr>
          <a:lstStyle/>
          <a:p>
            <a:endParaRPr lang="en-IN" sz="1200" dirty="0"/>
          </a:p>
          <a:p>
            <a:r>
              <a:rPr lang="en-IN" sz="1200" dirty="0"/>
              <a:t>                             Run  Lab2 process , </a:t>
            </a:r>
            <a:r>
              <a:rPr lang="en-IN" sz="1200" dirty="0" err="1"/>
              <a:t>BSSManager</a:t>
            </a:r>
            <a:r>
              <a:rPr lang="en-IN" sz="1200" dirty="0"/>
              <a:t> and </a:t>
            </a:r>
          </a:p>
          <a:p>
            <a:r>
              <a:rPr lang="en-IN" sz="1200" dirty="0"/>
              <a:t>                            Copy the server URI and  share to Client</a:t>
            </a:r>
          </a:p>
        </p:txBody>
      </p:sp>
      <p:cxnSp>
        <p:nvCxnSpPr>
          <p:cNvPr id="14" name="Straight Arrow Connector 13">
            <a:extLst>
              <a:ext uri="{FF2B5EF4-FFF2-40B4-BE49-F238E27FC236}">
                <a16:creationId xmlns:a16="http://schemas.microsoft.com/office/drawing/2014/main" id="{88855939-24EA-A83E-5A23-4FBF9B5FD4E6}"/>
              </a:ext>
            </a:extLst>
          </p:cNvPr>
          <p:cNvCxnSpPr>
            <a:cxnSpLocks/>
          </p:cNvCxnSpPr>
          <p:nvPr/>
        </p:nvCxnSpPr>
        <p:spPr>
          <a:xfrm>
            <a:off x="2308463" y="1219558"/>
            <a:ext cx="0" cy="547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0633CC-C4EC-4014-A10C-FB9790EEAD7C}"/>
              </a:ext>
            </a:extLst>
          </p:cNvPr>
          <p:cNvSpPr txBox="1"/>
          <p:nvPr/>
        </p:nvSpPr>
        <p:spPr>
          <a:xfrm>
            <a:off x="880612" y="1050357"/>
            <a:ext cx="3524249" cy="830997"/>
          </a:xfrm>
          <a:prstGeom prst="rect">
            <a:avLst/>
          </a:prstGeom>
          <a:noFill/>
        </p:spPr>
        <p:txBody>
          <a:bodyPr wrap="square" rtlCol="0">
            <a:spAutoFit/>
          </a:bodyPr>
          <a:lstStyle/>
          <a:p>
            <a:r>
              <a:rPr lang="en-IN" sz="1200" dirty="0"/>
              <a:t>3.</a:t>
            </a:r>
          </a:p>
          <a:p>
            <a:r>
              <a:rPr lang="en-IN" sz="1200" dirty="0"/>
              <a:t>Run  Lab2ProcessClient </a:t>
            </a:r>
          </a:p>
          <a:p>
            <a:r>
              <a:rPr lang="en-IN" sz="1200" dirty="0"/>
              <a:t>Provide copied server URI</a:t>
            </a:r>
          </a:p>
          <a:p>
            <a:r>
              <a:rPr lang="en-IN" sz="1200" dirty="0"/>
              <a:t>Chose options to interact with remote process server</a:t>
            </a:r>
          </a:p>
        </p:txBody>
      </p:sp>
      <p:sp>
        <p:nvSpPr>
          <p:cNvPr id="17" name="TextBox 16">
            <a:extLst>
              <a:ext uri="{FF2B5EF4-FFF2-40B4-BE49-F238E27FC236}">
                <a16:creationId xmlns:a16="http://schemas.microsoft.com/office/drawing/2014/main" id="{D2BC71D3-A40D-6AD1-4510-2B2362D42285}"/>
              </a:ext>
            </a:extLst>
          </p:cNvPr>
          <p:cNvSpPr txBox="1"/>
          <p:nvPr/>
        </p:nvSpPr>
        <p:spPr>
          <a:xfrm>
            <a:off x="8253066" y="912031"/>
            <a:ext cx="1747582"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BSS Manager</a:t>
            </a:r>
          </a:p>
        </p:txBody>
      </p:sp>
      <p:cxnSp>
        <p:nvCxnSpPr>
          <p:cNvPr id="18" name="Straight Arrow Connector 17">
            <a:extLst>
              <a:ext uri="{FF2B5EF4-FFF2-40B4-BE49-F238E27FC236}">
                <a16:creationId xmlns:a16="http://schemas.microsoft.com/office/drawing/2014/main" id="{0A8E5BAD-C9DF-9889-CDD8-D04E020F83CE}"/>
              </a:ext>
            </a:extLst>
          </p:cNvPr>
          <p:cNvCxnSpPr>
            <a:cxnSpLocks/>
          </p:cNvCxnSpPr>
          <p:nvPr/>
        </p:nvCxnSpPr>
        <p:spPr>
          <a:xfrm>
            <a:off x="9208183" y="1256451"/>
            <a:ext cx="0" cy="560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FDDF6B-85CC-AD0E-CCB9-B7256ABE3E54}"/>
              </a:ext>
            </a:extLst>
          </p:cNvPr>
          <p:cNvSpPr/>
          <p:nvPr/>
        </p:nvSpPr>
        <p:spPr>
          <a:xfrm>
            <a:off x="122722" y="2176804"/>
            <a:ext cx="897556"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p:txBody>
      </p:sp>
      <p:cxnSp>
        <p:nvCxnSpPr>
          <p:cNvPr id="16" name="Straight Arrow Connector 15">
            <a:extLst>
              <a:ext uri="{FF2B5EF4-FFF2-40B4-BE49-F238E27FC236}">
                <a16:creationId xmlns:a16="http://schemas.microsoft.com/office/drawing/2014/main" id="{3CE7AD7D-B20E-7B9E-900A-E4566BEB13BD}"/>
              </a:ext>
            </a:extLst>
          </p:cNvPr>
          <p:cNvCxnSpPr>
            <a:stCxn id="10" idx="6"/>
          </p:cNvCxnSpPr>
          <p:nvPr/>
        </p:nvCxnSpPr>
        <p:spPr>
          <a:xfrm>
            <a:off x="1020278" y="2634004"/>
            <a:ext cx="1288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DFECB6D-ADFF-0D12-0738-4F1DB3B05C57}"/>
              </a:ext>
            </a:extLst>
          </p:cNvPr>
          <p:cNvSpPr txBox="1"/>
          <p:nvPr/>
        </p:nvSpPr>
        <p:spPr>
          <a:xfrm>
            <a:off x="4458394" y="2759113"/>
            <a:ext cx="1637606" cy="253916"/>
          </a:xfrm>
          <a:prstGeom prst="rect">
            <a:avLst/>
          </a:prstGeom>
          <a:noFill/>
        </p:spPr>
        <p:txBody>
          <a:bodyPr wrap="square" rtlCol="0">
            <a:spAutoFit/>
          </a:bodyPr>
          <a:lstStyle/>
          <a:p>
            <a:r>
              <a:rPr lang="en-IN" sz="1050" dirty="0"/>
              <a:t>Message: P1(1,0,0)</a:t>
            </a:r>
          </a:p>
        </p:txBody>
      </p:sp>
      <p:cxnSp>
        <p:nvCxnSpPr>
          <p:cNvPr id="22" name="Straight Arrow Connector 21">
            <a:extLst>
              <a:ext uri="{FF2B5EF4-FFF2-40B4-BE49-F238E27FC236}">
                <a16:creationId xmlns:a16="http://schemas.microsoft.com/office/drawing/2014/main" id="{29EDB644-3D8E-5557-E5B9-68755FD85214}"/>
              </a:ext>
            </a:extLst>
          </p:cNvPr>
          <p:cNvCxnSpPr/>
          <p:nvPr/>
        </p:nvCxnSpPr>
        <p:spPr>
          <a:xfrm>
            <a:off x="2308463" y="3091204"/>
            <a:ext cx="3139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4A0EAA-9A93-3FFA-3374-42A84F60A469}"/>
              </a:ext>
            </a:extLst>
          </p:cNvPr>
          <p:cNvSpPr txBox="1"/>
          <p:nvPr/>
        </p:nvSpPr>
        <p:spPr>
          <a:xfrm>
            <a:off x="2848482" y="2760326"/>
            <a:ext cx="2541069" cy="369332"/>
          </a:xfrm>
          <a:prstGeom prst="rect">
            <a:avLst/>
          </a:prstGeom>
          <a:noFill/>
        </p:spPr>
        <p:txBody>
          <a:bodyPr wrap="square" rtlCol="0">
            <a:spAutoFit/>
          </a:bodyPr>
          <a:lstStyle/>
          <a:p>
            <a:r>
              <a:rPr lang="en-IN" sz="1000" dirty="0"/>
              <a:t>3-</a:t>
            </a:r>
            <a:r>
              <a:rPr lang="en-IN" dirty="0"/>
              <a:t> </a:t>
            </a:r>
            <a:r>
              <a:rPr lang="en-IN" sz="1100" dirty="0">
                <a:solidFill>
                  <a:srgbClr val="000000"/>
                </a:solidFill>
                <a:latin typeface="Consolas" panose="020B0609020204030204" pitchFamily="49" charset="0"/>
              </a:rPr>
              <a:t>Deliver</a:t>
            </a:r>
            <a:endParaRPr lang="en-IN" sz="1100" b="0" dirty="0">
              <a:solidFill>
                <a:srgbClr val="000000"/>
              </a:solidFill>
              <a:effectLst/>
              <a:latin typeface="Consolas" panose="020B0609020204030204" pitchFamily="49" charset="0"/>
            </a:endParaRPr>
          </a:p>
        </p:txBody>
      </p:sp>
      <p:sp>
        <p:nvSpPr>
          <p:cNvPr id="29" name="TextBox 28">
            <a:extLst>
              <a:ext uri="{FF2B5EF4-FFF2-40B4-BE49-F238E27FC236}">
                <a16:creationId xmlns:a16="http://schemas.microsoft.com/office/drawing/2014/main" id="{19C61E4F-9554-6E4F-3D87-D20681A04777}"/>
              </a:ext>
            </a:extLst>
          </p:cNvPr>
          <p:cNvSpPr txBox="1"/>
          <p:nvPr/>
        </p:nvSpPr>
        <p:spPr>
          <a:xfrm>
            <a:off x="9352557" y="3357199"/>
            <a:ext cx="2541069" cy="246221"/>
          </a:xfrm>
          <a:prstGeom prst="rect">
            <a:avLst/>
          </a:prstGeom>
          <a:noFill/>
        </p:spPr>
        <p:txBody>
          <a:bodyPr wrap="square" rtlCol="0">
            <a:spAutoFit/>
          </a:bodyPr>
          <a:lstStyle/>
          <a:p>
            <a:r>
              <a:rPr lang="en-IN" sz="1000" dirty="0"/>
              <a:t>Remove message from the holding Queue </a:t>
            </a:r>
            <a:endParaRPr lang="en-IN" sz="1100" dirty="0"/>
          </a:p>
        </p:txBody>
      </p:sp>
      <p:cxnSp>
        <p:nvCxnSpPr>
          <p:cNvPr id="47" name="Straight Arrow Connector 46">
            <a:extLst>
              <a:ext uri="{FF2B5EF4-FFF2-40B4-BE49-F238E27FC236}">
                <a16:creationId xmlns:a16="http://schemas.microsoft.com/office/drawing/2014/main" id="{BD34B5BE-B894-AC99-AF59-6710B647B418}"/>
              </a:ext>
            </a:extLst>
          </p:cNvPr>
          <p:cNvCxnSpPr/>
          <p:nvPr/>
        </p:nvCxnSpPr>
        <p:spPr>
          <a:xfrm flipH="1">
            <a:off x="2361401" y="4726004"/>
            <a:ext cx="3192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FF08D3C-1D72-4354-8605-44BA0F785376}"/>
              </a:ext>
            </a:extLst>
          </p:cNvPr>
          <p:cNvSpPr txBox="1"/>
          <p:nvPr/>
        </p:nvSpPr>
        <p:spPr>
          <a:xfrm>
            <a:off x="2865117" y="4414259"/>
            <a:ext cx="2629328" cy="415498"/>
          </a:xfrm>
          <a:prstGeom prst="rect">
            <a:avLst/>
          </a:prstGeom>
          <a:noFill/>
        </p:spPr>
        <p:txBody>
          <a:bodyPr wrap="square" rtlCol="0">
            <a:spAutoFit/>
          </a:bodyPr>
          <a:lstStyle/>
          <a:p>
            <a:r>
              <a:rPr lang="en-IN" sz="1000" dirty="0"/>
              <a:t> Return the Release</a:t>
            </a:r>
            <a:endParaRPr lang="en-IN" sz="1000" b="0" dirty="0">
              <a:solidFill>
                <a:srgbClr val="000000"/>
              </a:solidFill>
              <a:effectLst/>
              <a:latin typeface="Consolas" panose="020B0609020204030204" pitchFamily="49" charset="0"/>
            </a:endParaRPr>
          </a:p>
          <a:p>
            <a:endParaRPr lang="en-IN" sz="1100" dirty="0"/>
          </a:p>
        </p:txBody>
      </p:sp>
      <p:cxnSp>
        <p:nvCxnSpPr>
          <p:cNvPr id="5" name="Straight Arrow Connector 4">
            <a:extLst>
              <a:ext uri="{FF2B5EF4-FFF2-40B4-BE49-F238E27FC236}">
                <a16:creationId xmlns:a16="http://schemas.microsoft.com/office/drawing/2014/main" id="{9331C8EE-8BB9-68C4-AB74-9A3731C45984}"/>
              </a:ext>
            </a:extLst>
          </p:cNvPr>
          <p:cNvCxnSpPr/>
          <p:nvPr/>
        </p:nvCxnSpPr>
        <p:spPr>
          <a:xfrm>
            <a:off x="5447902" y="3603420"/>
            <a:ext cx="3760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21FD44B-7A6F-C176-D4DB-83F37D8DD8C8}"/>
              </a:ext>
            </a:extLst>
          </p:cNvPr>
          <p:cNvSpPr txBox="1"/>
          <p:nvPr/>
        </p:nvSpPr>
        <p:spPr>
          <a:xfrm>
            <a:off x="6100820" y="3280612"/>
            <a:ext cx="2541069" cy="246221"/>
          </a:xfrm>
          <a:prstGeom prst="rect">
            <a:avLst/>
          </a:prstGeom>
          <a:noFill/>
        </p:spPr>
        <p:txBody>
          <a:bodyPr wrap="square" rtlCol="0">
            <a:spAutoFit/>
          </a:bodyPr>
          <a:lstStyle/>
          <a:p>
            <a:r>
              <a:rPr lang="en-IN" sz="1000" dirty="0"/>
              <a:t>1- releaseToken() </a:t>
            </a:r>
            <a:endParaRPr lang="en-IN" sz="1100" dirty="0"/>
          </a:p>
        </p:txBody>
      </p:sp>
      <p:cxnSp>
        <p:nvCxnSpPr>
          <p:cNvPr id="7" name="Straight Arrow Connector 6">
            <a:extLst>
              <a:ext uri="{FF2B5EF4-FFF2-40B4-BE49-F238E27FC236}">
                <a16:creationId xmlns:a16="http://schemas.microsoft.com/office/drawing/2014/main" id="{BDFD7FD2-28B5-EB37-7F5A-1FA3621A8269}"/>
              </a:ext>
            </a:extLst>
          </p:cNvPr>
          <p:cNvCxnSpPr/>
          <p:nvPr/>
        </p:nvCxnSpPr>
        <p:spPr>
          <a:xfrm flipH="1">
            <a:off x="5447901" y="4177364"/>
            <a:ext cx="3734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0EE28E-2A30-6B44-7CDD-0F5FA4B8403B}"/>
              </a:ext>
            </a:extLst>
          </p:cNvPr>
          <p:cNvSpPr txBox="1"/>
          <p:nvPr/>
        </p:nvSpPr>
        <p:spPr>
          <a:xfrm>
            <a:off x="6253220" y="3904654"/>
            <a:ext cx="2541069" cy="246221"/>
          </a:xfrm>
          <a:prstGeom prst="rect">
            <a:avLst/>
          </a:prstGeom>
          <a:noFill/>
        </p:spPr>
        <p:txBody>
          <a:bodyPr wrap="square" rtlCol="0">
            <a:spAutoFit/>
          </a:bodyPr>
          <a:lstStyle/>
          <a:p>
            <a:r>
              <a:rPr lang="en-IN" sz="1000" dirty="0"/>
              <a:t>Release  </a:t>
            </a:r>
            <a:endParaRPr lang="en-IN" sz="1100" dirty="0"/>
          </a:p>
        </p:txBody>
      </p:sp>
      <p:pic>
        <p:nvPicPr>
          <p:cNvPr id="11" name="Picture 10">
            <a:extLst>
              <a:ext uri="{FF2B5EF4-FFF2-40B4-BE49-F238E27FC236}">
                <a16:creationId xmlns:a16="http://schemas.microsoft.com/office/drawing/2014/main" id="{15282326-40E7-4562-F65B-CB91FA1F83C8}"/>
              </a:ext>
            </a:extLst>
          </p:cNvPr>
          <p:cNvPicPr>
            <a:picLocks noChangeAspect="1"/>
          </p:cNvPicPr>
          <p:nvPr/>
        </p:nvPicPr>
        <p:blipFill>
          <a:blip r:embed="rId3"/>
          <a:stretch>
            <a:fillRect/>
          </a:stretch>
        </p:blipFill>
        <p:spPr>
          <a:xfrm>
            <a:off x="556475" y="4906093"/>
            <a:ext cx="5696745" cy="1657581"/>
          </a:xfrm>
          <a:prstGeom prst="rect">
            <a:avLst/>
          </a:prstGeom>
        </p:spPr>
      </p:pic>
    </p:spTree>
    <p:extLst>
      <p:ext uri="{BB962C8B-B14F-4D97-AF65-F5344CB8AC3E}">
        <p14:creationId xmlns:p14="http://schemas.microsoft.com/office/powerpoint/2010/main" val="2372281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5AA0F-50CE-5A06-F337-B7CF507CB46D}"/>
              </a:ext>
            </a:extLst>
          </p:cNvPr>
          <p:cNvSpPr txBox="1"/>
          <p:nvPr/>
        </p:nvSpPr>
        <p:spPr>
          <a:xfrm>
            <a:off x="122722" y="117693"/>
            <a:ext cx="11456470" cy="369332"/>
          </a:xfrm>
          <a:prstGeom prst="rect">
            <a:avLst/>
          </a:prstGeom>
          <a:noFill/>
        </p:spPr>
        <p:txBody>
          <a:bodyPr wrap="square">
            <a:spAutoFit/>
          </a:bodyPr>
          <a:lstStyle/>
          <a:p>
            <a:r>
              <a:rPr lang="en-US" b="0" i="0" dirty="0">
                <a:solidFill>
                  <a:srgbClr val="111111"/>
                </a:solidFill>
                <a:effectLst/>
                <a:latin typeface="-apple-system"/>
              </a:rPr>
              <a:t>To implement BSS using RMI with Python’s Pyro library, you can follow these steps. </a:t>
            </a:r>
          </a:p>
        </p:txBody>
      </p:sp>
      <p:sp>
        <p:nvSpPr>
          <p:cNvPr id="2" name="TextBox 1">
            <a:extLst>
              <a:ext uri="{FF2B5EF4-FFF2-40B4-BE49-F238E27FC236}">
                <a16:creationId xmlns:a16="http://schemas.microsoft.com/office/drawing/2014/main" id="{A906015F-AE16-BC63-E39B-B1577BA1DB45}"/>
              </a:ext>
            </a:extLst>
          </p:cNvPr>
          <p:cNvSpPr txBox="1"/>
          <p:nvPr/>
        </p:nvSpPr>
        <p:spPr>
          <a:xfrm>
            <a:off x="4799803" y="865691"/>
            <a:ext cx="1296197"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Server</a:t>
            </a:r>
          </a:p>
        </p:txBody>
      </p:sp>
      <p:sp>
        <p:nvSpPr>
          <p:cNvPr id="4" name="TextBox 3">
            <a:extLst>
              <a:ext uri="{FF2B5EF4-FFF2-40B4-BE49-F238E27FC236}">
                <a16:creationId xmlns:a16="http://schemas.microsoft.com/office/drawing/2014/main" id="{5720C8A8-AC6D-69F1-AFD7-8C7F13F5998C}"/>
              </a:ext>
            </a:extLst>
          </p:cNvPr>
          <p:cNvSpPr txBox="1"/>
          <p:nvPr/>
        </p:nvSpPr>
        <p:spPr>
          <a:xfrm>
            <a:off x="1869004" y="827381"/>
            <a:ext cx="914400"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client</a:t>
            </a:r>
          </a:p>
        </p:txBody>
      </p:sp>
      <p:cxnSp>
        <p:nvCxnSpPr>
          <p:cNvPr id="12" name="Straight Arrow Connector 11">
            <a:extLst>
              <a:ext uri="{FF2B5EF4-FFF2-40B4-BE49-F238E27FC236}">
                <a16:creationId xmlns:a16="http://schemas.microsoft.com/office/drawing/2014/main" id="{297F1DE4-BDE7-97CF-36D4-9ED12C77A8C3}"/>
              </a:ext>
            </a:extLst>
          </p:cNvPr>
          <p:cNvCxnSpPr>
            <a:cxnSpLocks/>
            <a:stCxn id="2" idx="2"/>
          </p:cNvCxnSpPr>
          <p:nvPr/>
        </p:nvCxnSpPr>
        <p:spPr>
          <a:xfrm>
            <a:off x="5447902" y="1235023"/>
            <a:ext cx="105875" cy="555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9442C6-DDD1-C771-F4FE-C0D19B27DDD2}"/>
              </a:ext>
            </a:extLst>
          </p:cNvPr>
          <p:cNvSpPr txBox="1"/>
          <p:nvPr/>
        </p:nvSpPr>
        <p:spPr>
          <a:xfrm>
            <a:off x="4587139" y="1318020"/>
            <a:ext cx="4941872" cy="646331"/>
          </a:xfrm>
          <a:prstGeom prst="rect">
            <a:avLst/>
          </a:prstGeom>
          <a:noFill/>
        </p:spPr>
        <p:txBody>
          <a:bodyPr wrap="square" rtlCol="0">
            <a:spAutoFit/>
          </a:bodyPr>
          <a:lstStyle/>
          <a:p>
            <a:endParaRPr lang="en-IN" sz="1200" dirty="0"/>
          </a:p>
          <a:p>
            <a:r>
              <a:rPr lang="en-IN" sz="1200" dirty="0"/>
              <a:t>                             Run  Lab2 process , </a:t>
            </a:r>
            <a:r>
              <a:rPr lang="en-IN" sz="1200" dirty="0" err="1"/>
              <a:t>BSSManager</a:t>
            </a:r>
            <a:r>
              <a:rPr lang="en-IN" sz="1200" dirty="0"/>
              <a:t> and </a:t>
            </a:r>
          </a:p>
          <a:p>
            <a:r>
              <a:rPr lang="en-IN" sz="1200" dirty="0"/>
              <a:t>                            Copy the server URI and  share to Client</a:t>
            </a:r>
          </a:p>
        </p:txBody>
      </p:sp>
      <p:cxnSp>
        <p:nvCxnSpPr>
          <p:cNvPr id="14" name="Straight Arrow Connector 13">
            <a:extLst>
              <a:ext uri="{FF2B5EF4-FFF2-40B4-BE49-F238E27FC236}">
                <a16:creationId xmlns:a16="http://schemas.microsoft.com/office/drawing/2014/main" id="{88855939-24EA-A83E-5A23-4FBF9B5FD4E6}"/>
              </a:ext>
            </a:extLst>
          </p:cNvPr>
          <p:cNvCxnSpPr>
            <a:cxnSpLocks/>
          </p:cNvCxnSpPr>
          <p:nvPr/>
        </p:nvCxnSpPr>
        <p:spPr>
          <a:xfrm>
            <a:off x="2308463" y="1219558"/>
            <a:ext cx="0" cy="547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50633CC-C4EC-4014-A10C-FB9790EEAD7C}"/>
              </a:ext>
            </a:extLst>
          </p:cNvPr>
          <p:cNvSpPr txBox="1"/>
          <p:nvPr/>
        </p:nvSpPr>
        <p:spPr>
          <a:xfrm>
            <a:off x="880612" y="1050357"/>
            <a:ext cx="3524249" cy="830997"/>
          </a:xfrm>
          <a:prstGeom prst="rect">
            <a:avLst/>
          </a:prstGeom>
          <a:noFill/>
        </p:spPr>
        <p:txBody>
          <a:bodyPr wrap="square" rtlCol="0">
            <a:spAutoFit/>
          </a:bodyPr>
          <a:lstStyle/>
          <a:p>
            <a:r>
              <a:rPr lang="en-IN" sz="1200" dirty="0"/>
              <a:t>4.</a:t>
            </a:r>
          </a:p>
          <a:p>
            <a:r>
              <a:rPr lang="en-IN" sz="1200" dirty="0"/>
              <a:t>Run  Lab2ProcessClient </a:t>
            </a:r>
          </a:p>
          <a:p>
            <a:r>
              <a:rPr lang="en-IN" sz="1200" dirty="0"/>
              <a:t>Provide copied server URI</a:t>
            </a:r>
          </a:p>
          <a:p>
            <a:r>
              <a:rPr lang="en-IN" sz="1200" dirty="0"/>
              <a:t>Chose options to interact with remote process server</a:t>
            </a:r>
          </a:p>
        </p:txBody>
      </p:sp>
      <p:sp>
        <p:nvSpPr>
          <p:cNvPr id="17" name="TextBox 16">
            <a:extLst>
              <a:ext uri="{FF2B5EF4-FFF2-40B4-BE49-F238E27FC236}">
                <a16:creationId xmlns:a16="http://schemas.microsoft.com/office/drawing/2014/main" id="{D2BC71D3-A40D-6AD1-4510-2B2362D42285}"/>
              </a:ext>
            </a:extLst>
          </p:cNvPr>
          <p:cNvSpPr txBox="1"/>
          <p:nvPr/>
        </p:nvSpPr>
        <p:spPr>
          <a:xfrm>
            <a:off x="8253066" y="912031"/>
            <a:ext cx="1747582"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stStyle>
          <a:p>
            <a:r>
              <a:rPr lang="en-IN" dirty="0"/>
              <a:t>BSS Manager</a:t>
            </a:r>
          </a:p>
        </p:txBody>
      </p:sp>
      <p:cxnSp>
        <p:nvCxnSpPr>
          <p:cNvPr id="18" name="Straight Arrow Connector 17">
            <a:extLst>
              <a:ext uri="{FF2B5EF4-FFF2-40B4-BE49-F238E27FC236}">
                <a16:creationId xmlns:a16="http://schemas.microsoft.com/office/drawing/2014/main" id="{0A8E5BAD-C9DF-9889-CDD8-D04E020F83CE}"/>
              </a:ext>
            </a:extLst>
          </p:cNvPr>
          <p:cNvCxnSpPr>
            <a:cxnSpLocks/>
          </p:cNvCxnSpPr>
          <p:nvPr/>
        </p:nvCxnSpPr>
        <p:spPr>
          <a:xfrm>
            <a:off x="9208183" y="1256451"/>
            <a:ext cx="0" cy="560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FDDF6B-85CC-AD0E-CCB9-B7256ABE3E54}"/>
              </a:ext>
            </a:extLst>
          </p:cNvPr>
          <p:cNvSpPr/>
          <p:nvPr/>
        </p:nvSpPr>
        <p:spPr>
          <a:xfrm>
            <a:off x="122722" y="2176804"/>
            <a:ext cx="897556"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p:txBody>
      </p:sp>
      <p:cxnSp>
        <p:nvCxnSpPr>
          <p:cNvPr id="16" name="Straight Arrow Connector 15">
            <a:extLst>
              <a:ext uri="{FF2B5EF4-FFF2-40B4-BE49-F238E27FC236}">
                <a16:creationId xmlns:a16="http://schemas.microsoft.com/office/drawing/2014/main" id="{3CE7AD7D-B20E-7B9E-900A-E4566BEB13BD}"/>
              </a:ext>
            </a:extLst>
          </p:cNvPr>
          <p:cNvCxnSpPr>
            <a:stCxn id="10" idx="6"/>
          </p:cNvCxnSpPr>
          <p:nvPr/>
        </p:nvCxnSpPr>
        <p:spPr>
          <a:xfrm>
            <a:off x="1020278" y="2634004"/>
            <a:ext cx="1288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EDB644-3D8E-5557-E5B9-68755FD85214}"/>
              </a:ext>
            </a:extLst>
          </p:cNvPr>
          <p:cNvCxnSpPr/>
          <p:nvPr/>
        </p:nvCxnSpPr>
        <p:spPr>
          <a:xfrm>
            <a:off x="2308463" y="3091204"/>
            <a:ext cx="3139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4A0EAA-9A93-3FFA-3374-42A84F60A469}"/>
              </a:ext>
            </a:extLst>
          </p:cNvPr>
          <p:cNvSpPr txBox="1"/>
          <p:nvPr/>
        </p:nvSpPr>
        <p:spPr>
          <a:xfrm>
            <a:off x="2848482" y="2760326"/>
            <a:ext cx="2541069" cy="369332"/>
          </a:xfrm>
          <a:prstGeom prst="rect">
            <a:avLst/>
          </a:prstGeom>
          <a:noFill/>
        </p:spPr>
        <p:txBody>
          <a:bodyPr wrap="square" rtlCol="0">
            <a:spAutoFit/>
          </a:bodyPr>
          <a:lstStyle/>
          <a:p>
            <a:r>
              <a:rPr lang="en-IN" sz="1000" dirty="0"/>
              <a:t>4-</a:t>
            </a:r>
            <a:r>
              <a:rPr lang="en-IN" dirty="0"/>
              <a:t> </a:t>
            </a:r>
            <a:r>
              <a:rPr lang="en-IN" sz="1100" dirty="0">
                <a:solidFill>
                  <a:srgbClr val="000000"/>
                </a:solidFill>
                <a:latin typeface="Consolas" panose="020B0609020204030204" pitchFamily="49" charset="0"/>
              </a:rPr>
              <a:t>Close</a:t>
            </a:r>
            <a:endParaRPr lang="en-IN" sz="1100" b="0" dirty="0">
              <a:solidFill>
                <a:srgbClr val="000000"/>
              </a:solidFill>
              <a:effectLst/>
              <a:latin typeface="Consolas" panose="020B0609020204030204" pitchFamily="49" charset="0"/>
            </a:endParaRPr>
          </a:p>
        </p:txBody>
      </p:sp>
      <p:sp>
        <p:nvSpPr>
          <p:cNvPr id="35" name="TextBox 34">
            <a:extLst>
              <a:ext uri="{FF2B5EF4-FFF2-40B4-BE49-F238E27FC236}">
                <a16:creationId xmlns:a16="http://schemas.microsoft.com/office/drawing/2014/main" id="{43503E16-0ADA-DB0A-5F9A-C86F92C2A76B}"/>
              </a:ext>
            </a:extLst>
          </p:cNvPr>
          <p:cNvSpPr txBox="1"/>
          <p:nvPr/>
        </p:nvSpPr>
        <p:spPr>
          <a:xfrm>
            <a:off x="2650618" y="4671398"/>
            <a:ext cx="2013787" cy="415498"/>
          </a:xfrm>
          <a:prstGeom prst="rect">
            <a:avLst/>
          </a:prstGeom>
          <a:noFill/>
        </p:spPr>
        <p:txBody>
          <a:bodyPr wrap="square" rtlCol="0">
            <a:spAutoFit/>
          </a:bodyPr>
          <a:lstStyle/>
          <a:p>
            <a:r>
              <a:rPr lang="en-IN" sz="1000" dirty="0"/>
              <a:t>Close the application</a:t>
            </a:r>
          </a:p>
          <a:p>
            <a:endParaRPr lang="en-IN" sz="1100" dirty="0"/>
          </a:p>
        </p:txBody>
      </p:sp>
      <p:cxnSp>
        <p:nvCxnSpPr>
          <p:cNvPr id="47" name="Straight Arrow Connector 46">
            <a:extLst>
              <a:ext uri="{FF2B5EF4-FFF2-40B4-BE49-F238E27FC236}">
                <a16:creationId xmlns:a16="http://schemas.microsoft.com/office/drawing/2014/main" id="{BD34B5BE-B894-AC99-AF59-6710B647B418}"/>
              </a:ext>
            </a:extLst>
          </p:cNvPr>
          <p:cNvCxnSpPr/>
          <p:nvPr/>
        </p:nvCxnSpPr>
        <p:spPr>
          <a:xfrm flipH="1">
            <a:off x="2308463" y="5303520"/>
            <a:ext cx="3192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FF08D3C-1D72-4354-8605-44BA0F785376}"/>
              </a:ext>
            </a:extLst>
          </p:cNvPr>
          <p:cNvSpPr txBox="1"/>
          <p:nvPr/>
        </p:nvSpPr>
        <p:spPr>
          <a:xfrm>
            <a:off x="2497747" y="4991893"/>
            <a:ext cx="2629328" cy="246221"/>
          </a:xfrm>
          <a:prstGeom prst="rect">
            <a:avLst/>
          </a:prstGeom>
          <a:noFill/>
        </p:spPr>
        <p:txBody>
          <a:bodyPr wrap="square" rtlCol="0">
            <a:spAutoFit/>
          </a:bodyPr>
          <a:lstStyle/>
          <a:p>
            <a:r>
              <a:rPr lang="en-IN" sz="1000" dirty="0"/>
              <a:t> Close the Server and  BSS Manager</a:t>
            </a:r>
            <a:endParaRPr lang="en-IN" sz="1100" dirty="0"/>
          </a:p>
        </p:txBody>
      </p:sp>
      <p:pic>
        <p:nvPicPr>
          <p:cNvPr id="6" name="Picture 5">
            <a:extLst>
              <a:ext uri="{FF2B5EF4-FFF2-40B4-BE49-F238E27FC236}">
                <a16:creationId xmlns:a16="http://schemas.microsoft.com/office/drawing/2014/main" id="{17F4D988-CF31-4577-E807-0A8CEFD74E7A}"/>
              </a:ext>
            </a:extLst>
          </p:cNvPr>
          <p:cNvPicPr>
            <a:picLocks noChangeAspect="1"/>
          </p:cNvPicPr>
          <p:nvPr/>
        </p:nvPicPr>
        <p:blipFill>
          <a:blip r:embed="rId3"/>
          <a:stretch>
            <a:fillRect/>
          </a:stretch>
        </p:blipFill>
        <p:spPr>
          <a:xfrm>
            <a:off x="571500" y="3360641"/>
            <a:ext cx="7478169" cy="1095528"/>
          </a:xfrm>
          <a:prstGeom prst="rect">
            <a:avLst/>
          </a:prstGeom>
        </p:spPr>
      </p:pic>
    </p:spTree>
    <p:extLst>
      <p:ext uri="{BB962C8B-B14F-4D97-AF65-F5344CB8AC3E}">
        <p14:creationId xmlns:p14="http://schemas.microsoft.com/office/powerpoint/2010/main" val="2619432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1CADA9-8F47-80D5-BF54-7463EA5BB597}"/>
              </a:ext>
            </a:extLst>
          </p:cNvPr>
          <p:cNvPicPr>
            <a:picLocks noChangeAspect="1"/>
          </p:cNvPicPr>
          <p:nvPr/>
        </p:nvPicPr>
        <p:blipFill>
          <a:blip r:embed="rId2"/>
          <a:stretch>
            <a:fillRect/>
          </a:stretch>
        </p:blipFill>
        <p:spPr>
          <a:xfrm>
            <a:off x="1317235" y="0"/>
            <a:ext cx="8606411" cy="6774077"/>
          </a:xfrm>
          <a:prstGeom prst="rect">
            <a:avLst/>
          </a:prstGeom>
        </p:spPr>
      </p:pic>
    </p:spTree>
    <p:extLst>
      <p:ext uri="{BB962C8B-B14F-4D97-AF65-F5344CB8AC3E}">
        <p14:creationId xmlns:p14="http://schemas.microsoft.com/office/powerpoint/2010/main" val="178626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7FB505-3D31-F6E2-9D76-9D3A497E90E4}"/>
              </a:ext>
            </a:extLst>
          </p:cNvPr>
          <p:cNvSpPr txBox="1"/>
          <p:nvPr/>
        </p:nvSpPr>
        <p:spPr>
          <a:xfrm>
            <a:off x="555860" y="622648"/>
            <a:ext cx="7490860" cy="5262979"/>
          </a:xfrm>
          <a:prstGeom prst="rect">
            <a:avLst/>
          </a:prstGeom>
          <a:noFill/>
        </p:spPr>
        <p:txBody>
          <a:bodyPr wrap="square">
            <a:spAutoFit/>
          </a:bodyPr>
          <a:lstStyle/>
          <a:p>
            <a:endParaRPr lang="en-US" sz="800" dirty="0"/>
          </a:p>
          <a:p>
            <a:r>
              <a:rPr lang="en-US" sz="800" dirty="0"/>
              <a:t>C:\Jatinkrai\MS Program\SIU-</a:t>
            </a:r>
            <a:r>
              <a:rPr lang="en-US" sz="800" dirty="0" err="1"/>
              <a:t>Sajesh</a:t>
            </a:r>
            <a:r>
              <a:rPr lang="en-US" sz="800" dirty="0"/>
              <a:t>\Course\Sem1\</a:t>
            </a:r>
            <a:r>
              <a:rPr lang="en-US" sz="800" dirty="0" err="1"/>
              <a:t>DistributedSystem</a:t>
            </a:r>
            <a:r>
              <a:rPr lang="en-US" sz="800" dirty="0"/>
              <a:t>\Lab1-Document\project-lab21\Draftv0\coding&gt;python iLab2ProcessClient.py</a:t>
            </a:r>
          </a:p>
          <a:p>
            <a:r>
              <a:rPr lang="en-US" sz="800" dirty="0"/>
              <a:t>Enter the </a:t>
            </a:r>
            <a:r>
              <a:rPr lang="en-US" sz="800" dirty="0" err="1"/>
              <a:t>UnicastRemoteObject</a:t>
            </a:r>
            <a:r>
              <a:rPr lang="en-US" sz="800" dirty="0"/>
              <a:t> for BSS Protocol URI: PYRO:obj_08a4e7e9816f49cfb59b49f78af5d0d0@localhost:60512</a:t>
            </a:r>
          </a:p>
          <a:p>
            <a:r>
              <a:rPr lang="en-US" sz="800" dirty="0"/>
              <a:t>Pyro5.api.Proxy(): </a:t>
            </a:r>
            <a:r>
              <a:rPr lang="en-US" sz="800" dirty="0" err="1"/>
              <a:t>ClockArry</a:t>
            </a:r>
            <a:r>
              <a:rPr lang="en-US" sz="800" dirty="0"/>
              <a:t> Pyro5.api.Proxy completed successfully while calling.</a:t>
            </a:r>
          </a:p>
          <a:p>
            <a:r>
              <a:rPr lang="en-US" sz="800" dirty="0"/>
              <a:t>1. Broadcast message :</a:t>
            </a:r>
          </a:p>
          <a:p>
            <a:r>
              <a:rPr lang="en-US" sz="800" dirty="0"/>
              <a:t>2. Get Token :</a:t>
            </a:r>
          </a:p>
          <a:p>
            <a:r>
              <a:rPr lang="en-US" sz="800" dirty="0"/>
              <a:t>3. Deliver :</a:t>
            </a:r>
          </a:p>
          <a:p>
            <a:r>
              <a:rPr lang="en-US" sz="800" dirty="0"/>
              <a:t>4. Close :</a:t>
            </a:r>
          </a:p>
          <a:p>
            <a:r>
              <a:rPr lang="en-US" sz="800" dirty="0"/>
              <a:t>Choose an option: 1</a:t>
            </a:r>
          </a:p>
          <a:p>
            <a:r>
              <a:rPr lang="en-US" sz="800" dirty="0"/>
              <a:t>Please provide message in the format of </a:t>
            </a:r>
            <a:r>
              <a:rPr lang="en-US" sz="800" dirty="0" err="1"/>
              <a:t>Proces</a:t>
            </a:r>
            <a:r>
              <a:rPr lang="en-US" sz="800" dirty="0"/>
              <a:t> + sequence number + </a:t>
            </a:r>
            <a:r>
              <a:rPr lang="en-US" sz="800" dirty="0" err="1"/>
              <a:t>vectore</a:t>
            </a:r>
            <a:r>
              <a:rPr lang="en-US" sz="800" dirty="0"/>
              <a:t> clock</a:t>
            </a:r>
          </a:p>
          <a:p>
            <a:r>
              <a:rPr lang="en-US" sz="800" dirty="0"/>
              <a:t>Message should be in format P1(1,0,0) or P2 (0,1,0) or P3)(0,0,1) : P1(1,0,0)</a:t>
            </a:r>
          </a:p>
          <a:p>
            <a:r>
              <a:rPr lang="en-US" sz="800" dirty="0" err="1"/>
              <a:t>remote_process.send</a:t>
            </a:r>
            <a:r>
              <a:rPr lang="en-US" sz="800" dirty="0"/>
              <a:t>(): completed successfully.</a:t>
            </a:r>
          </a:p>
          <a:p>
            <a:r>
              <a:rPr lang="en-US" sz="800" dirty="0" err="1"/>
              <a:t>remote_process.send</a:t>
            </a:r>
            <a:r>
              <a:rPr lang="en-US" sz="800" dirty="0"/>
              <a:t>(): send return value: Hold</a:t>
            </a:r>
          </a:p>
          <a:p>
            <a:r>
              <a:rPr lang="en-US" sz="800" dirty="0"/>
              <a:t>List of process </a:t>
            </a:r>
            <a:r>
              <a:rPr lang="en-US" sz="800" dirty="0" err="1"/>
              <a:t>recived</a:t>
            </a:r>
            <a:r>
              <a:rPr lang="en-US" sz="800" dirty="0"/>
              <a:t> :</a:t>
            </a:r>
          </a:p>
          <a:p>
            <a:r>
              <a:rPr lang="en-US" sz="800" dirty="0"/>
              <a:t>P:2:M1:(1, 0, 0)</a:t>
            </a:r>
          </a:p>
          <a:p>
            <a:r>
              <a:rPr lang="en-US" sz="800" dirty="0"/>
              <a:t>P:3:M1:(1, 0, 0)</a:t>
            </a:r>
          </a:p>
          <a:p>
            <a:r>
              <a:rPr lang="en-US" sz="800" dirty="0"/>
              <a:t>1. Broadcast message :</a:t>
            </a:r>
          </a:p>
          <a:p>
            <a:r>
              <a:rPr lang="en-US" sz="800" dirty="0"/>
              <a:t>2. Get Token :</a:t>
            </a:r>
          </a:p>
          <a:p>
            <a:r>
              <a:rPr lang="en-US" sz="800" dirty="0"/>
              <a:t>3. Deliver :</a:t>
            </a:r>
          </a:p>
          <a:p>
            <a:r>
              <a:rPr lang="en-US" sz="800" dirty="0"/>
              <a:t>4. Close :</a:t>
            </a:r>
          </a:p>
          <a:p>
            <a:r>
              <a:rPr lang="en-US" sz="800" dirty="0"/>
              <a:t>Choose an option: 3</a:t>
            </a:r>
          </a:p>
          <a:p>
            <a:r>
              <a:rPr lang="en-US" sz="800" dirty="0"/>
              <a:t>Please provide message in the format of </a:t>
            </a:r>
            <a:r>
              <a:rPr lang="en-US" sz="800" dirty="0" err="1"/>
              <a:t>Proces</a:t>
            </a:r>
            <a:r>
              <a:rPr lang="en-US" sz="800" dirty="0"/>
              <a:t> + sequence number + </a:t>
            </a:r>
            <a:r>
              <a:rPr lang="en-US" sz="800" dirty="0" err="1"/>
              <a:t>vectore</a:t>
            </a:r>
            <a:r>
              <a:rPr lang="en-US" sz="800" dirty="0"/>
              <a:t> clock</a:t>
            </a:r>
          </a:p>
          <a:p>
            <a:r>
              <a:rPr lang="en-US" sz="800" dirty="0"/>
              <a:t>Message should be in format P1(1,0,0) or P2 (0,1,0) or P3)(0,0,1) :  P2(0,1,0)</a:t>
            </a:r>
          </a:p>
          <a:p>
            <a:r>
              <a:rPr lang="en-US" sz="800" dirty="0" err="1"/>
              <a:t>remote_process.deliver</a:t>
            </a:r>
            <a:r>
              <a:rPr lang="en-US" sz="800" dirty="0"/>
              <a:t>(): completed successfully.</a:t>
            </a:r>
          </a:p>
          <a:p>
            <a:r>
              <a:rPr lang="en-US" sz="800" dirty="0" err="1"/>
              <a:t>remote_process.deliver</a:t>
            </a:r>
            <a:r>
              <a:rPr lang="en-US" sz="800" dirty="0"/>
              <a:t>(): Sequence Number:</a:t>
            </a:r>
          </a:p>
          <a:p>
            <a:r>
              <a:rPr lang="en-US" sz="800" dirty="0"/>
              <a:t>P:3:M1:(1, 0, 0)</a:t>
            </a:r>
          </a:p>
          <a:p>
            <a:r>
              <a:rPr lang="en-US" sz="800" dirty="0"/>
              <a:t>1. Broadcast message :</a:t>
            </a:r>
          </a:p>
          <a:p>
            <a:r>
              <a:rPr lang="en-US" sz="800" dirty="0"/>
              <a:t>2. Get Token :</a:t>
            </a:r>
          </a:p>
          <a:p>
            <a:r>
              <a:rPr lang="en-US" sz="800" dirty="0"/>
              <a:t>3. Deliver :</a:t>
            </a:r>
          </a:p>
          <a:p>
            <a:r>
              <a:rPr lang="en-US" sz="800" dirty="0"/>
              <a:t>4. Close :</a:t>
            </a:r>
          </a:p>
          <a:p>
            <a:r>
              <a:rPr lang="en-US" sz="800" dirty="0"/>
              <a:t>Choose an option: 3</a:t>
            </a:r>
          </a:p>
          <a:p>
            <a:r>
              <a:rPr lang="en-US" sz="800" dirty="0"/>
              <a:t>Please provide message in the format of </a:t>
            </a:r>
            <a:r>
              <a:rPr lang="en-US" sz="800" dirty="0" err="1"/>
              <a:t>Proces</a:t>
            </a:r>
            <a:r>
              <a:rPr lang="en-US" sz="800" dirty="0"/>
              <a:t> + sequence number + </a:t>
            </a:r>
            <a:r>
              <a:rPr lang="en-US" sz="800" dirty="0" err="1"/>
              <a:t>vectore</a:t>
            </a:r>
            <a:r>
              <a:rPr lang="en-US" sz="800" dirty="0"/>
              <a:t> clock</a:t>
            </a:r>
          </a:p>
          <a:p>
            <a:r>
              <a:rPr lang="en-US" sz="800" dirty="0"/>
              <a:t>Message should be in format P1(1,0,0) or P2 (0,1,0) or P3)(0,0,1) :  P3(0,0,1)</a:t>
            </a:r>
          </a:p>
          <a:p>
            <a:r>
              <a:rPr lang="en-US" sz="800" dirty="0" err="1"/>
              <a:t>remote_process.deliver</a:t>
            </a:r>
            <a:r>
              <a:rPr lang="en-US" sz="800" dirty="0"/>
              <a:t>(): completed successfully.</a:t>
            </a:r>
          </a:p>
          <a:p>
            <a:r>
              <a:rPr lang="en-US" sz="800" dirty="0" err="1"/>
              <a:t>remote_process.deliver</a:t>
            </a:r>
            <a:r>
              <a:rPr lang="en-US" sz="800" dirty="0"/>
              <a:t>(): Sequence Number: RELEASE</a:t>
            </a:r>
          </a:p>
          <a:p>
            <a:r>
              <a:rPr lang="en-US" sz="800" dirty="0"/>
              <a:t>1. Broadcast message :</a:t>
            </a:r>
          </a:p>
          <a:p>
            <a:r>
              <a:rPr lang="en-US" sz="800" dirty="0"/>
              <a:t>2. Get Token :</a:t>
            </a:r>
          </a:p>
          <a:p>
            <a:r>
              <a:rPr lang="en-US" sz="800" dirty="0"/>
              <a:t>3. Deliver :</a:t>
            </a:r>
          </a:p>
          <a:p>
            <a:r>
              <a:rPr lang="en-US" sz="800" dirty="0"/>
              <a:t>4. Close :</a:t>
            </a:r>
          </a:p>
          <a:p>
            <a:r>
              <a:rPr lang="en-US" sz="800" dirty="0"/>
              <a:t>Choose an option: 4</a:t>
            </a:r>
          </a:p>
          <a:p>
            <a:r>
              <a:rPr lang="en-US" sz="800" dirty="0"/>
              <a:t>Thanks for the closing application</a:t>
            </a:r>
          </a:p>
          <a:p>
            <a:r>
              <a:rPr lang="en-US" sz="800" dirty="0" err="1"/>
              <a:t>remote_process.Client</a:t>
            </a:r>
            <a:r>
              <a:rPr lang="en-US" sz="800" dirty="0"/>
              <a:t> call process completed successfully.</a:t>
            </a:r>
            <a:endParaRPr lang="en-IN" sz="800" dirty="0"/>
          </a:p>
        </p:txBody>
      </p:sp>
    </p:spTree>
    <p:extLst>
      <p:ext uri="{BB962C8B-B14F-4D97-AF65-F5344CB8AC3E}">
        <p14:creationId xmlns:p14="http://schemas.microsoft.com/office/powerpoint/2010/main" val="307951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C5748-A251-9EEF-5683-D4E07FD7E025}"/>
              </a:ext>
            </a:extLst>
          </p:cNvPr>
          <p:cNvSpPr txBox="1"/>
          <p:nvPr/>
        </p:nvSpPr>
        <p:spPr>
          <a:xfrm>
            <a:off x="113096" y="0"/>
            <a:ext cx="12005109" cy="2862322"/>
          </a:xfrm>
          <a:prstGeom prst="rect">
            <a:avLst/>
          </a:prstGeom>
          <a:noFill/>
        </p:spPr>
        <p:txBody>
          <a:bodyPr wrap="square">
            <a:spAutoFit/>
          </a:bodyPr>
          <a:lstStyle/>
          <a:p>
            <a:endParaRPr lang="en-US" dirty="0">
              <a:effectLst/>
            </a:endParaRPr>
          </a:p>
          <a:p>
            <a:pPr>
              <a:buFont typeface="Arial" panose="020B0604020202020204" pitchFamily="34" charset="0"/>
              <a:buChar char="•"/>
            </a:pPr>
            <a:r>
              <a:rPr lang="en-US" dirty="0">
                <a:effectLst/>
              </a:rPr>
              <a:t>Protocol : Pi sending a message to </a:t>
            </a:r>
            <a:r>
              <a:rPr lang="en-US" dirty="0" err="1">
                <a:effectLst/>
              </a:rPr>
              <a:t>Pj</a:t>
            </a:r>
            <a:r>
              <a:rPr lang="en-US" dirty="0">
                <a:effectLst/>
              </a:rPr>
              <a:t> –</a:t>
            </a:r>
          </a:p>
          <a:p>
            <a:pPr>
              <a:buFont typeface="Arial" panose="020B0604020202020204" pitchFamily="34" charset="0"/>
              <a:buChar char="•"/>
            </a:pPr>
            <a:r>
              <a:rPr lang="en-US" dirty="0">
                <a:effectLst/>
              </a:rPr>
              <a:t>    Pi increments Ci[</a:t>
            </a:r>
            <a:r>
              <a:rPr lang="en-US" dirty="0" err="1">
                <a:effectLst/>
              </a:rPr>
              <a:t>i</a:t>
            </a:r>
            <a:r>
              <a:rPr lang="en-US" dirty="0">
                <a:effectLst/>
              </a:rPr>
              <a:t>] and sets the timestamp tm = Ci[</a:t>
            </a:r>
            <a:r>
              <a:rPr lang="en-US" dirty="0" err="1">
                <a:effectLst/>
              </a:rPr>
              <a:t>i</a:t>
            </a:r>
            <a:r>
              <a:rPr lang="en-US" dirty="0">
                <a:effectLst/>
              </a:rPr>
              <a:t>] for message m.</a:t>
            </a:r>
          </a:p>
          <a:p>
            <a:pPr>
              <a:buFont typeface="Arial" panose="020B0604020202020204" pitchFamily="34" charset="0"/>
              <a:buChar char="•"/>
            </a:pPr>
            <a:r>
              <a:rPr lang="en-US" dirty="0" err="1">
                <a:effectLst/>
              </a:rPr>
              <a:t>Pj</a:t>
            </a:r>
            <a:r>
              <a:rPr lang="en-US" dirty="0">
                <a:effectLst/>
              </a:rPr>
              <a:t> receiving a message from Pi –</a:t>
            </a:r>
          </a:p>
          <a:p>
            <a:pPr>
              <a:buFont typeface="Arial" panose="020B0604020202020204" pitchFamily="34" charset="0"/>
              <a:buChar char="•"/>
            </a:pPr>
            <a:r>
              <a:rPr lang="en-US" dirty="0">
                <a:effectLst/>
              </a:rPr>
              <a:t>    When </a:t>
            </a:r>
            <a:r>
              <a:rPr lang="en-US" dirty="0" err="1">
                <a:effectLst/>
              </a:rPr>
              <a:t>Pj</a:t>
            </a:r>
            <a:r>
              <a:rPr lang="en-US" dirty="0">
                <a:effectLst/>
              </a:rPr>
              <a:t>, j != </a:t>
            </a:r>
            <a:r>
              <a:rPr lang="en-US" dirty="0" err="1">
                <a:effectLst/>
              </a:rPr>
              <a:t>i</a:t>
            </a:r>
            <a:r>
              <a:rPr lang="en-US" dirty="0">
                <a:effectLst/>
              </a:rPr>
              <a:t>, receives m with timestamp tm, it delays the message’s delivery until both these conditions are met:</a:t>
            </a:r>
          </a:p>
          <a:p>
            <a:pPr>
              <a:buFont typeface="Arial" panose="020B0604020202020204" pitchFamily="34" charset="0"/>
              <a:buChar char="•"/>
            </a:pPr>
            <a:r>
              <a:rPr lang="en-US" dirty="0" err="1">
                <a:effectLst/>
              </a:rPr>
              <a:t>Cj</a:t>
            </a:r>
            <a:r>
              <a:rPr lang="en-US" dirty="0">
                <a:effectLst/>
              </a:rPr>
              <a:t>[</a:t>
            </a:r>
            <a:r>
              <a:rPr lang="en-US" dirty="0" err="1">
                <a:effectLst/>
              </a:rPr>
              <a:t>i</a:t>
            </a:r>
            <a:r>
              <a:rPr lang="en-US" dirty="0">
                <a:effectLst/>
              </a:rPr>
              <a:t>] = tm[</a:t>
            </a:r>
            <a:r>
              <a:rPr lang="en-US" dirty="0" err="1">
                <a:effectLst/>
              </a:rPr>
              <a:t>i</a:t>
            </a:r>
            <a:r>
              <a:rPr lang="en-US" dirty="0">
                <a:effectLst/>
              </a:rPr>
              <a:t>] - 1; and</a:t>
            </a:r>
          </a:p>
          <a:p>
            <a:pPr>
              <a:buFont typeface="Arial" panose="020B0604020202020204" pitchFamily="34" charset="0"/>
              <a:buChar char="•"/>
            </a:pPr>
            <a:r>
              <a:rPr lang="en-US" dirty="0">
                <a:effectLst/>
              </a:rPr>
              <a:t>for all k &lt;= n and k != </a:t>
            </a:r>
            <a:r>
              <a:rPr lang="en-US" dirty="0" err="1">
                <a:effectLst/>
              </a:rPr>
              <a:t>i</a:t>
            </a:r>
            <a:r>
              <a:rPr lang="en-US" dirty="0">
                <a:effectLst/>
              </a:rPr>
              <a:t>, </a:t>
            </a:r>
            <a:r>
              <a:rPr lang="en-US" dirty="0" err="1">
                <a:effectLst/>
              </a:rPr>
              <a:t>Cj</a:t>
            </a:r>
            <a:r>
              <a:rPr lang="en-US" dirty="0">
                <a:effectLst/>
              </a:rPr>
              <a:t>[k] &gt;= tm[k].</a:t>
            </a:r>
          </a:p>
          <a:p>
            <a:pPr>
              <a:buFont typeface="Arial" panose="020B0604020202020204" pitchFamily="34" charset="0"/>
              <a:buChar char="•"/>
            </a:pPr>
            <a:endParaRPr lang="en-US" dirty="0">
              <a:effectLst/>
            </a:endParaRPr>
          </a:p>
          <a:p>
            <a:pPr>
              <a:buFont typeface="Arial" panose="020B0604020202020204" pitchFamily="34" charset="0"/>
              <a:buChar char="•"/>
            </a:pPr>
            <a:r>
              <a:rPr lang="en-US" dirty="0">
                <a:effectLst/>
              </a:rPr>
              <a:t>    When the message is delivered to </a:t>
            </a:r>
            <a:r>
              <a:rPr lang="en-US" dirty="0" err="1">
                <a:effectLst/>
              </a:rPr>
              <a:t>Pj</a:t>
            </a:r>
            <a:r>
              <a:rPr lang="en-US" dirty="0">
                <a:effectLst/>
              </a:rPr>
              <a:t>, update Pj‘s vector clock.</a:t>
            </a:r>
          </a:p>
          <a:p>
            <a:pPr>
              <a:buFont typeface="Arial" panose="020B0604020202020204" pitchFamily="34" charset="0"/>
              <a:buChar char="•"/>
            </a:pPr>
            <a:r>
              <a:rPr lang="en-US" dirty="0">
                <a:effectLst/>
              </a:rPr>
              <a:t>    Check buffer to see if any can be delivered.</a:t>
            </a:r>
          </a:p>
        </p:txBody>
      </p:sp>
    </p:spTree>
    <p:extLst>
      <p:ext uri="{BB962C8B-B14F-4D97-AF65-F5344CB8AC3E}">
        <p14:creationId xmlns:p14="http://schemas.microsoft.com/office/powerpoint/2010/main" val="174350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0DE32-2A2F-7791-F1D2-E0BB33E86FBF}"/>
              </a:ext>
            </a:extLst>
          </p:cNvPr>
          <p:cNvSpPr txBox="1"/>
          <p:nvPr/>
        </p:nvSpPr>
        <p:spPr>
          <a:xfrm>
            <a:off x="-1" y="105159"/>
            <a:ext cx="12060455" cy="1200329"/>
          </a:xfrm>
          <a:prstGeom prst="rect">
            <a:avLst/>
          </a:prstGeom>
          <a:noFill/>
        </p:spPr>
        <p:txBody>
          <a:bodyPr wrap="square">
            <a:spAutoFit/>
          </a:bodyPr>
          <a:lstStyle/>
          <a:p>
            <a:r>
              <a:rPr lang="en-US" sz="1800" b="1" dirty="0">
                <a:solidFill>
                  <a:srgbClr val="000000"/>
                </a:solidFill>
                <a:effectLst/>
                <a:latin typeface="Aptos" panose="020B0004020202020204" pitchFamily="34" charset="0"/>
              </a:rPr>
              <a:t>Problem Statement</a:t>
            </a:r>
            <a:r>
              <a:rPr lang="en-US" sz="1800" dirty="0">
                <a:solidFill>
                  <a:srgbClr val="000000"/>
                </a:solidFill>
                <a:effectLst/>
                <a:latin typeface="Aptos" panose="020B0004020202020204" pitchFamily="34" charset="0"/>
              </a:rPr>
              <a:t>:-</a:t>
            </a:r>
            <a:endParaRPr lang="en-US" dirty="0">
              <a:solidFill>
                <a:srgbClr val="000000"/>
              </a:solidFill>
              <a:latin typeface="Aptos" panose="020B0004020202020204" pitchFamily="34" charset="0"/>
            </a:endParaRPr>
          </a:p>
          <a:p>
            <a:r>
              <a:rPr lang="en-US" sz="1800" dirty="0">
                <a:solidFill>
                  <a:srgbClr val="000000"/>
                </a:solidFill>
                <a:effectLst/>
                <a:latin typeface="Aptos" panose="020B0004020202020204" pitchFamily="34" charset="0"/>
              </a:rPr>
              <a:t>To Implement </a:t>
            </a:r>
            <a:r>
              <a:rPr lang="en-US" b="1" dirty="0">
                <a:solidFill>
                  <a:srgbClr val="000000"/>
                </a:solidFill>
                <a:latin typeface="Aptos-Bold"/>
              </a:rPr>
              <a:t>Birman-</a:t>
            </a:r>
            <a:r>
              <a:rPr lang="en-US" b="1" dirty="0" err="1">
                <a:solidFill>
                  <a:srgbClr val="000000"/>
                </a:solidFill>
                <a:latin typeface="Aptos-Bold"/>
              </a:rPr>
              <a:t>Schiper</a:t>
            </a:r>
            <a:r>
              <a:rPr lang="en-US" b="1" dirty="0">
                <a:solidFill>
                  <a:srgbClr val="000000"/>
                </a:solidFill>
                <a:latin typeface="Aptos-Bold"/>
              </a:rPr>
              <a:t>-Stephenson (BSS) protocol for causal ordering </a:t>
            </a:r>
            <a:r>
              <a:rPr lang="en-US" sz="1800" dirty="0">
                <a:solidFill>
                  <a:srgbClr val="000000"/>
                </a:solidFill>
                <a:effectLst/>
                <a:latin typeface="Aptos" panose="020B0004020202020204" pitchFamily="34" charset="0"/>
              </a:rPr>
              <a:t> using RMI (Remote method invocation).</a:t>
            </a:r>
          </a:p>
          <a:p>
            <a:endParaRPr lang="en-US" dirty="0">
              <a:solidFill>
                <a:srgbClr val="000000"/>
              </a:solidFill>
              <a:latin typeface="Aptos" panose="020B0004020202020204" pitchFamily="34" charset="0"/>
            </a:endParaRPr>
          </a:p>
          <a:p>
            <a:endParaRPr lang="en-US" sz="1800" dirty="0">
              <a:solidFill>
                <a:srgbClr val="000000"/>
              </a:solidFill>
              <a:effectLst/>
              <a:latin typeface="Aptos" panose="020B0004020202020204" pitchFamily="34" charset="0"/>
            </a:endParaRPr>
          </a:p>
        </p:txBody>
      </p:sp>
      <p:pic>
        <p:nvPicPr>
          <p:cNvPr id="4" name="Picture 3">
            <a:extLst>
              <a:ext uri="{FF2B5EF4-FFF2-40B4-BE49-F238E27FC236}">
                <a16:creationId xmlns:a16="http://schemas.microsoft.com/office/drawing/2014/main" id="{DB390B16-7A56-36B7-D154-D3A8918831F8}"/>
              </a:ext>
            </a:extLst>
          </p:cNvPr>
          <p:cNvPicPr>
            <a:picLocks noChangeAspect="1"/>
          </p:cNvPicPr>
          <p:nvPr/>
        </p:nvPicPr>
        <p:blipFill>
          <a:blip r:embed="rId3"/>
          <a:stretch>
            <a:fillRect/>
          </a:stretch>
        </p:blipFill>
        <p:spPr>
          <a:xfrm>
            <a:off x="5391757" y="801576"/>
            <a:ext cx="6437692" cy="2770106"/>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AF74943F-C57D-C5F8-F312-192D28DC75F9}"/>
              </a:ext>
            </a:extLst>
          </p:cNvPr>
          <p:cNvSpPr txBox="1"/>
          <p:nvPr/>
        </p:nvSpPr>
        <p:spPr>
          <a:xfrm>
            <a:off x="-1" y="751344"/>
            <a:ext cx="5275247"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t> Initial state for all the processes are 000.</a:t>
            </a:r>
          </a:p>
          <a:p>
            <a:pPr marL="285750" indent="-285750">
              <a:buFont typeface="Arial" panose="020B0604020202020204" pitchFamily="34" charset="0"/>
              <a:buChar char="•"/>
            </a:pPr>
            <a:r>
              <a:rPr lang="en-US" dirty="0"/>
              <a:t> M1 is broadcasted from P3 to P1 and P2. e31 updates the vector clock to (001) and sends P1 and P2.</a:t>
            </a:r>
          </a:p>
          <a:p>
            <a:pPr marL="285750" indent="-285750">
              <a:buFont typeface="Arial" panose="020B0604020202020204" pitchFamily="34" charset="0"/>
              <a:buChar char="•"/>
            </a:pPr>
            <a:r>
              <a:rPr lang="en-US" dirty="0"/>
              <a:t> P2 accepts the M1 with timestamp (001) because when it compares it with its initial timestamp i.e. (000) it finds that M1 is the 1st message it is receiving.</a:t>
            </a:r>
          </a:p>
          <a:p>
            <a:pPr marL="285750" indent="-285750">
              <a:buFont typeface="Arial" panose="020B0604020202020204" pitchFamily="34" charset="0"/>
              <a:buChar char="•"/>
            </a:pPr>
            <a:r>
              <a:rPr lang="en-US" dirty="0"/>
              <a:t> Now we consider that before M1 could reach P1, P2 sends M2 to P1 and P3 with time stamp (011).</a:t>
            </a:r>
          </a:p>
          <a:p>
            <a:pPr marL="285750" indent="-285750">
              <a:buFont typeface="Arial" panose="020B0604020202020204" pitchFamily="34" charset="0"/>
              <a:buChar char="•"/>
            </a:pPr>
            <a:r>
              <a:rPr lang="en-US" dirty="0"/>
              <a:t> P1 could not accept M2 because upon comparing the timestamp of M2 with its initial timestamp a discrepancy is found because P1 has no message with timestamp (001) received earlier, so M2 is stored in buffer.</a:t>
            </a:r>
          </a:p>
          <a:p>
            <a:pPr marL="285750" indent="-285750">
              <a:buFont typeface="Arial" panose="020B0604020202020204" pitchFamily="34" charset="0"/>
              <a:buChar char="•"/>
            </a:pPr>
            <a:r>
              <a:rPr lang="en-US" dirty="0"/>
              <a:t> Now M1 is received by P1 and accepted.</a:t>
            </a:r>
          </a:p>
          <a:p>
            <a:pPr marL="285750" indent="-285750">
              <a:buFont typeface="Arial" panose="020B0604020202020204" pitchFamily="34" charset="0"/>
              <a:buChar char="•"/>
            </a:pPr>
            <a:r>
              <a:rPr lang="en-US" dirty="0"/>
              <a:t> M2 is removed from buffer and accepted by P1.</a:t>
            </a:r>
          </a:p>
          <a:p>
            <a:pPr marL="285750" indent="-285750">
              <a:buFont typeface="Arial" panose="020B0604020202020204" pitchFamily="34" charset="0"/>
              <a:buChar char="•"/>
            </a:pPr>
            <a:r>
              <a:rPr lang="en-US" dirty="0"/>
              <a:t> M2 is accepted by P3 as there is no discrepancy in the time stamp.</a:t>
            </a:r>
            <a:endParaRPr lang="en-IN" dirty="0"/>
          </a:p>
        </p:txBody>
      </p:sp>
    </p:spTree>
    <p:extLst>
      <p:ext uri="{BB962C8B-B14F-4D97-AF65-F5344CB8AC3E}">
        <p14:creationId xmlns:p14="http://schemas.microsoft.com/office/powerpoint/2010/main" val="195422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CE100-B740-4A96-33ED-87DC3044F31B}"/>
              </a:ext>
            </a:extLst>
          </p:cNvPr>
          <p:cNvSpPr txBox="1"/>
          <p:nvPr/>
        </p:nvSpPr>
        <p:spPr>
          <a:xfrm>
            <a:off x="587141" y="702644"/>
            <a:ext cx="10761044" cy="5909310"/>
          </a:xfrm>
          <a:prstGeom prst="rect">
            <a:avLst/>
          </a:prstGeom>
          <a:noFill/>
        </p:spPr>
        <p:txBody>
          <a:bodyPr wrap="square" rtlCol="0">
            <a:spAutoFit/>
          </a:bodyPr>
          <a:lstStyle/>
          <a:p>
            <a:r>
              <a:rPr lang="en-IN" b="1" dirty="0"/>
              <a:t>Development method:</a:t>
            </a:r>
          </a:p>
          <a:p>
            <a:endParaRPr lang="en-IN" dirty="0"/>
          </a:p>
          <a:p>
            <a:pPr marL="342900" indent="-342900">
              <a:buAutoNum type="arabicPeriod"/>
            </a:pPr>
            <a:r>
              <a:rPr lang="en-IN" dirty="0"/>
              <a:t>Requirement – Use RMI to implement </a:t>
            </a:r>
            <a:r>
              <a:rPr lang="en-US" sz="1800" b="1" dirty="0">
                <a:solidFill>
                  <a:srgbClr val="000000"/>
                </a:solidFill>
                <a:effectLst/>
                <a:latin typeface="Aptos-Bold"/>
              </a:rPr>
              <a:t>Birman-</a:t>
            </a:r>
            <a:r>
              <a:rPr lang="en-US" sz="1800" b="1" dirty="0" err="1">
                <a:solidFill>
                  <a:srgbClr val="000000"/>
                </a:solidFill>
                <a:effectLst/>
                <a:latin typeface="Aptos-Bold"/>
              </a:rPr>
              <a:t>Schiper</a:t>
            </a:r>
            <a:r>
              <a:rPr lang="en-US" sz="1800" b="1" dirty="0">
                <a:solidFill>
                  <a:srgbClr val="000000"/>
                </a:solidFill>
                <a:effectLst/>
                <a:latin typeface="Aptos-Bold"/>
              </a:rPr>
              <a:t>-Stephenson (BSS) protocol for causal ordering </a:t>
            </a:r>
            <a:r>
              <a:rPr lang="en-US" sz="1800" dirty="0">
                <a:solidFill>
                  <a:srgbClr val="000000"/>
                </a:solidFill>
                <a:effectLst/>
                <a:latin typeface="Aptos" panose="020B0004020202020204" pitchFamily="34" charset="0"/>
              </a:rPr>
              <a:t>using RMI </a:t>
            </a:r>
            <a:endParaRPr lang="en-IN" dirty="0"/>
          </a:p>
          <a:p>
            <a:r>
              <a:rPr lang="en-IN" dirty="0"/>
              <a:t>     Specification:</a:t>
            </a:r>
          </a:p>
          <a:p>
            <a:endParaRPr lang="en-IN" dirty="0"/>
          </a:p>
          <a:p>
            <a:r>
              <a:rPr lang="en-IN" dirty="0"/>
              <a:t>2. Design – High level design, detailed level design.</a:t>
            </a:r>
          </a:p>
          <a:p>
            <a:r>
              <a:rPr lang="en-IN" dirty="0">
                <a:highlight>
                  <a:srgbClr val="FFFF00"/>
                </a:highlight>
              </a:rPr>
              <a:t>       There are two files, one for process act as Server and ready to accept request from client. The second for </a:t>
            </a:r>
            <a:r>
              <a:rPr lang="en-IN" dirty="0" err="1">
                <a:highlight>
                  <a:srgbClr val="FFFF00"/>
                </a:highlight>
              </a:rPr>
              <a:t>TokenManager</a:t>
            </a:r>
            <a:r>
              <a:rPr lang="en-IN" dirty="0">
                <a:highlight>
                  <a:srgbClr val="FFFF00"/>
                </a:highlight>
              </a:rPr>
              <a:t> act as server to support token for Server</a:t>
            </a:r>
            <a:endParaRPr lang="en-IN" dirty="0"/>
          </a:p>
          <a:p>
            <a:r>
              <a:rPr lang="en-IN" b="1" dirty="0">
                <a:highlight>
                  <a:srgbClr val="FFFF00"/>
                </a:highlight>
              </a:rPr>
              <a:t>Server file </a:t>
            </a:r>
            <a:r>
              <a:rPr lang="en-IN" dirty="0">
                <a:highlight>
                  <a:srgbClr val="FFFF00"/>
                </a:highlight>
              </a:rPr>
              <a:t>:- ILab2Process and ILab2BSSManager</a:t>
            </a:r>
          </a:p>
          <a:p>
            <a:r>
              <a:rPr lang="en-IN" b="1" dirty="0">
                <a:highlight>
                  <a:srgbClr val="FFFF00"/>
                </a:highlight>
              </a:rPr>
              <a:t>Client file </a:t>
            </a:r>
            <a:r>
              <a:rPr lang="en-IN" dirty="0">
                <a:highlight>
                  <a:srgbClr val="FFFF00"/>
                </a:highlight>
              </a:rPr>
              <a:t>:- Lab2ProcessClient</a:t>
            </a:r>
          </a:p>
          <a:p>
            <a:endParaRPr lang="en-IN" dirty="0"/>
          </a:p>
          <a:p>
            <a:r>
              <a:rPr lang="en-IN" dirty="0"/>
              <a:t>3.Coding/Build/Implement</a:t>
            </a:r>
          </a:p>
          <a:p>
            <a:r>
              <a:rPr lang="en-IN" dirty="0"/>
              <a:t>     Used Python library PyPro5 to communicate between client and Server. The Build is in Window platform and console-based applications.</a:t>
            </a:r>
          </a:p>
          <a:p>
            <a:endParaRPr lang="en-IN" dirty="0"/>
          </a:p>
          <a:p>
            <a:r>
              <a:rPr lang="en-IN" dirty="0"/>
              <a:t>4. Testing</a:t>
            </a:r>
          </a:p>
          <a:p>
            <a:r>
              <a:rPr lang="en-IN" dirty="0"/>
              <a:t>     Used Unit testing approach such as input data and expected output for each method.</a:t>
            </a:r>
          </a:p>
          <a:p>
            <a:endParaRPr lang="en-IN" dirty="0"/>
          </a:p>
          <a:p>
            <a:r>
              <a:rPr lang="en-IN" dirty="0"/>
              <a:t>5. Go Live</a:t>
            </a:r>
          </a:p>
          <a:p>
            <a:r>
              <a:rPr lang="en-IN" dirty="0"/>
              <a:t>        There are installable instructions to run the client and server in same machine or different machine.</a:t>
            </a:r>
          </a:p>
        </p:txBody>
      </p:sp>
    </p:spTree>
    <p:extLst>
      <p:ext uri="{BB962C8B-B14F-4D97-AF65-F5344CB8AC3E}">
        <p14:creationId xmlns:p14="http://schemas.microsoft.com/office/powerpoint/2010/main" val="3303567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CE100-B740-4A96-33ED-87DC3044F31B}"/>
              </a:ext>
            </a:extLst>
          </p:cNvPr>
          <p:cNvSpPr txBox="1"/>
          <p:nvPr/>
        </p:nvSpPr>
        <p:spPr>
          <a:xfrm>
            <a:off x="587141" y="702644"/>
            <a:ext cx="10761044" cy="4524315"/>
          </a:xfrm>
          <a:prstGeom prst="rect">
            <a:avLst/>
          </a:prstGeom>
          <a:noFill/>
        </p:spPr>
        <p:txBody>
          <a:bodyPr wrap="square" rtlCol="0">
            <a:spAutoFit/>
          </a:bodyPr>
          <a:lstStyle/>
          <a:p>
            <a:r>
              <a:rPr lang="en-IN" dirty="0"/>
              <a:t>Agile Development method:</a:t>
            </a:r>
          </a:p>
          <a:p>
            <a:endParaRPr lang="en-IN" dirty="0"/>
          </a:p>
          <a:p>
            <a:pPr marL="342900" indent="-342900">
              <a:buAutoNum type="arabicPeriod"/>
            </a:pPr>
            <a:r>
              <a:rPr lang="en-IN" dirty="0"/>
              <a:t>Requirement – Implement Use case stories/Use case diagram</a:t>
            </a:r>
          </a:p>
          <a:p>
            <a:r>
              <a:rPr lang="en-IN" dirty="0"/>
              <a:t>   Actor: End user</a:t>
            </a:r>
          </a:p>
          <a:p>
            <a:r>
              <a:rPr lang="en-IN" dirty="0"/>
              <a:t>   functionalities:- End user request from server using the client interface on Window console application.</a:t>
            </a:r>
          </a:p>
          <a:p>
            <a:pPr marL="342900" indent="-342900">
              <a:buAutoNum type="arabicPeriod"/>
            </a:pPr>
            <a:endParaRPr lang="en-IN" dirty="0"/>
          </a:p>
          <a:p>
            <a:r>
              <a:rPr lang="en-IN" dirty="0"/>
              <a:t>2. Design :- Implement Sequence diagram, Class diagram, component diagram</a:t>
            </a:r>
          </a:p>
          <a:p>
            <a:r>
              <a:rPr lang="en-IN" dirty="0"/>
              <a:t>     There are two interface one for server and second for client. Similarly, there are two classed one for server and second for client.</a:t>
            </a:r>
          </a:p>
          <a:p>
            <a:pPr marL="342900" indent="-342900">
              <a:buAutoNum type="arabicPeriod"/>
            </a:pPr>
            <a:endParaRPr lang="en-IN" dirty="0"/>
          </a:p>
          <a:p>
            <a:r>
              <a:rPr lang="en-IN" dirty="0"/>
              <a:t>3. Coding/Build/Implement – Implement class diagram into the pseudo code. Used Python library and code to implement </a:t>
            </a:r>
            <a:r>
              <a:rPr lang="en-IN"/>
              <a:t>the BSS algorithm</a:t>
            </a:r>
            <a:endParaRPr lang="en-IN" dirty="0"/>
          </a:p>
          <a:p>
            <a:pPr marL="342900" indent="-342900">
              <a:buAutoNum type="arabicPeriod"/>
            </a:pPr>
            <a:endParaRPr lang="en-IN" dirty="0"/>
          </a:p>
          <a:p>
            <a:r>
              <a:rPr lang="en-IN" dirty="0"/>
              <a:t>4. Testing – Implement test cases such as unit test cases, integration test cases, </a:t>
            </a:r>
            <a:r>
              <a:rPr lang="en-IN" dirty="0" err="1"/>
              <a:t>golive</a:t>
            </a:r>
            <a:r>
              <a:rPr lang="en-IN" dirty="0"/>
              <a:t> test, user test.</a:t>
            </a:r>
          </a:p>
          <a:p>
            <a:pPr marL="342900" indent="-342900">
              <a:buAutoNum type="arabicPeriod"/>
            </a:pPr>
            <a:endParaRPr lang="en-IN" dirty="0"/>
          </a:p>
          <a:p>
            <a:r>
              <a:rPr lang="en-IN" dirty="0"/>
              <a:t>5. Go Live – Implement component diagram and use case diagram.</a:t>
            </a:r>
          </a:p>
        </p:txBody>
      </p:sp>
    </p:spTree>
    <p:extLst>
      <p:ext uri="{BB962C8B-B14F-4D97-AF65-F5344CB8AC3E}">
        <p14:creationId xmlns:p14="http://schemas.microsoft.com/office/powerpoint/2010/main" val="188169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5D8C-1BB6-0739-3DAF-2D8D0801E0E4}"/>
              </a:ext>
            </a:extLst>
          </p:cNvPr>
          <p:cNvSpPr txBox="1"/>
          <p:nvPr/>
        </p:nvSpPr>
        <p:spPr>
          <a:xfrm>
            <a:off x="353727" y="566678"/>
            <a:ext cx="10734575" cy="3970318"/>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r>
              <a:rPr lang="en-US" sz="1800" dirty="0">
                <a:solidFill>
                  <a:srgbClr val="000000"/>
                </a:solidFill>
                <a:effectLst/>
                <a:latin typeface="Aptos" panose="020B0004020202020204" pitchFamily="34" charset="0"/>
              </a:rPr>
              <a:t>1. Process Interface: This interface defines methods for processes to interact with the BSS protocol. Methods</a:t>
            </a:r>
          </a:p>
          <a:p>
            <a:r>
              <a:rPr lang="en-US" sz="1800" dirty="0">
                <a:solidFill>
                  <a:srgbClr val="000000"/>
                </a:solidFill>
                <a:effectLst/>
                <a:latin typeface="Aptos" panose="020B0004020202020204" pitchFamily="34" charset="0"/>
              </a:rPr>
              <a:t>can include:</a:t>
            </a:r>
          </a:p>
          <a:p>
            <a:r>
              <a:rPr lang="en-US" sz="1800" dirty="0">
                <a:solidFill>
                  <a:srgbClr val="000000"/>
                </a:solidFill>
                <a:effectLst/>
                <a:latin typeface="Aptos" panose="020B0004020202020204" pitchFamily="34" charset="0"/>
              </a:rPr>
              <a:t>• send(message): Sends a message to other processes.</a:t>
            </a:r>
          </a:p>
          <a:p>
            <a:r>
              <a:rPr lang="en-US" sz="1800" dirty="0">
                <a:solidFill>
                  <a:srgbClr val="000000"/>
                </a:solidFill>
                <a:effectLst/>
                <a:latin typeface="Aptos" panose="020B0004020202020204" pitchFamily="34" charset="0"/>
              </a:rPr>
              <a:t>• deliver(message): Delivers a causally ordered message to the application layer.</a:t>
            </a:r>
          </a:p>
          <a:p>
            <a:r>
              <a:rPr lang="en-US" sz="1800" dirty="0">
                <a:solidFill>
                  <a:srgbClr val="000000"/>
                </a:solidFill>
                <a:effectLst/>
                <a:latin typeface="Aptos" panose="020B0004020202020204" pitchFamily="34" charset="0"/>
              </a:rPr>
              <a:t>• </a:t>
            </a:r>
            <a:r>
              <a:rPr lang="en-US" sz="1800" dirty="0" err="1">
                <a:solidFill>
                  <a:srgbClr val="000000"/>
                </a:solidFill>
                <a:effectLst/>
                <a:latin typeface="Aptos" panose="020B0004020202020204" pitchFamily="34" charset="0"/>
              </a:rPr>
              <a:t>getToken</a:t>
            </a:r>
            <a:r>
              <a:rPr lang="en-US" sz="1800" dirty="0">
                <a:solidFill>
                  <a:srgbClr val="000000"/>
                </a:solidFill>
                <a:effectLst/>
                <a:latin typeface="Aptos" panose="020B0004020202020204" pitchFamily="34" charset="0"/>
              </a:rPr>
              <a:t>(): Attempts to acquire the BSS token (optional, can be implicit in send)</a:t>
            </a:r>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Response:-</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Python based code to implement.</a:t>
            </a:r>
          </a:p>
          <a:p>
            <a:r>
              <a:rPr lang="en-US" b="1" dirty="0">
                <a:solidFill>
                  <a:srgbClr val="000000"/>
                </a:solidFill>
                <a:latin typeface="Aptos" panose="020B0004020202020204" pitchFamily="34" charset="0"/>
              </a:rPr>
              <a:t>File name: iLab2Process.py</a:t>
            </a:r>
          </a:p>
          <a:p>
            <a:endParaRPr lang="en-US" dirty="0">
              <a:solidFill>
                <a:srgbClr val="000000"/>
              </a:solidFill>
              <a:latin typeface="Aptos" panose="020B0004020202020204" pitchFamily="34" charset="0"/>
            </a:endParaRPr>
          </a:p>
          <a:p>
            <a:endParaRPr lang="en-US" dirty="0"/>
          </a:p>
        </p:txBody>
      </p:sp>
    </p:spTree>
    <p:extLst>
      <p:ext uri="{BB962C8B-B14F-4D97-AF65-F5344CB8AC3E}">
        <p14:creationId xmlns:p14="http://schemas.microsoft.com/office/powerpoint/2010/main" val="348117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93E39-3B36-1F1B-6C8A-991055A8F92E}"/>
              </a:ext>
            </a:extLst>
          </p:cNvPr>
          <p:cNvSpPr txBox="1"/>
          <p:nvPr/>
        </p:nvSpPr>
        <p:spPr>
          <a:xfrm>
            <a:off x="238225" y="290079"/>
            <a:ext cx="11504595" cy="4801314"/>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r>
              <a:rPr lang="en-US" sz="1800" dirty="0">
                <a:solidFill>
                  <a:srgbClr val="000000"/>
                </a:solidFill>
                <a:effectLst/>
                <a:latin typeface="Aptos" panose="020B0004020202020204" pitchFamily="34" charset="0"/>
              </a:rPr>
              <a:t>2 Process Implementation: This class implements the Process interface. It maintains:</a:t>
            </a:r>
          </a:p>
          <a:p>
            <a:r>
              <a:rPr lang="en-US" sz="1800" dirty="0">
                <a:solidFill>
                  <a:srgbClr val="000000"/>
                </a:solidFill>
                <a:effectLst/>
                <a:latin typeface="Aptos" panose="020B0004020202020204" pitchFamily="34" charset="0"/>
              </a:rPr>
              <a:t>• A local queue for holding received messages.</a:t>
            </a:r>
          </a:p>
          <a:p>
            <a:r>
              <a:rPr lang="en-US" sz="1800" dirty="0">
                <a:solidFill>
                  <a:srgbClr val="000000"/>
                </a:solidFill>
                <a:effectLst/>
                <a:latin typeface="Aptos" panose="020B0004020202020204" pitchFamily="34" charset="0"/>
              </a:rPr>
              <a:t>• A vector clock to track message causality.</a:t>
            </a:r>
          </a:p>
          <a:p>
            <a:r>
              <a:rPr lang="en-US" sz="1800" dirty="0">
                <a:solidFill>
                  <a:srgbClr val="000000"/>
                </a:solidFill>
                <a:effectLst/>
                <a:latin typeface="Aptos" panose="020B0004020202020204" pitchFamily="34" charset="0"/>
              </a:rPr>
              <a:t>• A reference to a </a:t>
            </a:r>
            <a:r>
              <a:rPr lang="en-US" sz="1800" dirty="0" err="1">
                <a:solidFill>
                  <a:srgbClr val="000000"/>
                </a:solidFill>
                <a:effectLst/>
                <a:latin typeface="Aptos" panose="020B0004020202020204" pitchFamily="34" charset="0"/>
              </a:rPr>
              <a:t>BSSManager</a:t>
            </a:r>
            <a:r>
              <a:rPr lang="en-US" sz="1800" dirty="0">
                <a:solidFill>
                  <a:srgbClr val="000000"/>
                </a:solidFill>
                <a:effectLst/>
                <a:latin typeface="Aptos" panose="020B0004020202020204" pitchFamily="34" charset="0"/>
              </a:rPr>
              <a:t> object (explained below).</a:t>
            </a:r>
          </a:p>
          <a:p>
            <a:r>
              <a:rPr lang="en-US" sz="1800" dirty="0">
                <a:solidFill>
                  <a:srgbClr val="000000"/>
                </a:solidFill>
                <a:effectLst/>
                <a:latin typeface="Aptos" panose="020B0004020202020204" pitchFamily="34" charset="0"/>
              </a:rPr>
              <a:t>• It implements methods from the interface:</a:t>
            </a:r>
          </a:p>
          <a:p>
            <a:r>
              <a:rPr lang="en-US" sz="1800" dirty="0">
                <a:solidFill>
                  <a:srgbClr val="000000"/>
                </a:solidFill>
                <a:effectLst/>
                <a:latin typeface="Aptos" panose="020B0004020202020204" pitchFamily="34" charset="0"/>
              </a:rPr>
              <a:t>o send(message): Increments the local vector clock, adds the message with the current clock, and</a:t>
            </a:r>
          </a:p>
          <a:p>
            <a:r>
              <a:rPr lang="en-US" sz="1800" dirty="0">
                <a:solidFill>
                  <a:srgbClr val="000000"/>
                </a:solidFill>
                <a:effectLst/>
                <a:latin typeface="Aptos" panose="020B0004020202020204" pitchFamily="34" charset="0"/>
              </a:rPr>
              <a:t>calls </a:t>
            </a:r>
            <a:r>
              <a:rPr lang="en-US" sz="1800" dirty="0" err="1">
                <a:solidFill>
                  <a:srgbClr val="000000"/>
                </a:solidFill>
                <a:effectLst/>
                <a:latin typeface="Aptos" panose="020B0004020202020204" pitchFamily="34" charset="0"/>
              </a:rPr>
              <a:t>BSSManager.send</a:t>
            </a:r>
            <a:r>
              <a:rPr lang="en-US" sz="1800" dirty="0">
                <a:solidFill>
                  <a:srgbClr val="000000"/>
                </a:solidFill>
                <a:effectLst/>
                <a:latin typeface="Aptos" panose="020B0004020202020204" pitchFamily="34" charset="0"/>
              </a:rPr>
              <a:t>(message).</a:t>
            </a:r>
          </a:p>
          <a:p>
            <a:r>
              <a:rPr lang="en-US" sz="1800" dirty="0">
                <a:solidFill>
                  <a:srgbClr val="000000"/>
                </a:solidFill>
                <a:effectLst/>
                <a:latin typeface="Aptos" panose="020B0004020202020204" pitchFamily="34" charset="0"/>
              </a:rPr>
              <a:t>o deliver(message): Processes the message based on application logic.</a:t>
            </a:r>
          </a:p>
          <a:p>
            <a:r>
              <a:rPr lang="en-US" sz="1800" dirty="0">
                <a:solidFill>
                  <a:srgbClr val="000000"/>
                </a:solidFill>
                <a:effectLst/>
                <a:latin typeface="Aptos" panose="020B0004020202020204" pitchFamily="34" charset="0"/>
              </a:rPr>
              <a:t>o </a:t>
            </a:r>
            <a:r>
              <a:rPr lang="en-US" sz="1800" dirty="0" err="1">
                <a:solidFill>
                  <a:srgbClr val="000000"/>
                </a:solidFill>
                <a:effectLst/>
                <a:latin typeface="Aptos" panose="020B0004020202020204" pitchFamily="34" charset="0"/>
              </a:rPr>
              <a:t>getToken</a:t>
            </a:r>
            <a:r>
              <a:rPr lang="en-US" sz="1800" dirty="0">
                <a:solidFill>
                  <a:srgbClr val="000000"/>
                </a:solidFill>
                <a:effectLst/>
                <a:latin typeface="Aptos" panose="020B0004020202020204" pitchFamily="34" charset="0"/>
              </a:rPr>
              <a:t> (optional): Implements logic to acquire the token from </a:t>
            </a:r>
            <a:r>
              <a:rPr lang="en-US" sz="1800" dirty="0" err="1">
                <a:solidFill>
                  <a:srgbClr val="000000"/>
                </a:solidFill>
                <a:effectLst/>
                <a:latin typeface="Aptos" panose="020B0004020202020204" pitchFamily="34" charset="0"/>
              </a:rPr>
              <a:t>BSSManager</a:t>
            </a:r>
            <a:r>
              <a:rPr lang="en-US" sz="1800" dirty="0">
                <a:solidFill>
                  <a:srgbClr val="000000"/>
                </a:solidFill>
                <a:effectLst/>
                <a:latin typeface="Aptos" panose="020B0004020202020204" pitchFamily="34" charset="0"/>
              </a:rPr>
              <a:t> (e.g., using RMI</a:t>
            </a:r>
          </a:p>
          <a:p>
            <a:r>
              <a:rPr lang="en-US" sz="1800" dirty="0">
                <a:solidFill>
                  <a:srgbClr val="000000"/>
                </a:solidFill>
                <a:effectLst/>
                <a:latin typeface="Aptos" panose="020B0004020202020204" pitchFamily="34" charset="0"/>
              </a:rPr>
              <a:t>calls).</a:t>
            </a:r>
            <a:endParaRPr lang="en-US" dirty="0">
              <a:solidFill>
                <a:srgbClr val="000000"/>
              </a:solidFill>
              <a:latin typeface="Aptos" panose="020B0004020202020204" pitchFamily="34" charset="0"/>
            </a:endParaRPr>
          </a:p>
          <a:p>
            <a:endParaRPr lang="en-US" dirty="0">
              <a:solidFill>
                <a:srgbClr val="000000"/>
              </a:solidFill>
              <a:latin typeface="Aptos" panose="020B0004020202020204" pitchFamily="34" charset="0"/>
            </a:endParaRPr>
          </a:p>
          <a:p>
            <a:r>
              <a:rPr lang="en-US" b="1" dirty="0">
                <a:solidFill>
                  <a:srgbClr val="000000"/>
                </a:solidFill>
                <a:latin typeface="Aptos" panose="020B0004020202020204" pitchFamily="34" charset="0"/>
              </a:rPr>
              <a:t>Response:-</a:t>
            </a:r>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Python based code to implement.</a:t>
            </a:r>
          </a:p>
          <a:p>
            <a:r>
              <a:rPr lang="en-US" b="1" dirty="0">
                <a:solidFill>
                  <a:srgbClr val="000000"/>
                </a:solidFill>
                <a:latin typeface="Aptos" panose="020B0004020202020204" pitchFamily="34" charset="0"/>
              </a:rPr>
              <a:t>File name: iLab2Process.py</a:t>
            </a:r>
          </a:p>
          <a:p>
            <a:endParaRPr lang="en-US" dirty="0">
              <a:solidFill>
                <a:srgbClr val="000000"/>
              </a:solidFill>
              <a:latin typeface="Aptos" panose="020B0004020202020204" pitchFamily="34" charset="0"/>
            </a:endParaRPr>
          </a:p>
          <a:p>
            <a:endParaRPr lang="en-US" dirty="0"/>
          </a:p>
        </p:txBody>
      </p:sp>
    </p:spTree>
    <p:extLst>
      <p:ext uri="{BB962C8B-B14F-4D97-AF65-F5344CB8AC3E}">
        <p14:creationId xmlns:p14="http://schemas.microsoft.com/office/powerpoint/2010/main" val="266908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75260-F500-406A-D1DF-6D794A6D5545}"/>
              </a:ext>
            </a:extLst>
          </p:cNvPr>
          <p:cNvSpPr txBox="1"/>
          <p:nvPr/>
        </p:nvSpPr>
        <p:spPr>
          <a:xfrm>
            <a:off x="238225" y="357456"/>
            <a:ext cx="10561320" cy="3693319"/>
          </a:xfrm>
          <a:prstGeom prst="rect">
            <a:avLst/>
          </a:prstGeom>
          <a:noFill/>
        </p:spPr>
        <p:txBody>
          <a:bodyPr wrap="square">
            <a:spAutoFit/>
          </a:bodyPr>
          <a:lstStyle/>
          <a:p>
            <a:r>
              <a:rPr lang="en-US" sz="1800" b="1" dirty="0">
                <a:solidFill>
                  <a:srgbClr val="000000"/>
                </a:solidFill>
                <a:effectLst/>
                <a:latin typeface="Aptos-Bold"/>
              </a:rPr>
              <a:t>Components: </a:t>
            </a:r>
            <a:endParaRPr lang="en-US" dirty="0"/>
          </a:p>
          <a:p>
            <a:r>
              <a:rPr lang="en-US" sz="1800" dirty="0">
                <a:solidFill>
                  <a:srgbClr val="000000"/>
                </a:solidFill>
                <a:effectLst/>
                <a:latin typeface="Aptos" panose="020B0004020202020204" pitchFamily="34" charset="0"/>
              </a:rPr>
              <a:t>3. </a:t>
            </a:r>
            <a:r>
              <a:rPr lang="en-US" sz="1800" dirty="0" err="1">
                <a:solidFill>
                  <a:srgbClr val="000000"/>
                </a:solidFill>
                <a:effectLst/>
                <a:latin typeface="Aptos" panose="020B0004020202020204" pitchFamily="34" charset="0"/>
              </a:rPr>
              <a:t>BSSManager</a:t>
            </a:r>
            <a:r>
              <a:rPr lang="en-US" sz="1800" dirty="0">
                <a:solidFill>
                  <a:srgbClr val="000000"/>
                </a:solidFill>
                <a:effectLst/>
                <a:latin typeface="Aptos" panose="020B0004020202020204" pitchFamily="34" charset="0"/>
              </a:rPr>
              <a:t> Interface: This interface manages the BSS protocol logic. Methods can include:</a:t>
            </a:r>
          </a:p>
          <a:p>
            <a:r>
              <a:rPr lang="en-US" sz="1800" dirty="0">
                <a:solidFill>
                  <a:srgbClr val="000000"/>
                </a:solidFill>
                <a:effectLst/>
                <a:latin typeface="Aptos" panose="020B0004020202020204" pitchFamily="34" charset="0"/>
              </a:rPr>
              <a:t>• send(message): Receives a message from a process and performs BSS protocol actions.</a:t>
            </a:r>
          </a:p>
          <a:p>
            <a:r>
              <a:rPr lang="en-US" sz="1800" dirty="0">
                <a:solidFill>
                  <a:srgbClr val="000000"/>
                </a:solidFill>
                <a:effectLst/>
                <a:latin typeface="Aptos" panose="020B0004020202020204" pitchFamily="34" charset="0"/>
              </a:rPr>
              <a:t>• </a:t>
            </a:r>
            <a:r>
              <a:rPr lang="en-US" sz="1800" dirty="0" err="1">
                <a:solidFill>
                  <a:srgbClr val="000000"/>
                </a:solidFill>
                <a:effectLst/>
                <a:latin typeface="Aptos" panose="020B0004020202020204" pitchFamily="34" charset="0"/>
              </a:rPr>
              <a:t>releaseToken</a:t>
            </a:r>
            <a:r>
              <a:rPr lang="en-US" sz="1800" dirty="0">
                <a:solidFill>
                  <a:srgbClr val="000000"/>
                </a:solidFill>
                <a:effectLst/>
                <a:latin typeface="Aptos" panose="020B0004020202020204" pitchFamily="34" charset="0"/>
              </a:rPr>
              <a:t>(): Releases the token (optional, can be implicit in send).</a:t>
            </a:r>
            <a:endParaRPr lang="en-IN" dirty="0">
              <a:solidFill>
                <a:srgbClr val="000000"/>
              </a:solidFill>
              <a:latin typeface="Aptos" panose="020B0004020202020204" pitchFamily="34" charset="0"/>
            </a:endParaRP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r>
              <a:rPr lang="en-US" b="1" dirty="0">
                <a:solidFill>
                  <a:srgbClr val="000000"/>
                </a:solidFill>
                <a:latin typeface="Aptos" panose="020B0004020202020204" pitchFamily="34" charset="0"/>
              </a:rPr>
              <a:t>Response:</a:t>
            </a:r>
            <a:r>
              <a:rPr lang="en-US" dirty="0">
                <a:solidFill>
                  <a:srgbClr val="000000"/>
                </a:solidFill>
                <a:latin typeface="Aptos" panose="020B0004020202020204" pitchFamily="34" charset="0"/>
              </a:rPr>
              <a:t>-</a:t>
            </a:r>
          </a:p>
          <a:p>
            <a:endParaRPr lang="en-US" dirty="0">
              <a:solidFill>
                <a:srgbClr val="000000"/>
              </a:solidFill>
              <a:latin typeface="Aptos" panose="020B0004020202020204" pitchFamily="34" charset="0"/>
            </a:endParaRPr>
          </a:p>
          <a:p>
            <a:r>
              <a:rPr lang="en-US" dirty="0">
                <a:solidFill>
                  <a:srgbClr val="000000"/>
                </a:solidFill>
                <a:latin typeface="Aptos" panose="020B0004020202020204" pitchFamily="34" charset="0"/>
              </a:rPr>
              <a:t>Used Python based code to implement.</a:t>
            </a:r>
          </a:p>
          <a:p>
            <a:r>
              <a:rPr lang="en-US" b="1" dirty="0">
                <a:solidFill>
                  <a:srgbClr val="000000"/>
                </a:solidFill>
                <a:latin typeface="Aptos" panose="020B0004020202020204" pitchFamily="34" charset="0"/>
              </a:rPr>
              <a:t>File name: iLab2BSSManager.py</a:t>
            </a:r>
          </a:p>
          <a:p>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US" sz="1800" dirty="0">
              <a:solidFill>
                <a:srgbClr val="000000"/>
              </a:solidFill>
              <a:effectLst/>
              <a:latin typeface="Aptos" panose="020B0004020202020204" pitchFamily="34" charset="0"/>
            </a:endParaRPr>
          </a:p>
          <a:p>
            <a:pPr marL="285750" indent="-285750">
              <a:buFont typeface="Symbol" panose="05050102010706020507" pitchFamily="18" charset="2"/>
              <a:buChar char="•"/>
            </a:pPr>
            <a:endParaRPr lang="en-US" dirty="0">
              <a:solidFill>
                <a:srgbClr val="000000"/>
              </a:solidFill>
              <a:latin typeface="Aptos" panose="020B0004020202020204" pitchFamily="34" charset="0"/>
            </a:endParaRPr>
          </a:p>
          <a:p>
            <a:pPr marL="285750" indent="-285750">
              <a:buFont typeface="Symbol" panose="05050102010706020507" pitchFamily="18" charset="2"/>
              <a:buChar char="•"/>
            </a:pPr>
            <a:endParaRPr lang="en-US" dirty="0"/>
          </a:p>
        </p:txBody>
      </p:sp>
    </p:spTree>
    <p:extLst>
      <p:ext uri="{BB962C8B-B14F-4D97-AF65-F5344CB8AC3E}">
        <p14:creationId xmlns:p14="http://schemas.microsoft.com/office/powerpoint/2010/main" val="2832618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10651</TotalTime>
  <Words>3038</Words>
  <Application>Microsoft Office PowerPoint</Application>
  <PresentationFormat>Widescreen</PresentationFormat>
  <Paragraphs>399</Paragraphs>
  <Slides>26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-apple-system</vt:lpstr>
      <vt:lpstr>Aptos</vt:lpstr>
      <vt:lpstr>Aptos-Bold</vt:lpstr>
      <vt:lpstr>Arial</vt:lpstr>
      <vt:lpstr>Calibri</vt:lpstr>
      <vt:lpstr>Calibri Light</vt:lpstr>
      <vt:lpstr>Consolas</vt:lpstr>
      <vt:lpstr>SegoeUI-Bold</vt:lpstr>
      <vt:lpstr>Symbol</vt:lpstr>
      <vt:lpstr>Office Theme</vt:lpstr>
      <vt:lpstr>Use RMI to implement (BSS) Birman-Schiper-Stephenson  protocol for causal ordering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RMI to implement Lamport’s vector clocks</dc:title>
  <dc:creator>Jitendra Rai</dc:creator>
  <cp:lastModifiedBy>Jitendra Rai</cp:lastModifiedBy>
  <cp:revision>69</cp:revision>
  <dcterms:created xsi:type="dcterms:W3CDTF">2024-08-23T16:04:49Z</dcterms:created>
  <dcterms:modified xsi:type="dcterms:W3CDTF">2024-09-15T15:35:42Z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b69475-382c-4c7a-b21d-8ca64eeef1bd_Enabled">
    <vt:lpwstr>true</vt:lpwstr>
  </property>
  <property fmtid="{D5CDD505-2E9C-101B-9397-08002B2CF9AE}" pid="3" name="MSIP_Label_ecb69475-382c-4c7a-b21d-8ca64eeef1bd_SetDate">
    <vt:lpwstr>2024-08-23T16:06:04Z</vt:lpwstr>
  </property>
  <property fmtid="{D5CDD505-2E9C-101B-9397-08002B2CF9AE}" pid="4" name="MSIP_Label_ecb69475-382c-4c7a-b21d-8ca64eeef1bd_Method">
    <vt:lpwstr>Standard</vt:lpwstr>
  </property>
  <property fmtid="{D5CDD505-2E9C-101B-9397-08002B2CF9AE}" pid="5" name="MSIP_Label_ecb69475-382c-4c7a-b21d-8ca64eeef1bd_Name">
    <vt:lpwstr>Eviden For Internal Use - All Employees</vt:lpwstr>
  </property>
  <property fmtid="{D5CDD505-2E9C-101B-9397-08002B2CF9AE}" pid="6" name="MSIP_Label_ecb69475-382c-4c7a-b21d-8ca64eeef1bd_SiteId">
    <vt:lpwstr>7d1c7785-2d8a-437d-b842-1ed5d8fbe00a</vt:lpwstr>
  </property>
  <property fmtid="{D5CDD505-2E9C-101B-9397-08002B2CF9AE}" pid="7" name="MSIP_Label_ecb69475-382c-4c7a-b21d-8ca64eeef1bd_ActionId">
    <vt:lpwstr>368de85a-b231-4b20-a7fe-75388b96b7b1</vt:lpwstr>
  </property>
  <property fmtid="{D5CDD505-2E9C-101B-9397-08002B2CF9AE}" pid="8" name="MSIP_Label_ecb69475-382c-4c7a-b21d-8ca64eeef1bd_ContentBits">
    <vt:lpwstr>0</vt:lpwstr>
  </property>
</Properties>
</file>