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481" r:id="rId5"/>
    <p:sldId id="443" r:id="rId6"/>
    <p:sldId id="489" r:id="rId7"/>
    <p:sldId id="479" r:id="rId8"/>
    <p:sldId id="490" r:id="rId9"/>
    <p:sldId id="473" r:id="rId10"/>
    <p:sldId id="449" r:id="rId11"/>
    <p:sldId id="451" r:id="rId12"/>
    <p:sldId id="485" r:id="rId13"/>
    <p:sldId id="492" r:id="rId14"/>
    <p:sldId id="475" r:id="rId15"/>
    <p:sldId id="486" r:id="rId16"/>
    <p:sldId id="476" r:id="rId17"/>
    <p:sldId id="460" r:id="rId18"/>
    <p:sldId id="487" r:id="rId19"/>
    <p:sldId id="488" r:id="rId20"/>
    <p:sldId id="493" r:id="rId21"/>
    <p:sldId id="484" r:id="rId22"/>
  </p:sldIdLst>
  <p:sldSz cx="12192000" cy="6858000"/>
  <p:notesSz cx="7315200" cy="9601200"/>
  <p:custDataLst>
    <p:tags r:id="rId2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F0A"/>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4125" autoAdjust="0"/>
  </p:normalViewPr>
  <p:slideViewPr>
    <p:cSldViewPr snapToGrid="0" showGuides="1">
      <p:cViewPr varScale="1">
        <p:scale>
          <a:sx n="63" d="100"/>
          <a:sy n="63" d="100"/>
        </p:scale>
        <p:origin x="804" y="64"/>
      </p:cViewPr>
      <p:guideLst>
        <p:guide/>
        <p:guide orient="horz" pos="2047"/>
        <p:guide orient="horz" pos="1440"/>
        <p:guide orient="horz" pos="2568"/>
        <p:guide orient="horz" pos="3370"/>
        <p:guide orient="horz" pos="3589"/>
        <p:guide pos="422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8" d="100"/>
        <a:sy n="38"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10/3/2018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10/3/2018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57457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144938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3280612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1356757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58223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988193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1519696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Fill the information </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8523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dirty="0"/>
              <a:t>Fill the information </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421089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43200" y="6175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AB1699-1C4E-46EF-8B59-A43CBA514C89}" type="slidenum">
              <a:rPr lang="en-US" smtClean="0"/>
              <a:pPr/>
              <a:t>18</a:t>
            </a:fld>
            <a:endParaRPr lang="en-US"/>
          </a:p>
        </p:txBody>
      </p:sp>
    </p:spTree>
    <p:extLst>
      <p:ext uri="{BB962C8B-B14F-4D97-AF65-F5344CB8AC3E}">
        <p14:creationId xmlns:p14="http://schemas.microsoft.com/office/powerpoint/2010/main" val="20290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80358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15953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68634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61356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67927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63515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38976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2106675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2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Version 2.0</a:t>
            </a:r>
          </a:p>
          <a:p>
            <a:pPr marL="0" indent="0" algn="r">
              <a:spcBef>
                <a:spcPts val="0"/>
              </a:spcBef>
              <a:buSzPct val="100000"/>
              <a:buFont typeface="Arial"/>
              <a:buNone/>
            </a:pPr>
            <a:r>
              <a:rPr lang="en-US" sz="650" noProof="0" dirty="0">
                <a:solidFill>
                  <a:schemeClr val="bg1"/>
                </a:solidFill>
              </a:rPr>
              <a:t>Name of Document / Source: ARC.TMPL.ProposedArchitectureReview.potx</a:t>
            </a:r>
          </a:p>
        </p:txBody>
      </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2016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47705525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455"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2017 Deloitte Development LLC. All rights reserved.</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18.xml"/><Relationship Id="rId1" Type="http://schemas.openxmlformats.org/officeDocument/2006/relationships/slideLayout" Target="../slideLayouts/slideLayout41.xml"/><Relationship Id="rId5" Type="http://schemas.openxmlformats.org/officeDocument/2006/relationships/image" Target="../media/image6.png"/><Relationship Id="rId4" Type="http://schemas.openxmlformats.org/officeDocument/2006/relationships/hyperlink" Target="http://www.deloitte.com/us/abou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2800" dirty="0"/>
              <a:t>Talent Chatbot</a:t>
            </a:r>
            <a:br>
              <a:rPr lang="en-US" sz="2800" dirty="0"/>
            </a:br>
            <a:r>
              <a:rPr lang="en-US" sz="1400" dirty="0">
                <a:solidFill>
                  <a:srgbClr val="97999B"/>
                </a:solidFill>
              </a:rPr>
              <a:t>TPX01447-01-01-92-G735</a:t>
            </a:r>
          </a:p>
        </p:txBody>
      </p:sp>
      <p:sp>
        <p:nvSpPr>
          <p:cNvPr id="3" name="Subtitle 2"/>
          <p:cNvSpPr>
            <a:spLocks noGrp="1"/>
          </p:cNvSpPr>
          <p:nvPr>
            <p:ph type="subTitle" idx="1"/>
          </p:nvPr>
        </p:nvSpPr>
        <p:spPr/>
        <p:txBody>
          <a:bodyPr/>
          <a:lstStyle/>
          <a:p>
            <a:r>
              <a:rPr lang="en-US" dirty="0"/>
              <a:t>Domain: Enterprise Governance</a:t>
            </a:r>
            <a:br>
              <a:rPr lang="en-US" dirty="0"/>
            </a:br>
            <a:r>
              <a:rPr lang="en-US" dirty="0"/>
              <a:t>Segment: Proposed Architecture Review Lite</a:t>
            </a:r>
          </a:p>
        </p:txBody>
      </p:sp>
      <p:sp>
        <p:nvSpPr>
          <p:cNvPr id="4" name="Text Placeholder 3"/>
          <p:cNvSpPr>
            <a:spLocks noGrp="1"/>
          </p:cNvSpPr>
          <p:nvPr>
            <p:ph type="body" sz="quarter" idx="10"/>
          </p:nvPr>
        </p:nvSpPr>
        <p:spPr/>
        <p:txBody>
          <a:bodyPr/>
          <a:lstStyle/>
          <a:p>
            <a:r>
              <a:rPr lang="en-US" dirty="0"/>
              <a:t>Architect: Dan </a:t>
            </a:r>
            <a:r>
              <a:rPr lang="en-US" dirty="0" err="1"/>
              <a:t>Mohl</a:t>
            </a:r>
            <a:r>
              <a:rPr lang="en-US" dirty="0"/>
              <a:t>  </a:t>
            </a:r>
          </a:p>
          <a:p>
            <a:endParaRPr lang="en-US" dirty="0"/>
          </a:p>
          <a:p>
            <a:endParaRPr lang="en-US" dirty="0"/>
          </a:p>
        </p:txBody>
      </p:sp>
    </p:spTree>
    <p:extLst>
      <p:ext uri="{BB962C8B-B14F-4D97-AF65-F5344CB8AC3E}">
        <p14:creationId xmlns:p14="http://schemas.microsoft.com/office/powerpoint/2010/main" val="5294118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DESIGN (DEPLOYMENT VIEW) BENEFITS</a:t>
            </a:r>
          </a:p>
        </p:txBody>
      </p:sp>
      <p:pic>
        <p:nvPicPr>
          <p:cNvPr id="3" name="Picture 2">
            <a:extLst>
              <a:ext uri="{FF2B5EF4-FFF2-40B4-BE49-F238E27FC236}">
                <a16:creationId xmlns:a16="http://schemas.microsoft.com/office/drawing/2014/main" id="{57016E9D-C913-4CA7-B458-0A7AF9129137}"/>
              </a:ext>
            </a:extLst>
          </p:cNvPr>
          <p:cNvPicPr>
            <a:picLocks noChangeAspect="1"/>
          </p:cNvPicPr>
          <p:nvPr/>
        </p:nvPicPr>
        <p:blipFill>
          <a:blip r:embed="rId3"/>
          <a:stretch>
            <a:fillRect/>
          </a:stretch>
        </p:blipFill>
        <p:spPr>
          <a:xfrm>
            <a:off x="1584642" y="1101087"/>
            <a:ext cx="9022715" cy="5217483"/>
          </a:xfrm>
          <a:prstGeom prst="rect">
            <a:avLst/>
          </a:prstGeom>
        </p:spPr>
      </p:pic>
    </p:spTree>
    <p:extLst>
      <p:ext uri="{BB962C8B-B14F-4D97-AF65-F5344CB8AC3E}">
        <p14:creationId xmlns:p14="http://schemas.microsoft.com/office/powerpoint/2010/main" val="25085440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IT Environment</a:t>
            </a:r>
          </a:p>
        </p:txBody>
      </p:sp>
    </p:spTree>
    <p:extLst>
      <p:ext uri="{BB962C8B-B14F-4D97-AF65-F5344CB8AC3E}">
        <p14:creationId xmlns:p14="http://schemas.microsoft.com/office/powerpoint/2010/main" val="34203592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79476"/>
            <a:ext cx="11252200" cy="499362"/>
          </a:xfrm>
        </p:spPr>
        <p:txBody>
          <a:bodyPr/>
          <a:lstStyle/>
          <a:p>
            <a:r>
              <a:rPr lang="en-US" dirty="0"/>
              <a:t>IT ENVIRONMENT (INFOSEC)</a:t>
            </a:r>
          </a:p>
        </p:txBody>
      </p:sp>
      <p:sp>
        <p:nvSpPr>
          <p:cNvPr id="5" name="Text Placeholder 3"/>
          <p:cNvSpPr>
            <a:spLocks noGrp="1"/>
          </p:cNvSpPr>
          <p:nvPr>
            <p:ph type="body" sz="quarter" idx="4294967295"/>
          </p:nvPr>
        </p:nvSpPr>
        <p:spPr>
          <a:xfrm>
            <a:off x="469900" y="751836"/>
            <a:ext cx="11252200" cy="5658589"/>
          </a:xfrm>
          <a:prstGeom prst="rect">
            <a:avLst/>
          </a:prstGeom>
        </p:spPr>
        <p:txBody>
          <a:bodyPr/>
          <a:lstStyle/>
          <a:p>
            <a:endParaRPr lang="en-US" sz="1600" dirty="0"/>
          </a:p>
          <a:p>
            <a:endParaRPr lang="en-US" sz="1600" dirty="0"/>
          </a:p>
          <a:p>
            <a:pPr marL="958850" indent="-342900">
              <a:buFont typeface="Arial" pitchFamily="34" charset="0"/>
              <a:buChar char="•"/>
            </a:pPr>
            <a:endParaRPr lang="en-US" sz="1400"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10770201"/>
              </p:ext>
            </p:extLst>
          </p:nvPr>
        </p:nvGraphicFramePr>
        <p:xfrm>
          <a:off x="469900" y="502649"/>
          <a:ext cx="11022664" cy="4635125"/>
        </p:xfrm>
        <a:graphic>
          <a:graphicData uri="http://schemas.openxmlformats.org/drawingml/2006/table">
            <a:tbl>
              <a:tblPr firstRow="1" bandRow="1">
                <a:tableStyleId>{5C22544A-7EE6-4342-B048-85BDC9FD1C3A}</a:tableStyleId>
              </a:tblPr>
              <a:tblGrid>
                <a:gridCol w="7127658">
                  <a:extLst>
                    <a:ext uri="{9D8B030D-6E8A-4147-A177-3AD203B41FA5}">
                      <a16:colId xmlns:a16="http://schemas.microsoft.com/office/drawing/2014/main" val="20000"/>
                    </a:ext>
                  </a:extLst>
                </a:gridCol>
                <a:gridCol w="980681">
                  <a:extLst>
                    <a:ext uri="{9D8B030D-6E8A-4147-A177-3AD203B41FA5}">
                      <a16:colId xmlns:a16="http://schemas.microsoft.com/office/drawing/2014/main" val="20001"/>
                    </a:ext>
                  </a:extLst>
                </a:gridCol>
                <a:gridCol w="2914325">
                  <a:extLst>
                    <a:ext uri="{9D8B030D-6E8A-4147-A177-3AD203B41FA5}">
                      <a16:colId xmlns:a16="http://schemas.microsoft.com/office/drawing/2014/main" val="20002"/>
                    </a:ext>
                  </a:extLst>
                </a:gridCol>
              </a:tblGrid>
              <a:tr h="589211">
                <a:tc>
                  <a:txBody>
                    <a:bodyPr/>
                    <a:lstStyle/>
                    <a:p>
                      <a:pPr algn="ctr"/>
                      <a:r>
                        <a:rPr lang="en-US" sz="1400" dirty="0"/>
                        <a:t>InfoSec Guidelines</a:t>
                      </a:r>
                    </a:p>
                  </a:txBody>
                  <a:tcPr/>
                </a:tc>
                <a:tc>
                  <a:txBody>
                    <a:bodyPr/>
                    <a:lstStyle/>
                    <a:p>
                      <a:r>
                        <a:rPr lang="en-US" sz="1400" dirty="0"/>
                        <a:t>Yes/No</a:t>
                      </a:r>
                    </a:p>
                  </a:txBody>
                  <a:tcPr/>
                </a:tc>
                <a:tc>
                  <a:txBody>
                    <a:bodyPr/>
                    <a:lstStyle/>
                    <a:p>
                      <a:r>
                        <a:rPr lang="en-US" sz="1400" dirty="0"/>
                        <a:t>Comments</a:t>
                      </a:r>
                    </a:p>
                  </a:txBody>
                  <a:tcPr/>
                </a:tc>
                <a:extLst>
                  <a:ext uri="{0D108BD9-81ED-4DB2-BD59-A6C34878D82A}">
                    <a16:rowId xmlns:a16="http://schemas.microsoft.com/office/drawing/2014/main" val="10000"/>
                  </a:ext>
                </a:extLst>
              </a:tr>
              <a:tr h="294606">
                <a:tc>
                  <a:txBody>
                    <a:bodyPr/>
                    <a:lstStyle/>
                    <a:p>
                      <a:r>
                        <a:rPr lang="en-US" sz="1100" dirty="0"/>
                        <a:t>Is this</a:t>
                      </a:r>
                      <a:r>
                        <a:rPr lang="en-US" sz="1100" baseline="0" dirty="0"/>
                        <a:t> BOT </a:t>
                      </a:r>
                      <a:r>
                        <a:rPr lang="en-US" sz="1100" dirty="0"/>
                        <a:t>Developed by DAS?</a:t>
                      </a:r>
                    </a:p>
                  </a:txBody>
                  <a:tcPr/>
                </a:tc>
                <a:tc>
                  <a:txBody>
                    <a:bodyPr/>
                    <a:lstStyle/>
                    <a:p>
                      <a:r>
                        <a:rPr lang="en-US" sz="1100" dirty="0"/>
                        <a:t>Yes</a:t>
                      </a:r>
                    </a:p>
                  </a:txBody>
                  <a:tcPr/>
                </a:tc>
                <a:tc>
                  <a:txBody>
                    <a:bodyPr/>
                    <a:lstStyle/>
                    <a:p>
                      <a:endParaRPr lang="en-US" sz="1100" dirty="0"/>
                    </a:p>
                  </a:txBody>
                  <a:tcPr/>
                </a:tc>
                <a:extLst>
                  <a:ext uri="{0D108BD9-81ED-4DB2-BD59-A6C34878D82A}">
                    <a16:rowId xmlns:a16="http://schemas.microsoft.com/office/drawing/2014/main" val="10001"/>
                  </a:ext>
                </a:extLst>
              </a:tr>
              <a:tr h="485232">
                <a:tc>
                  <a:txBody>
                    <a:bodyPr/>
                    <a:lstStyle/>
                    <a:p>
                      <a:r>
                        <a:rPr lang="en-US" sz="1100" dirty="0"/>
                        <a:t>Does the Bot process stream hosted entirely within Deloitte network, including all data points and the Bot application?</a:t>
                      </a:r>
                    </a:p>
                  </a:txBody>
                  <a:tcPr/>
                </a:tc>
                <a:tc>
                  <a:txBody>
                    <a:bodyPr/>
                    <a:lstStyle/>
                    <a:p>
                      <a:r>
                        <a:rPr lang="en-US" sz="1100" dirty="0"/>
                        <a:t>Yes</a:t>
                      </a:r>
                    </a:p>
                  </a:txBody>
                  <a:tcPr/>
                </a:tc>
                <a:tc>
                  <a:txBody>
                    <a:bodyPr/>
                    <a:lstStyle/>
                    <a:p>
                      <a:r>
                        <a:rPr lang="en-US" sz="1100" dirty="0"/>
                        <a:t>Deployed</a:t>
                      </a:r>
                      <a:r>
                        <a:rPr lang="en-US" sz="1100" baseline="0" dirty="0"/>
                        <a:t> in Deloitte Azure Tenant (cloud)</a:t>
                      </a:r>
                      <a:endParaRPr lang="en-US" sz="1100" dirty="0"/>
                    </a:p>
                  </a:txBody>
                  <a:tcPr/>
                </a:tc>
                <a:extLst>
                  <a:ext uri="{0D108BD9-81ED-4DB2-BD59-A6C34878D82A}">
                    <a16:rowId xmlns:a16="http://schemas.microsoft.com/office/drawing/2014/main" val="10003"/>
                  </a:ext>
                </a:extLst>
              </a:tr>
              <a:tr h="485232">
                <a:tc>
                  <a:txBody>
                    <a:bodyPr/>
                    <a:lstStyle/>
                    <a:p>
                      <a:r>
                        <a:rPr lang="en-US" sz="1100" dirty="0"/>
                        <a:t>Is</a:t>
                      </a:r>
                      <a:r>
                        <a:rPr lang="en-US" sz="1100" baseline="0" dirty="0"/>
                        <a:t> all the </a:t>
                      </a:r>
                      <a:r>
                        <a:rPr lang="en-US" sz="1100" dirty="0"/>
                        <a:t>data encrypted in transit.  Emails are excluded by default, unless otherwise deemed necessary?</a:t>
                      </a:r>
                    </a:p>
                  </a:txBody>
                  <a:tcPr/>
                </a:tc>
                <a:tc>
                  <a:txBody>
                    <a:bodyPr/>
                    <a:lstStyle/>
                    <a:p>
                      <a:r>
                        <a:rPr lang="en-US" sz="1100" dirty="0"/>
                        <a:t>Yes</a:t>
                      </a:r>
                    </a:p>
                  </a:txBody>
                  <a:tcPr/>
                </a:tc>
                <a:tc>
                  <a:txBody>
                    <a:bodyPr/>
                    <a:lstStyle/>
                    <a:p>
                      <a:endParaRPr lang="en-US" sz="1100" dirty="0"/>
                    </a:p>
                  </a:txBody>
                  <a:tcPr/>
                </a:tc>
                <a:extLst>
                  <a:ext uri="{0D108BD9-81ED-4DB2-BD59-A6C34878D82A}">
                    <a16:rowId xmlns:a16="http://schemas.microsoft.com/office/drawing/2014/main" val="10004"/>
                  </a:ext>
                </a:extLst>
              </a:tr>
              <a:tr h="294606">
                <a:tc>
                  <a:txBody>
                    <a:bodyPr/>
                    <a:lstStyle/>
                    <a:p>
                      <a:r>
                        <a:rPr lang="en-US" sz="1100" dirty="0"/>
                        <a:t>Is PII/sensitive data involved?</a:t>
                      </a:r>
                    </a:p>
                  </a:txBody>
                  <a:tcPr/>
                </a:tc>
                <a:tc>
                  <a:txBody>
                    <a:bodyPr/>
                    <a:lstStyle/>
                    <a:p>
                      <a:r>
                        <a:rPr lang="en-US" sz="1100" dirty="0"/>
                        <a:t>Yes</a:t>
                      </a:r>
                    </a:p>
                  </a:txBody>
                  <a:tcPr/>
                </a:tc>
                <a:tc>
                  <a:txBody>
                    <a:bodyPr/>
                    <a:lstStyle/>
                    <a:p>
                      <a:r>
                        <a:rPr lang="en-US" sz="1100" dirty="0"/>
                        <a:t>Audit entries may contain low risk</a:t>
                      </a:r>
                      <a:r>
                        <a:rPr lang="en-US" sz="1100" baseline="0" dirty="0"/>
                        <a:t> PII (user email, and messages sent to the bot)</a:t>
                      </a:r>
                      <a:endParaRPr lang="en-US" sz="1100" dirty="0"/>
                    </a:p>
                  </a:txBody>
                  <a:tcPr/>
                </a:tc>
                <a:extLst>
                  <a:ext uri="{0D108BD9-81ED-4DB2-BD59-A6C34878D82A}">
                    <a16:rowId xmlns:a16="http://schemas.microsoft.com/office/drawing/2014/main" val="10007"/>
                  </a:ext>
                </a:extLst>
              </a:tr>
              <a:tr h="29460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a:t>Are vendors involved?</a:t>
                      </a:r>
                    </a:p>
                  </a:txBody>
                  <a:tcPr/>
                </a:tc>
                <a:tc>
                  <a:txBody>
                    <a:bodyPr/>
                    <a:lstStyle/>
                    <a:p>
                      <a:r>
                        <a:rPr lang="en-US" sz="1100" dirty="0"/>
                        <a:t>No</a:t>
                      </a:r>
                    </a:p>
                  </a:txBody>
                  <a:tcPr/>
                </a:tc>
                <a:tc>
                  <a:txBody>
                    <a:bodyPr/>
                    <a:lstStyle/>
                    <a:p>
                      <a:endParaRPr lang="en-US" sz="1100" dirty="0"/>
                    </a:p>
                  </a:txBody>
                  <a:tcPr/>
                </a:tc>
                <a:extLst>
                  <a:ext uri="{0D108BD9-81ED-4DB2-BD59-A6C34878D82A}">
                    <a16:rowId xmlns:a16="http://schemas.microsoft.com/office/drawing/2014/main" val="10008"/>
                  </a:ext>
                </a:extLst>
              </a:tr>
              <a:tr h="48523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a:t>Access to Update BOT code/steps/processes/capabilities is restricted to DAS development team</a:t>
                      </a:r>
                    </a:p>
                  </a:txBody>
                  <a:tcPr/>
                </a:tc>
                <a:tc>
                  <a:txBody>
                    <a:bodyPr/>
                    <a:lstStyle/>
                    <a:p>
                      <a:r>
                        <a:rPr lang="en-US" sz="1100" dirty="0"/>
                        <a:t>Yes</a:t>
                      </a:r>
                    </a:p>
                  </a:txBody>
                  <a:tcPr/>
                </a:tc>
                <a:tc>
                  <a:txBody>
                    <a:bodyPr/>
                    <a:lstStyle/>
                    <a:p>
                      <a:endParaRPr lang="en-US" sz="1100" dirty="0"/>
                    </a:p>
                  </a:txBody>
                  <a:tcPr/>
                </a:tc>
                <a:extLst>
                  <a:ext uri="{0D108BD9-81ED-4DB2-BD59-A6C34878D82A}">
                    <a16:rowId xmlns:a16="http://schemas.microsoft.com/office/drawing/2014/main" val="10010"/>
                  </a:ext>
                </a:extLst>
              </a:tr>
              <a:tr h="29460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a:t>All extraneous code is scanned for vulnerabilities</a:t>
                      </a:r>
                    </a:p>
                  </a:txBody>
                  <a:tcPr/>
                </a:tc>
                <a:tc>
                  <a:txBody>
                    <a:bodyPr/>
                    <a:lstStyle/>
                    <a:p>
                      <a:r>
                        <a:rPr lang="en-US" sz="1100" dirty="0"/>
                        <a:t>Yes</a:t>
                      </a:r>
                    </a:p>
                  </a:txBody>
                  <a:tcPr/>
                </a:tc>
                <a:tc>
                  <a:txBody>
                    <a:bodyPr/>
                    <a:lstStyle/>
                    <a:p>
                      <a:endParaRPr lang="en-US" sz="1100" dirty="0"/>
                    </a:p>
                  </a:txBody>
                  <a:tcPr/>
                </a:tc>
                <a:extLst>
                  <a:ext uri="{0D108BD9-81ED-4DB2-BD59-A6C34878D82A}">
                    <a16:rowId xmlns:a16="http://schemas.microsoft.com/office/drawing/2014/main" val="10011"/>
                  </a:ext>
                </a:extLst>
              </a:tr>
              <a:tr h="48523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a:t>Encryption Techniques/algorithms</a:t>
                      </a:r>
                    </a:p>
                    <a:p>
                      <a:endParaRPr lang="en-US" sz="1100" dirty="0"/>
                    </a:p>
                  </a:txBody>
                  <a:tcPr/>
                </a:tc>
                <a:tc>
                  <a:txBody>
                    <a:bodyPr/>
                    <a:lstStyle/>
                    <a:p>
                      <a:r>
                        <a:rPr lang="en-US" sz="1100" dirty="0"/>
                        <a:t>Yes</a:t>
                      </a:r>
                    </a:p>
                  </a:txBody>
                  <a:tcPr/>
                </a:tc>
                <a:tc>
                  <a:txBody>
                    <a:bodyPr/>
                    <a:lstStyle/>
                    <a:p>
                      <a:r>
                        <a:rPr lang="en-US" sz="1100" dirty="0"/>
                        <a:t>Audit entries</a:t>
                      </a:r>
                      <a:r>
                        <a:rPr lang="en-US" sz="1100" baseline="0" dirty="0"/>
                        <a:t> encrypted with symmetric </a:t>
                      </a:r>
                      <a:r>
                        <a:rPr lang="en-US" sz="1100" baseline="0" dirty="0" err="1"/>
                        <a:t>db</a:t>
                      </a:r>
                      <a:r>
                        <a:rPr lang="en-US" sz="1100" baseline="0" dirty="0"/>
                        <a:t> level encryption</a:t>
                      </a:r>
                      <a:endParaRPr lang="en-US" sz="1100" dirty="0"/>
                    </a:p>
                  </a:txBody>
                  <a:tcPr/>
                </a:tc>
                <a:extLst>
                  <a:ext uri="{0D108BD9-81ED-4DB2-BD59-A6C34878D82A}">
                    <a16:rowId xmlns:a16="http://schemas.microsoft.com/office/drawing/2014/main" val="10012"/>
                  </a:ext>
                </a:extLst>
              </a:tr>
              <a:tr h="332202">
                <a:tc>
                  <a:txBody>
                    <a:bodyPr/>
                    <a:lstStyle/>
                    <a:p>
                      <a:r>
                        <a:rPr lang="en-US" sz="1100" dirty="0"/>
                        <a:t>Audit Trail</a:t>
                      </a:r>
                    </a:p>
                  </a:txBody>
                  <a:tcPr/>
                </a:tc>
                <a:tc>
                  <a:txBody>
                    <a:bodyPr/>
                    <a:lstStyle/>
                    <a:p>
                      <a:r>
                        <a:rPr lang="en-US" sz="1100" dirty="0"/>
                        <a:t>Yes</a:t>
                      </a:r>
                    </a:p>
                  </a:txBody>
                  <a:tcPr/>
                </a:tc>
                <a:tc>
                  <a:txBody>
                    <a:bodyPr/>
                    <a:lstStyle/>
                    <a:p>
                      <a:endParaRPr lang="en-US" sz="1100" dirty="0"/>
                    </a:p>
                  </a:txBody>
                  <a:tcPr/>
                </a:tc>
                <a:extLst>
                  <a:ext uri="{0D108BD9-81ED-4DB2-BD59-A6C34878D82A}">
                    <a16:rowId xmlns:a16="http://schemas.microsoft.com/office/drawing/2014/main" val="10013"/>
                  </a:ext>
                </a:extLst>
              </a:tr>
              <a:tr h="294606">
                <a:tc>
                  <a:txBody>
                    <a:bodyPr/>
                    <a:lstStyle/>
                    <a:p>
                      <a:r>
                        <a:rPr lang="en-US" sz="1100" dirty="0"/>
                        <a:t>Logging</a:t>
                      </a:r>
                      <a:r>
                        <a:rPr lang="en-US" sz="1100" baseline="0" dirty="0"/>
                        <a:t> </a:t>
                      </a:r>
                      <a:endParaRPr lang="en-US" sz="1100" dirty="0"/>
                    </a:p>
                  </a:txBody>
                  <a:tcPr/>
                </a:tc>
                <a:tc>
                  <a:txBody>
                    <a:bodyPr/>
                    <a:lstStyle/>
                    <a:p>
                      <a:r>
                        <a:rPr lang="en-US" sz="1100" dirty="0"/>
                        <a:t>Yes</a:t>
                      </a:r>
                    </a:p>
                  </a:txBody>
                  <a:tcPr/>
                </a:tc>
                <a:tc>
                  <a:txBody>
                    <a:bodyPr/>
                    <a:lstStyle/>
                    <a:p>
                      <a:endParaRPr lang="en-US" sz="1100" dirty="0"/>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697776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9A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Team Members</a:t>
            </a:r>
          </a:p>
        </p:txBody>
      </p:sp>
    </p:spTree>
    <p:extLst>
      <p:ext uri="{BB962C8B-B14F-4D97-AF65-F5344CB8AC3E}">
        <p14:creationId xmlns:p14="http://schemas.microsoft.com/office/powerpoint/2010/main" val="7295290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TEAM MEMBERS</a:t>
            </a:r>
          </a:p>
        </p:txBody>
      </p:sp>
      <p:graphicFrame>
        <p:nvGraphicFramePr>
          <p:cNvPr id="5" name="Content Placeholder 6"/>
          <p:cNvGraphicFramePr>
            <a:graphicFrameLocks/>
          </p:cNvGraphicFramePr>
          <p:nvPr>
            <p:extLst>
              <p:ext uri="{D42A27DB-BD31-4B8C-83A1-F6EECF244321}">
                <p14:modId xmlns:p14="http://schemas.microsoft.com/office/powerpoint/2010/main" val="3531286364"/>
              </p:ext>
            </p:extLst>
          </p:nvPr>
        </p:nvGraphicFramePr>
        <p:xfrm>
          <a:off x="469900" y="1101087"/>
          <a:ext cx="6341605" cy="3438883"/>
        </p:xfrm>
        <a:graphic>
          <a:graphicData uri="http://schemas.openxmlformats.org/drawingml/2006/table">
            <a:tbl>
              <a:tblPr firstRow="1" bandRow="1">
                <a:tableStyleId>{5C22544A-7EE6-4342-B048-85BDC9FD1C3A}</a:tableStyleId>
              </a:tblPr>
              <a:tblGrid>
                <a:gridCol w="2655813">
                  <a:extLst>
                    <a:ext uri="{9D8B030D-6E8A-4147-A177-3AD203B41FA5}">
                      <a16:colId xmlns:a16="http://schemas.microsoft.com/office/drawing/2014/main" val="20000"/>
                    </a:ext>
                  </a:extLst>
                </a:gridCol>
                <a:gridCol w="3685792">
                  <a:extLst>
                    <a:ext uri="{9D8B030D-6E8A-4147-A177-3AD203B41FA5}">
                      <a16:colId xmlns:a16="http://schemas.microsoft.com/office/drawing/2014/main" val="20001"/>
                    </a:ext>
                  </a:extLst>
                </a:gridCol>
              </a:tblGrid>
              <a:tr h="491269">
                <a:tc>
                  <a:txBody>
                    <a:bodyPr/>
                    <a:lstStyle/>
                    <a:p>
                      <a:r>
                        <a:rPr lang="en-GB" sz="1200" b="0" dirty="0">
                          <a:solidFill>
                            <a:schemeClr val="accent1"/>
                          </a:solidFill>
                        </a:rPr>
                        <a:t>Role</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Names</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1269">
                <a:tc>
                  <a:txBody>
                    <a:bodyPr/>
                    <a:lstStyle/>
                    <a:p>
                      <a:r>
                        <a:rPr lang="en-GB" sz="1100" dirty="0">
                          <a:solidFill>
                            <a:schemeClr val="tx1"/>
                          </a:solidFill>
                        </a:rPr>
                        <a:t>Architecture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Dan </a:t>
                      </a:r>
                      <a:r>
                        <a:rPr lang="en-GB" sz="1100" dirty="0" err="1">
                          <a:solidFill>
                            <a:schemeClr val="tx1"/>
                          </a:solidFill>
                        </a:rPr>
                        <a:t>Mohl</a:t>
                      </a:r>
                      <a:r>
                        <a:rPr lang="en-GB" sz="1100" dirty="0">
                          <a:solidFill>
                            <a:schemeClr val="tx1"/>
                          </a:solidFill>
                        </a:rPr>
                        <a:t>, Christian Robles, Juan Matias </a:t>
                      </a:r>
                      <a:r>
                        <a:rPr lang="en-GB" sz="1100" dirty="0" err="1">
                          <a:solidFill>
                            <a:schemeClr val="tx1"/>
                          </a:solidFill>
                        </a:rPr>
                        <a:t>D’Apice</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1269">
                <a:tc>
                  <a:txBody>
                    <a:bodyPr/>
                    <a:lstStyle/>
                    <a:p>
                      <a:r>
                        <a:rPr lang="en-GB" sz="1100" dirty="0">
                          <a:solidFill>
                            <a:schemeClr val="tx1"/>
                          </a:solidFill>
                        </a:rPr>
                        <a:t>Engagement Manager(s)</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Sushiela Rao</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BSA</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Jason </a:t>
                      </a:r>
                      <a:r>
                        <a:rPr lang="en-GB" sz="1100" dirty="0" err="1">
                          <a:solidFill>
                            <a:schemeClr val="tx1"/>
                          </a:solidFill>
                        </a:rPr>
                        <a:t>Debler</a:t>
                      </a:r>
                      <a:r>
                        <a:rPr lang="en-GB" sz="1100" dirty="0">
                          <a:solidFill>
                            <a:schemeClr val="tx1"/>
                          </a:solidFill>
                        </a:rPr>
                        <a:t>,</a:t>
                      </a:r>
                      <a:r>
                        <a:rPr lang="en-GB" sz="1100" baseline="0" dirty="0">
                          <a:solidFill>
                            <a:schemeClr val="tx1"/>
                          </a:solidFill>
                        </a:rPr>
                        <a:t> </a:t>
                      </a:r>
                      <a:r>
                        <a:rPr lang="en-GB" sz="1100" dirty="0">
                          <a:solidFill>
                            <a:schemeClr val="tx1"/>
                          </a:solidFill>
                        </a:rPr>
                        <a:t>Julio </a:t>
                      </a:r>
                      <a:r>
                        <a:rPr lang="en-GB" sz="1100" dirty="0" err="1">
                          <a:solidFill>
                            <a:schemeClr val="tx1"/>
                          </a:solidFill>
                        </a:rPr>
                        <a:t>Aguero</a:t>
                      </a:r>
                      <a:r>
                        <a:rPr lang="en-GB" sz="1100" dirty="0">
                          <a:solidFill>
                            <a:schemeClr val="tx1"/>
                          </a:solidFill>
                        </a:rPr>
                        <a:t>, Muriel </a:t>
                      </a:r>
                      <a:r>
                        <a:rPr lang="en-GB" sz="1100" dirty="0" err="1">
                          <a:solidFill>
                            <a:schemeClr val="tx1"/>
                          </a:solidFill>
                        </a:rPr>
                        <a:t>Ruffino</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Software Engineer(s)</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Walter</a:t>
                      </a:r>
                      <a:r>
                        <a:rPr lang="en-GB" sz="1100" baseline="0" dirty="0">
                          <a:solidFill>
                            <a:schemeClr val="tx1"/>
                          </a:solidFill>
                        </a:rPr>
                        <a:t> </a:t>
                      </a:r>
                      <a:r>
                        <a:rPr lang="en-GB" sz="1100" baseline="0" dirty="0" err="1">
                          <a:solidFill>
                            <a:schemeClr val="tx1"/>
                          </a:solidFill>
                        </a:rPr>
                        <a:t>Paskvan</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QA</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Juan</a:t>
                      </a:r>
                      <a:r>
                        <a:rPr lang="en-GB" sz="1100" baseline="0" dirty="0">
                          <a:solidFill>
                            <a:schemeClr val="tx1"/>
                          </a:solidFill>
                        </a:rPr>
                        <a:t> Marcos Martino</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err="1">
                          <a:solidFill>
                            <a:schemeClr val="tx1"/>
                          </a:solidFill>
                        </a:rPr>
                        <a:t>DevOps</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Alex </a:t>
                      </a:r>
                      <a:r>
                        <a:rPr lang="en-GB" sz="1100" dirty="0" err="1">
                          <a:solidFill>
                            <a:schemeClr val="tx1"/>
                          </a:solidFill>
                        </a:rPr>
                        <a:t>Haliburton</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43408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Appendix</a:t>
            </a:r>
          </a:p>
        </p:txBody>
      </p:sp>
    </p:spTree>
    <p:extLst>
      <p:ext uri="{BB962C8B-B14F-4D97-AF65-F5344CB8AC3E}">
        <p14:creationId xmlns:p14="http://schemas.microsoft.com/office/powerpoint/2010/main" val="42116861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bwMode="gray">
          <a:xfrm>
            <a:off x="2107769" y="2007031"/>
            <a:ext cx="2216258" cy="1208867"/>
          </a:xfrm>
          <a:prstGeom prst="homePlate">
            <a:avLst/>
          </a:prstGeom>
          <a:ln>
            <a:headEnd/>
            <a:tailEnd/>
          </a:ln>
        </p:spPr>
        <p:style>
          <a:lnRef idx="1">
            <a:schemeClr val="accent1"/>
          </a:lnRef>
          <a:fillRef idx="3">
            <a:schemeClr val="accent1"/>
          </a:fillRef>
          <a:effectRef idx="2">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15" name="Title 14"/>
          <p:cNvSpPr>
            <a:spLocks noGrp="1"/>
          </p:cNvSpPr>
          <p:nvPr>
            <p:ph type="title"/>
          </p:nvPr>
        </p:nvSpPr>
        <p:spPr>
          <a:xfrm>
            <a:off x="469900" y="402586"/>
            <a:ext cx="11252200" cy="698501"/>
          </a:xfrm>
        </p:spPr>
        <p:txBody>
          <a:bodyPr/>
          <a:lstStyle/>
          <a:p>
            <a:r>
              <a:rPr lang="en-US" dirty="0"/>
              <a:t>Process Flow W2DC</a:t>
            </a:r>
          </a:p>
        </p:txBody>
      </p:sp>
      <p:sp>
        <p:nvSpPr>
          <p:cNvPr id="3" name="Chevron 2"/>
          <p:cNvSpPr/>
          <p:nvPr/>
        </p:nvSpPr>
        <p:spPr bwMode="gray">
          <a:xfrm>
            <a:off x="7390452" y="2007028"/>
            <a:ext cx="2138766" cy="1208867"/>
          </a:xfrm>
          <a:prstGeom prst="chevron">
            <a:avLst/>
          </a:prstGeom>
          <a:ln>
            <a:headEnd/>
            <a:tailEnd/>
          </a:ln>
        </p:spPr>
        <p:style>
          <a:lnRef idx="1">
            <a:schemeClr val="accent3"/>
          </a:lnRef>
          <a:fillRef idx="3">
            <a:schemeClr val="accent3"/>
          </a:fillRef>
          <a:effectRef idx="2">
            <a:schemeClr val="accent3"/>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5" name="Chevron 4"/>
          <p:cNvSpPr/>
          <p:nvPr/>
        </p:nvSpPr>
        <p:spPr bwMode="gray">
          <a:xfrm>
            <a:off x="3864591" y="2007030"/>
            <a:ext cx="2226587" cy="1208867"/>
          </a:xfrm>
          <a:prstGeom prst="chevron">
            <a:avLst/>
          </a:prstGeom>
          <a:ln>
            <a:headEnd/>
            <a:tailEnd/>
          </a:ln>
        </p:spPr>
        <p:style>
          <a:lnRef idx="1">
            <a:schemeClr val="accent5"/>
          </a:lnRef>
          <a:fillRef idx="3">
            <a:schemeClr val="accent5"/>
          </a:fillRef>
          <a:effectRef idx="2">
            <a:schemeClr val="accent5"/>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9" name="TextBox 8"/>
          <p:cNvSpPr txBox="1"/>
          <p:nvPr/>
        </p:nvSpPr>
        <p:spPr>
          <a:xfrm>
            <a:off x="4696332" y="2386081"/>
            <a:ext cx="1296690" cy="369332"/>
          </a:xfrm>
          <a:prstGeom prst="rect">
            <a:avLst/>
          </a:prstGeom>
          <a:noFill/>
        </p:spPr>
        <p:txBody>
          <a:bodyPr vert="horz" wrap="square" lIns="0" tIns="0" rIns="0" bIns="0" rtlCol="0">
            <a:spAutoFit/>
          </a:bodyPr>
          <a:lstStyle/>
          <a:p>
            <a:pPr>
              <a:spcBef>
                <a:spcPts val="200"/>
              </a:spcBef>
              <a:buSzPct val="100000"/>
            </a:pPr>
            <a:r>
              <a:rPr lang="es-AR" sz="1200" dirty="0"/>
              <a:t>Response Lookup</a:t>
            </a:r>
          </a:p>
        </p:txBody>
      </p:sp>
      <p:sp>
        <p:nvSpPr>
          <p:cNvPr id="8" name="TextBox 7"/>
          <p:cNvSpPr txBox="1"/>
          <p:nvPr/>
        </p:nvSpPr>
        <p:spPr>
          <a:xfrm>
            <a:off x="2486188" y="2386081"/>
            <a:ext cx="1074551" cy="369332"/>
          </a:xfrm>
          <a:prstGeom prst="rect">
            <a:avLst/>
          </a:prstGeom>
          <a:noFill/>
        </p:spPr>
        <p:txBody>
          <a:bodyPr vert="horz" wrap="square" lIns="0" tIns="0" rIns="0" bIns="0" rtlCol="0">
            <a:spAutoFit/>
          </a:bodyPr>
          <a:lstStyle/>
          <a:p>
            <a:pPr>
              <a:spcBef>
                <a:spcPts val="200"/>
              </a:spcBef>
              <a:buSzPct val="100000"/>
            </a:pPr>
            <a:r>
              <a:rPr lang="es-AR" sz="1200" dirty="0" err="1"/>
              <a:t>Gather</a:t>
            </a:r>
            <a:r>
              <a:rPr lang="es-AR" sz="1200" dirty="0"/>
              <a:t> </a:t>
            </a:r>
            <a:r>
              <a:rPr lang="es-AR" sz="1200" dirty="0" err="1"/>
              <a:t>Initial</a:t>
            </a:r>
            <a:r>
              <a:rPr lang="es-AR" sz="1200" dirty="0"/>
              <a:t> </a:t>
            </a:r>
            <a:r>
              <a:rPr lang="es-AR" sz="1200" dirty="0" err="1"/>
              <a:t>Values</a:t>
            </a:r>
            <a:endParaRPr lang="es-AR" sz="1200" dirty="0"/>
          </a:p>
        </p:txBody>
      </p:sp>
      <p:sp>
        <p:nvSpPr>
          <p:cNvPr id="10" name="TextBox 9"/>
          <p:cNvSpPr txBox="1"/>
          <p:nvPr/>
        </p:nvSpPr>
        <p:spPr>
          <a:xfrm>
            <a:off x="8080641" y="2386081"/>
            <a:ext cx="1074551" cy="369332"/>
          </a:xfrm>
          <a:prstGeom prst="rect">
            <a:avLst/>
          </a:prstGeom>
          <a:noFill/>
        </p:spPr>
        <p:txBody>
          <a:bodyPr vert="horz" wrap="square" lIns="0" tIns="0" rIns="0" bIns="0" rtlCol="0">
            <a:spAutoFit/>
          </a:bodyPr>
          <a:lstStyle/>
          <a:p>
            <a:pPr>
              <a:spcBef>
                <a:spcPts val="200"/>
              </a:spcBef>
              <a:buSzPct val="100000"/>
            </a:pPr>
            <a:r>
              <a:rPr lang="es-AR" sz="1200" dirty="0"/>
              <a:t>Ticket </a:t>
            </a:r>
            <a:r>
              <a:rPr lang="es-AR" sz="1200" dirty="0" err="1"/>
              <a:t>Creation</a:t>
            </a:r>
            <a:endParaRPr lang="es-AR" sz="1200" dirty="0"/>
          </a:p>
        </p:txBody>
      </p:sp>
      <p:sp>
        <p:nvSpPr>
          <p:cNvPr id="11" name="Chevron 10"/>
          <p:cNvSpPr/>
          <p:nvPr/>
        </p:nvSpPr>
        <p:spPr bwMode="gray">
          <a:xfrm>
            <a:off x="5629331" y="2007028"/>
            <a:ext cx="2226587" cy="1208867"/>
          </a:xfrm>
          <a:prstGeom prst="chevron">
            <a:avLst/>
          </a:prstGeom>
          <a:ln>
            <a:headEnd/>
            <a:tailEnd/>
          </a:ln>
        </p:spPr>
        <p:style>
          <a:lnRef idx="1">
            <a:schemeClr val="accent1"/>
          </a:lnRef>
          <a:fillRef idx="3">
            <a:schemeClr val="accent1"/>
          </a:fillRef>
          <a:effectRef idx="2">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12" name="TextBox 11"/>
          <p:cNvSpPr txBox="1"/>
          <p:nvPr/>
        </p:nvSpPr>
        <p:spPr>
          <a:xfrm>
            <a:off x="6293173" y="2386081"/>
            <a:ext cx="1074551" cy="369332"/>
          </a:xfrm>
          <a:prstGeom prst="rect">
            <a:avLst/>
          </a:prstGeom>
          <a:noFill/>
        </p:spPr>
        <p:txBody>
          <a:bodyPr vert="horz" wrap="square" lIns="0" tIns="0" rIns="0" bIns="0" rtlCol="0">
            <a:spAutoFit/>
          </a:bodyPr>
          <a:lstStyle/>
          <a:p>
            <a:pPr>
              <a:spcBef>
                <a:spcPts val="200"/>
              </a:spcBef>
              <a:buSzPct val="100000"/>
            </a:pPr>
            <a:r>
              <a:rPr lang="es-AR" sz="1200" dirty="0"/>
              <a:t>Response sent</a:t>
            </a:r>
          </a:p>
        </p:txBody>
      </p:sp>
      <p:sp>
        <p:nvSpPr>
          <p:cNvPr id="17" name="TextBox 16"/>
          <p:cNvSpPr txBox="1"/>
          <p:nvPr/>
        </p:nvSpPr>
        <p:spPr>
          <a:xfrm>
            <a:off x="3882671" y="3316636"/>
            <a:ext cx="1627323" cy="1929539"/>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a:latin typeface="Arial" panose="020B0604020202020204" pitchFamily="34" charset="0"/>
                <a:cs typeface="Arial" panose="020B0604020202020204" pitchFamily="34" charset="0"/>
              </a:rPr>
              <a:t>Search database for a response based on the parameter combination and the detected intent</a:t>
            </a:r>
          </a:p>
        </p:txBody>
      </p:sp>
      <p:sp>
        <p:nvSpPr>
          <p:cNvPr id="20" name="TextBox 19"/>
          <p:cNvSpPr txBox="1"/>
          <p:nvPr/>
        </p:nvSpPr>
        <p:spPr>
          <a:xfrm>
            <a:off x="2107769" y="3315924"/>
            <a:ext cx="1627323" cy="1930252"/>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err="1">
                <a:latin typeface="Arial" panose="020B0604020202020204" pitchFamily="34" charset="0"/>
                <a:cs typeface="Arial" panose="020B0604020202020204" pitchFamily="34" charset="0"/>
              </a:rPr>
              <a:t>Get</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user</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parameters</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from</a:t>
            </a:r>
            <a:r>
              <a:rPr lang="es-AR" sz="1100" dirty="0">
                <a:latin typeface="Arial" panose="020B0604020202020204" pitchFamily="34" charset="0"/>
                <a:cs typeface="Arial" panose="020B0604020202020204" pitchFamily="34" charset="0"/>
              </a:rPr>
              <a:t> MDR.</a:t>
            </a:r>
          </a:p>
        </p:txBody>
      </p:sp>
      <p:sp>
        <p:nvSpPr>
          <p:cNvPr id="21" name="TextBox 20"/>
          <p:cNvSpPr txBox="1"/>
          <p:nvPr/>
        </p:nvSpPr>
        <p:spPr>
          <a:xfrm>
            <a:off x="7404233" y="3315923"/>
            <a:ext cx="1627323" cy="1930252"/>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err="1">
                <a:latin typeface="Arial" panose="020B0604020202020204" pitchFamily="34" charset="0"/>
                <a:cs typeface="Arial" panose="020B0604020202020204" pitchFamily="34" charset="0"/>
              </a:rPr>
              <a:t>Create</a:t>
            </a:r>
            <a:r>
              <a:rPr lang="es-AR" sz="1100" dirty="0">
                <a:latin typeface="Arial" panose="020B0604020202020204" pitchFamily="34" charset="0"/>
                <a:cs typeface="Arial" panose="020B0604020202020204" pitchFamily="34" charset="0"/>
              </a:rPr>
              <a:t> ticket in Salesforce </a:t>
            </a:r>
            <a:r>
              <a:rPr lang="es-AR" sz="1100" dirty="0" err="1">
                <a:latin typeface="Arial" panose="020B0604020202020204" pitchFamily="34" charset="0"/>
                <a:cs typeface="Arial" panose="020B0604020202020204" pitchFamily="34" charset="0"/>
              </a:rPr>
              <a:t>if</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needed</a:t>
            </a:r>
            <a:endParaRPr lang="es-AR" sz="1100" dirty="0">
              <a:latin typeface="Arial" panose="020B0604020202020204" pitchFamily="34" charset="0"/>
              <a:cs typeface="Arial" panose="020B0604020202020204" pitchFamily="34" charset="0"/>
            </a:endParaRPr>
          </a:p>
        </p:txBody>
      </p:sp>
      <p:sp>
        <p:nvSpPr>
          <p:cNvPr id="22" name="TextBox 21"/>
          <p:cNvSpPr txBox="1"/>
          <p:nvPr/>
        </p:nvSpPr>
        <p:spPr>
          <a:xfrm>
            <a:off x="5629331" y="3315923"/>
            <a:ext cx="1627323" cy="1930253"/>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a:latin typeface="Arial" panose="020B0604020202020204" pitchFamily="34" charset="0"/>
                <a:cs typeface="Arial" panose="020B0604020202020204" pitchFamily="34" charset="0"/>
              </a:rPr>
              <a:t>Send response back to the user</a:t>
            </a:r>
          </a:p>
        </p:txBody>
      </p:sp>
    </p:spTree>
    <p:extLst>
      <p:ext uri="{BB962C8B-B14F-4D97-AF65-F5344CB8AC3E}">
        <p14:creationId xmlns:p14="http://schemas.microsoft.com/office/powerpoint/2010/main" val="8316394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bwMode="gray">
          <a:xfrm>
            <a:off x="2107769" y="2007031"/>
            <a:ext cx="2216258" cy="1208867"/>
          </a:xfrm>
          <a:prstGeom prst="homePlate">
            <a:avLst/>
          </a:prstGeom>
          <a:ln>
            <a:headEnd/>
            <a:tailEnd/>
          </a:ln>
        </p:spPr>
        <p:style>
          <a:lnRef idx="1">
            <a:schemeClr val="accent1"/>
          </a:lnRef>
          <a:fillRef idx="3">
            <a:schemeClr val="accent1"/>
          </a:fillRef>
          <a:effectRef idx="2">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15" name="Title 14"/>
          <p:cNvSpPr>
            <a:spLocks noGrp="1"/>
          </p:cNvSpPr>
          <p:nvPr>
            <p:ph type="title"/>
          </p:nvPr>
        </p:nvSpPr>
        <p:spPr>
          <a:xfrm>
            <a:off x="469900" y="402586"/>
            <a:ext cx="11252200" cy="698501"/>
          </a:xfrm>
        </p:spPr>
        <p:txBody>
          <a:bodyPr/>
          <a:lstStyle/>
          <a:p>
            <a:r>
              <a:rPr lang="en-US" dirty="0"/>
              <a:t>Process Flow Benefits</a:t>
            </a:r>
          </a:p>
        </p:txBody>
      </p:sp>
      <p:sp>
        <p:nvSpPr>
          <p:cNvPr id="3" name="Chevron 2"/>
          <p:cNvSpPr/>
          <p:nvPr/>
        </p:nvSpPr>
        <p:spPr bwMode="gray">
          <a:xfrm>
            <a:off x="7390452" y="2007028"/>
            <a:ext cx="2138766" cy="1208867"/>
          </a:xfrm>
          <a:prstGeom prst="chevron">
            <a:avLst/>
          </a:prstGeom>
          <a:ln>
            <a:headEnd/>
            <a:tailEnd/>
          </a:ln>
        </p:spPr>
        <p:style>
          <a:lnRef idx="1">
            <a:schemeClr val="accent3"/>
          </a:lnRef>
          <a:fillRef idx="3">
            <a:schemeClr val="accent3"/>
          </a:fillRef>
          <a:effectRef idx="2">
            <a:schemeClr val="accent3"/>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5" name="Chevron 4"/>
          <p:cNvSpPr/>
          <p:nvPr/>
        </p:nvSpPr>
        <p:spPr bwMode="gray">
          <a:xfrm>
            <a:off x="3864591" y="2007030"/>
            <a:ext cx="2226587" cy="1208867"/>
          </a:xfrm>
          <a:prstGeom prst="chevron">
            <a:avLst/>
          </a:prstGeom>
          <a:ln>
            <a:headEnd/>
            <a:tailEnd/>
          </a:ln>
        </p:spPr>
        <p:style>
          <a:lnRef idx="1">
            <a:schemeClr val="accent5"/>
          </a:lnRef>
          <a:fillRef idx="3">
            <a:schemeClr val="accent5"/>
          </a:fillRef>
          <a:effectRef idx="2">
            <a:schemeClr val="accent5"/>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9" name="TextBox 8"/>
          <p:cNvSpPr txBox="1"/>
          <p:nvPr/>
        </p:nvSpPr>
        <p:spPr>
          <a:xfrm>
            <a:off x="4563047" y="2426795"/>
            <a:ext cx="1296690" cy="184666"/>
          </a:xfrm>
          <a:prstGeom prst="rect">
            <a:avLst/>
          </a:prstGeom>
          <a:noFill/>
        </p:spPr>
        <p:txBody>
          <a:bodyPr vert="horz" wrap="square" lIns="0" tIns="0" rIns="0" bIns="0" rtlCol="0">
            <a:spAutoFit/>
          </a:bodyPr>
          <a:lstStyle/>
          <a:p>
            <a:pPr>
              <a:spcBef>
                <a:spcPts val="200"/>
              </a:spcBef>
              <a:buSzPct val="100000"/>
            </a:pPr>
            <a:r>
              <a:rPr lang="es-AR" sz="1200" dirty="0" err="1"/>
              <a:t>SmartQNa</a:t>
            </a:r>
            <a:r>
              <a:rPr lang="es-AR" sz="1200" dirty="0"/>
              <a:t> Load</a:t>
            </a:r>
          </a:p>
        </p:txBody>
      </p:sp>
      <p:sp>
        <p:nvSpPr>
          <p:cNvPr id="8" name="TextBox 7"/>
          <p:cNvSpPr txBox="1"/>
          <p:nvPr/>
        </p:nvSpPr>
        <p:spPr>
          <a:xfrm>
            <a:off x="2486188" y="2386081"/>
            <a:ext cx="1074551" cy="369332"/>
          </a:xfrm>
          <a:prstGeom prst="rect">
            <a:avLst/>
          </a:prstGeom>
          <a:noFill/>
        </p:spPr>
        <p:txBody>
          <a:bodyPr vert="horz" wrap="square" lIns="0" tIns="0" rIns="0" bIns="0" rtlCol="0">
            <a:spAutoFit/>
          </a:bodyPr>
          <a:lstStyle/>
          <a:p>
            <a:pPr>
              <a:spcBef>
                <a:spcPts val="200"/>
              </a:spcBef>
              <a:buSzPct val="100000"/>
            </a:pPr>
            <a:r>
              <a:rPr lang="es-AR" sz="1200" dirty="0" err="1"/>
              <a:t>Gather</a:t>
            </a:r>
            <a:r>
              <a:rPr lang="es-AR" sz="1200" dirty="0"/>
              <a:t> </a:t>
            </a:r>
            <a:r>
              <a:rPr lang="es-AR" sz="1200" dirty="0" err="1"/>
              <a:t>Initial</a:t>
            </a:r>
            <a:r>
              <a:rPr lang="es-AR" sz="1200" dirty="0"/>
              <a:t> </a:t>
            </a:r>
            <a:r>
              <a:rPr lang="es-AR" sz="1200" dirty="0" err="1"/>
              <a:t>Values</a:t>
            </a:r>
            <a:endParaRPr lang="es-AR" sz="1200" dirty="0"/>
          </a:p>
        </p:txBody>
      </p:sp>
      <p:sp>
        <p:nvSpPr>
          <p:cNvPr id="10" name="TextBox 9"/>
          <p:cNvSpPr txBox="1"/>
          <p:nvPr/>
        </p:nvSpPr>
        <p:spPr>
          <a:xfrm>
            <a:off x="8080641" y="2386081"/>
            <a:ext cx="1074551" cy="369332"/>
          </a:xfrm>
          <a:prstGeom prst="rect">
            <a:avLst/>
          </a:prstGeom>
          <a:noFill/>
        </p:spPr>
        <p:txBody>
          <a:bodyPr vert="horz" wrap="square" lIns="0" tIns="0" rIns="0" bIns="0" rtlCol="0">
            <a:spAutoFit/>
          </a:bodyPr>
          <a:lstStyle/>
          <a:p>
            <a:pPr>
              <a:spcBef>
                <a:spcPts val="200"/>
              </a:spcBef>
              <a:buSzPct val="100000"/>
            </a:pPr>
            <a:r>
              <a:rPr lang="es-AR" sz="1200" dirty="0"/>
              <a:t>Ticket </a:t>
            </a:r>
            <a:r>
              <a:rPr lang="es-AR" sz="1200" dirty="0" err="1"/>
              <a:t>Creation</a:t>
            </a:r>
            <a:endParaRPr lang="es-AR" sz="1200" dirty="0"/>
          </a:p>
        </p:txBody>
      </p:sp>
      <p:sp>
        <p:nvSpPr>
          <p:cNvPr id="11" name="Chevron 10"/>
          <p:cNvSpPr/>
          <p:nvPr/>
        </p:nvSpPr>
        <p:spPr bwMode="gray">
          <a:xfrm>
            <a:off x="5629331" y="2007028"/>
            <a:ext cx="2226587" cy="1208867"/>
          </a:xfrm>
          <a:prstGeom prst="chevron">
            <a:avLst/>
          </a:prstGeom>
          <a:ln>
            <a:headEnd/>
            <a:tailEnd/>
          </a:ln>
        </p:spPr>
        <p:style>
          <a:lnRef idx="1">
            <a:schemeClr val="accent1"/>
          </a:lnRef>
          <a:fillRef idx="3">
            <a:schemeClr val="accent1"/>
          </a:fillRef>
          <a:effectRef idx="2">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s-AR" sz="1600" b="1" dirty="0">
              <a:solidFill>
                <a:schemeClr val="bg1"/>
              </a:solidFill>
            </a:endParaRPr>
          </a:p>
        </p:txBody>
      </p:sp>
      <p:sp>
        <p:nvSpPr>
          <p:cNvPr id="12" name="TextBox 11"/>
          <p:cNvSpPr txBox="1"/>
          <p:nvPr/>
        </p:nvSpPr>
        <p:spPr>
          <a:xfrm>
            <a:off x="6293173" y="2386081"/>
            <a:ext cx="1074551" cy="369332"/>
          </a:xfrm>
          <a:prstGeom prst="rect">
            <a:avLst/>
          </a:prstGeom>
          <a:noFill/>
        </p:spPr>
        <p:txBody>
          <a:bodyPr vert="horz" wrap="square" lIns="0" tIns="0" rIns="0" bIns="0" rtlCol="0">
            <a:spAutoFit/>
          </a:bodyPr>
          <a:lstStyle/>
          <a:p>
            <a:pPr>
              <a:spcBef>
                <a:spcPts val="200"/>
              </a:spcBef>
              <a:buSzPct val="100000"/>
            </a:pPr>
            <a:r>
              <a:rPr lang="es-AR" sz="1200" dirty="0"/>
              <a:t>Response sent</a:t>
            </a:r>
          </a:p>
        </p:txBody>
      </p:sp>
      <p:sp>
        <p:nvSpPr>
          <p:cNvPr id="17" name="TextBox 16"/>
          <p:cNvSpPr txBox="1"/>
          <p:nvPr/>
        </p:nvSpPr>
        <p:spPr>
          <a:xfrm>
            <a:off x="3882671" y="3315923"/>
            <a:ext cx="1627323" cy="1929539"/>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a:latin typeface="Arial" panose="020B0604020202020204" pitchFamily="34" charset="0"/>
                <a:cs typeface="Arial" panose="020B0604020202020204" pitchFamily="34" charset="0"/>
              </a:rPr>
              <a:t>Load </a:t>
            </a:r>
            <a:r>
              <a:rPr lang="es-AR" sz="1100" dirty="0" err="1">
                <a:latin typeface="Arial" panose="020B0604020202020204" pitchFamily="34" charset="0"/>
                <a:cs typeface="Arial" panose="020B0604020202020204" pitchFamily="34" charset="0"/>
              </a:rPr>
              <a:t>dialog</a:t>
            </a:r>
            <a:r>
              <a:rPr lang="es-AR" sz="1100" dirty="0">
                <a:latin typeface="Arial" panose="020B0604020202020204" pitchFamily="34" charset="0"/>
                <a:cs typeface="Arial" panose="020B0604020202020204" pitchFamily="34" charset="0"/>
              </a:rPr>
              <a:t> Flow </a:t>
            </a:r>
            <a:r>
              <a:rPr lang="es-AR" sz="1100" dirty="0" err="1">
                <a:latin typeface="Arial" panose="020B0604020202020204" pitchFamily="34" charset="0"/>
                <a:cs typeface="Arial" panose="020B0604020202020204" pitchFamily="34" charset="0"/>
              </a:rPr>
              <a:t>dynamically</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from</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the</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smartQna</a:t>
            </a:r>
            <a:r>
              <a:rPr lang="es-AR" sz="1100" dirty="0">
                <a:latin typeface="Arial" panose="020B0604020202020204" pitchFamily="34" charset="0"/>
                <a:cs typeface="Arial" panose="020B0604020202020204" pitchFamily="34" charset="0"/>
              </a:rPr>
              <a:t> DB</a:t>
            </a:r>
          </a:p>
        </p:txBody>
      </p:sp>
      <p:sp>
        <p:nvSpPr>
          <p:cNvPr id="20" name="TextBox 19"/>
          <p:cNvSpPr txBox="1"/>
          <p:nvPr/>
        </p:nvSpPr>
        <p:spPr>
          <a:xfrm>
            <a:off x="2107769" y="3315924"/>
            <a:ext cx="1627323" cy="1930252"/>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err="1">
                <a:latin typeface="Arial" panose="020B0604020202020204" pitchFamily="34" charset="0"/>
                <a:cs typeface="Arial" panose="020B0604020202020204" pitchFamily="34" charset="0"/>
              </a:rPr>
              <a:t>Get</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user</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parameters</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from</a:t>
            </a:r>
            <a:r>
              <a:rPr lang="es-AR" sz="1100" dirty="0">
                <a:latin typeface="Arial" panose="020B0604020202020204" pitchFamily="34" charset="0"/>
                <a:cs typeface="Arial" panose="020B0604020202020204" pitchFamily="34" charset="0"/>
              </a:rPr>
              <a:t> MDR.</a:t>
            </a:r>
          </a:p>
        </p:txBody>
      </p:sp>
      <p:sp>
        <p:nvSpPr>
          <p:cNvPr id="21" name="TextBox 20"/>
          <p:cNvSpPr txBox="1"/>
          <p:nvPr/>
        </p:nvSpPr>
        <p:spPr>
          <a:xfrm>
            <a:off x="7404233" y="3315923"/>
            <a:ext cx="1627323" cy="1930252"/>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err="1">
                <a:latin typeface="Arial" panose="020B0604020202020204" pitchFamily="34" charset="0"/>
                <a:cs typeface="Arial" panose="020B0604020202020204" pitchFamily="34" charset="0"/>
              </a:rPr>
              <a:t>Create</a:t>
            </a:r>
            <a:r>
              <a:rPr lang="es-AR" sz="1100" dirty="0">
                <a:latin typeface="Arial" panose="020B0604020202020204" pitchFamily="34" charset="0"/>
                <a:cs typeface="Arial" panose="020B0604020202020204" pitchFamily="34" charset="0"/>
              </a:rPr>
              <a:t> ticket in Salesforce </a:t>
            </a:r>
            <a:r>
              <a:rPr lang="es-AR" sz="1100" dirty="0" err="1">
                <a:latin typeface="Arial" panose="020B0604020202020204" pitchFamily="34" charset="0"/>
                <a:cs typeface="Arial" panose="020B0604020202020204" pitchFamily="34" charset="0"/>
              </a:rPr>
              <a:t>if</a:t>
            </a:r>
            <a:r>
              <a:rPr lang="es-AR" sz="1100" dirty="0">
                <a:latin typeface="Arial" panose="020B0604020202020204" pitchFamily="34" charset="0"/>
                <a:cs typeface="Arial" panose="020B0604020202020204" pitchFamily="34" charset="0"/>
              </a:rPr>
              <a:t> </a:t>
            </a:r>
            <a:r>
              <a:rPr lang="es-AR" sz="1100" dirty="0" err="1">
                <a:latin typeface="Arial" panose="020B0604020202020204" pitchFamily="34" charset="0"/>
                <a:cs typeface="Arial" panose="020B0604020202020204" pitchFamily="34" charset="0"/>
              </a:rPr>
              <a:t>needed</a:t>
            </a:r>
            <a:endParaRPr lang="es-AR" sz="1100" dirty="0">
              <a:latin typeface="Arial" panose="020B0604020202020204" pitchFamily="34" charset="0"/>
              <a:cs typeface="Arial" panose="020B0604020202020204" pitchFamily="34" charset="0"/>
            </a:endParaRPr>
          </a:p>
        </p:txBody>
      </p:sp>
      <p:sp>
        <p:nvSpPr>
          <p:cNvPr id="22" name="TextBox 21"/>
          <p:cNvSpPr txBox="1"/>
          <p:nvPr/>
        </p:nvSpPr>
        <p:spPr>
          <a:xfrm>
            <a:off x="5629331" y="3315923"/>
            <a:ext cx="1627323" cy="1930253"/>
          </a:xfrm>
          <a:prstGeom prst="rect">
            <a:avLst/>
          </a:prstGeom>
          <a:gradFill flip="none" rotWithShape="1">
            <a:gsLst>
              <a:gs pos="7000">
                <a:schemeClr val="accent1">
                  <a:lumMod val="45000"/>
                  <a:lumOff val="55000"/>
                  <a:alpha val="0"/>
                </a:schemeClr>
              </a:gs>
              <a:gs pos="100000">
                <a:schemeClr val="accent1">
                  <a:lumMod val="30000"/>
                  <a:lumOff val="70000"/>
                </a:schemeClr>
              </a:gs>
            </a:gsLst>
            <a:lin ang="16200000" scaled="1"/>
            <a:tileRect/>
          </a:gradFill>
          <a:ln>
            <a:noFill/>
          </a:ln>
        </p:spPr>
        <p:txBody>
          <a:bodyPr vert="horz" wrap="square" lIns="0" tIns="0" rIns="0" bIns="0" rtlCol="0">
            <a:noAutofit/>
          </a:bodyPr>
          <a:lstStyle/>
          <a:p>
            <a:pPr algn="ctr">
              <a:spcBef>
                <a:spcPts val="200"/>
              </a:spcBef>
              <a:buSzPct val="100000"/>
            </a:pPr>
            <a:r>
              <a:rPr lang="es-AR" sz="1100" dirty="0">
                <a:latin typeface="Arial" panose="020B0604020202020204" pitchFamily="34" charset="0"/>
                <a:cs typeface="Arial" panose="020B0604020202020204" pitchFamily="34" charset="0"/>
              </a:rPr>
              <a:t>Send response back to the user</a:t>
            </a:r>
          </a:p>
        </p:txBody>
      </p:sp>
    </p:spTree>
    <p:extLst>
      <p:ext uri="{BB962C8B-B14F-4D97-AF65-F5344CB8AC3E}">
        <p14:creationId xmlns:p14="http://schemas.microsoft.com/office/powerpoint/2010/main" val="17522296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2422293" y="4620201"/>
            <a:ext cx="184731" cy="568617"/>
          </a:xfrm>
          <a:prstGeom prst="rect">
            <a:avLst/>
          </a:prstGeom>
          <a:noFill/>
        </p:spPr>
        <p:txBody>
          <a:bodyPr wrap="none" rtlCol="0">
            <a:spAutoFit/>
          </a:bodyPr>
          <a:lstStyle/>
          <a:p>
            <a:endParaRPr lang="en-US" sz="3095" dirty="0">
              <a:latin typeface="Open Sans" charset="0"/>
              <a:ea typeface="Open Sans" charset="0"/>
              <a:cs typeface="Open Sans" charset="0"/>
            </a:endParaRPr>
          </a:p>
        </p:txBody>
      </p:sp>
      <p:sp>
        <p:nvSpPr>
          <p:cNvPr id="8" name="Text Placeholder 3"/>
          <p:cNvSpPr txBox="1">
            <a:spLocks/>
          </p:cNvSpPr>
          <p:nvPr/>
        </p:nvSpPr>
        <p:spPr bwMode="gray">
          <a:xfrm>
            <a:off x="487682" y="4910561"/>
            <a:ext cx="8123883" cy="1453847"/>
          </a:xfrm>
          <a:prstGeom prst="rect">
            <a:avLst/>
          </a:prstGeom>
        </p:spPr>
        <p:txBody>
          <a:bodyPr lIns="0" tIns="60015" rIns="0" bIns="60015"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fontAlgn="base">
              <a:lnSpc>
                <a:spcPts val="900"/>
              </a:lnSpc>
              <a:spcBef>
                <a:spcPct val="0"/>
              </a:spcBef>
              <a:spcAft>
                <a:spcPct val="0"/>
              </a:spcAft>
            </a:pPr>
            <a:r>
              <a:rPr lang="en-US" sz="700" b="1" dirty="0">
                <a:solidFill>
                  <a:schemeClr val="bg1"/>
                </a:solidFill>
                <a:latin typeface="Arial" charset="0"/>
                <a:cs typeface="Arial" charset="0"/>
              </a:rPr>
              <a:t>About Deloitte</a:t>
            </a:r>
            <a:br>
              <a:rPr lang="en-US" sz="700" dirty="0">
                <a:solidFill>
                  <a:schemeClr val="bg1"/>
                </a:solidFill>
                <a:latin typeface="Arial" charset="0"/>
                <a:cs typeface="Arial" charset="0"/>
              </a:rPr>
            </a:br>
            <a:r>
              <a:rPr lang="en-US" sz="700" dirty="0">
                <a:solidFill>
                  <a:schemeClr val="bg1"/>
                </a:solidFill>
                <a:latin typeface="Arial" charset="0"/>
                <a:cs typeface="Arial" charset="0"/>
              </a:rPr>
              <a:t>Deloitte refers to one or more of Deloitte </a:t>
            </a:r>
            <a:r>
              <a:rPr lang="en-US" sz="700" noProof="1">
                <a:solidFill>
                  <a:schemeClr val="bg1"/>
                </a:solidFill>
                <a:latin typeface="Arial" charset="0"/>
                <a:cs typeface="Arial" charset="0"/>
              </a:rPr>
              <a:t>Touche</a:t>
            </a:r>
            <a:r>
              <a:rPr lang="en-US" sz="700" dirty="0">
                <a:solidFill>
                  <a:schemeClr val="bg1"/>
                </a:solidFill>
                <a:latin typeface="Arial" charset="0"/>
                <a:cs typeface="Arial" charset="0"/>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a:solidFill>
                  <a:schemeClr val="bg1"/>
                </a:solidFill>
                <a:latin typeface="Arial" charset="0"/>
                <a:cs typeface="Arial" charset="0"/>
                <a:hlinkClick r:id="rId3"/>
              </a:rPr>
              <a:t>www.deloitte.com/about</a:t>
            </a:r>
            <a:r>
              <a:rPr lang="en-US" sz="700" dirty="0">
                <a:solidFill>
                  <a:schemeClr val="bg1"/>
                </a:solidFill>
                <a:latin typeface="Arial" charset="0"/>
                <a:cs typeface="Arial" charset="0"/>
              </a:rPr>
              <a:t> for a detailed description of DTTL and its member firms. Please see </a:t>
            </a:r>
            <a:r>
              <a:rPr lang="en-US" sz="700" dirty="0">
                <a:solidFill>
                  <a:schemeClr val="bg1"/>
                </a:solidFill>
                <a:latin typeface="Arial" charset="0"/>
                <a:cs typeface="Arial" charset="0"/>
                <a:hlinkClick r:id="rId4"/>
              </a:rPr>
              <a:t>www.deloitte.com/us/about</a:t>
            </a:r>
            <a:r>
              <a:rPr lang="en-US" sz="700" dirty="0">
                <a:solidFill>
                  <a:schemeClr val="bg1"/>
                </a:solidFill>
                <a:latin typeface="Arial" charset="0"/>
                <a:cs typeface="Arial" charset="0"/>
              </a:rPr>
              <a:t> for a detailed description of the legal structure of Deloitte LLP and its subsidiaries. Certain services may not be available to attest clients under the rules and regulations of public accounting.</a:t>
            </a:r>
            <a:br>
              <a:rPr lang="en-US" sz="700" dirty="0">
                <a:solidFill>
                  <a:schemeClr val="bg1"/>
                </a:solidFill>
                <a:latin typeface="Arial" charset="0"/>
                <a:cs typeface="Arial" charset="0"/>
              </a:rPr>
            </a:br>
            <a:br>
              <a:rPr lang="en-US" sz="700" dirty="0">
                <a:solidFill>
                  <a:schemeClr val="bg1"/>
                </a:solidFill>
                <a:latin typeface="Arial" charset="0"/>
                <a:cs typeface="Arial" charset="0"/>
              </a:rPr>
            </a:br>
            <a:r>
              <a:rPr lang="en-US" sz="700" dirty="0">
                <a:solidFill>
                  <a:schemeClr val="bg1"/>
                </a:solidFill>
                <a:latin typeface="Arial" charset="0"/>
                <a:cs typeface="Arial" charset="0"/>
              </a:rPr>
              <a:t>Copyright © 2017 Deloitte Development LLC. All rights reserved.</a:t>
            </a:r>
            <a:br>
              <a:rPr lang="en-US" sz="700" dirty="0">
                <a:solidFill>
                  <a:schemeClr val="bg1"/>
                </a:solidFill>
                <a:latin typeface="Arial" charset="0"/>
                <a:cs typeface="Arial" charset="0"/>
              </a:rPr>
            </a:br>
            <a:r>
              <a:rPr lang="en-US" sz="700" dirty="0">
                <a:solidFill>
                  <a:schemeClr val="bg1"/>
                </a:solidFill>
                <a:latin typeface="Arial" charset="0"/>
                <a:cs typeface="Arial" charset="0"/>
              </a:rPr>
              <a:t>36 USC 220506</a:t>
            </a:r>
            <a:br>
              <a:rPr lang="en-US" sz="700" dirty="0">
                <a:solidFill>
                  <a:schemeClr val="bg1"/>
                </a:solidFill>
                <a:latin typeface="Arial" charset="0"/>
                <a:cs typeface="Arial" charset="0"/>
              </a:rPr>
            </a:br>
            <a:r>
              <a:rPr lang="en-US" sz="700" dirty="0">
                <a:solidFill>
                  <a:schemeClr val="bg1"/>
                </a:solidFill>
                <a:latin typeface="Arial" charset="0"/>
                <a:cs typeface="Arial" charset="0"/>
              </a:rPr>
              <a:t>Member of Deloitte </a:t>
            </a:r>
            <a:r>
              <a:rPr lang="en-US" sz="700" dirty="0" err="1">
                <a:solidFill>
                  <a:schemeClr val="bg1"/>
                </a:solidFill>
                <a:latin typeface="Arial" charset="0"/>
                <a:cs typeface="Arial" charset="0"/>
              </a:rPr>
              <a:t>Touche</a:t>
            </a:r>
            <a:r>
              <a:rPr lang="en-US" sz="700" dirty="0">
                <a:solidFill>
                  <a:schemeClr val="bg1"/>
                </a:solidFill>
                <a:latin typeface="Arial" charset="0"/>
                <a:cs typeface="Arial" charset="0"/>
              </a:rPr>
              <a:t> Tohmatsu Limited</a:t>
            </a:r>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r="65353" b="15626"/>
          <a:stretch/>
        </p:blipFill>
        <p:spPr>
          <a:xfrm>
            <a:off x="9607400" y="4620201"/>
            <a:ext cx="1819057" cy="833331"/>
          </a:xfrm>
          <a:prstGeom prst="rect">
            <a:avLst/>
          </a:prstGeom>
        </p:spPr>
      </p:pic>
      <p:sp>
        <p:nvSpPr>
          <p:cNvPr id="11" name="Text Placeholder 5"/>
          <p:cNvSpPr txBox="1">
            <a:spLocks/>
          </p:cNvSpPr>
          <p:nvPr/>
        </p:nvSpPr>
        <p:spPr>
          <a:xfrm>
            <a:off x="9402598" y="5935479"/>
            <a:ext cx="2319501" cy="363723"/>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800" dirty="0">
                <a:solidFill>
                  <a:schemeClr val="bg1"/>
                </a:solidFill>
              </a:rPr>
              <a:t>Professional Service means audit, tax, consulting and financial advisory services</a:t>
            </a:r>
            <a:r>
              <a:rPr lang="en-US" sz="800" dirty="0">
                <a:solidFill>
                  <a:schemeClr val="accent6"/>
                </a:solidFill>
              </a:rPr>
              <a:t>.</a:t>
            </a:r>
          </a:p>
        </p:txBody>
      </p:sp>
      <p:sp>
        <p:nvSpPr>
          <p:cNvPr id="13" name="Text Placeholder 5"/>
          <p:cNvSpPr txBox="1">
            <a:spLocks/>
          </p:cNvSpPr>
          <p:nvPr/>
        </p:nvSpPr>
        <p:spPr>
          <a:xfrm>
            <a:off x="9402598" y="5637484"/>
            <a:ext cx="2319501" cy="363723"/>
          </a:xfrm>
          <a:prstGeom prst="rect">
            <a:avLst/>
          </a:prstGeom>
        </p:spPr>
        <p:txBody>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800" dirty="0">
                <a:solidFill>
                  <a:schemeClr val="bg1"/>
                </a:solidFill>
              </a:rPr>
              <a:t>Official Professional Services Sponsor</a:t>
            </a:r>
            <a:r>
              <a:rPr lang="en-US" sz="800" dirty="0">
                <a:solidFill>
                  <a:schemeClr val="accent6"/>
                </a:solidFill>
              </a:rPr>
              <a:t>.</a:t>
            </a:r>
          </a:p>
        </p:txBody>
      </p:sp>
    </p:spTree>
    <p:extLst>
      <p:ext uri="{BB962C8B-B14F-4D97-AF65-F5344CB8AC3E}">
        <p14:creationId xmlns:p14="http://schemas.microsoft.com/office/powerpoint/2010/main" val="21041614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1082296" y="1086438"/>
            <a:ext cx="9348787" cy="4936844"/>
          </a:xfrm>
        </p:spPr>
        <p:txBody>
          <a:bodyPr/>
          <a:lstStyle/>
          <a:p>
            <a:pPr marL="342900" indent="-342900">
              <a:spcAft>
                <a:spcPts val="600"/>
              </a:spcAft>
              <a:buFont typeface="+mj-lt"/>
              <a:buAutoNum type="arabicPeriod"/>
            </a:pPr>
            <a:r>
              <a:rPr lang="en-US" sz="1400" dirty="0"/>
              <a:t>Business Summary</a:t>
            </a:r>
          </a:p>
          <a:p>
            <a:pPr lvl="4">
              <a:spcAft>
                <a:spcPts val="600"/>
              </a:spcAft>
              <a:buFont typeface="Arial" panose="020B0604020202020204" pitchFamily="34" charset="0"/>
              <a:buChar char="•"/>
            </a:pPr>
            <a:r>
              <a:rPr lang="en-US" dirty="0"/>
              <a:t>Value/Scope</a:t>
            </a:r>
          </a:p>
          <a:p>
            <a:pPr lvl="4">
              <a:spcAft>
                <a:spcPts val="1200"/>
              </a:spcAft>
              <a:buFont typeface="Arial" panose="020B0604020202020204" pitchFamily="34" charset="0"/>
              <a:buChar char="•"/>
            </a:pPr>
            <a:r>
              <a:rPr lang="en-US" dirty="0"/>
              <a:t>Usage Statistics</a:t>
            </a:r>
          </a:p>
          <a:p>
            <a:pPr lvl="4">
              <a:spcAft>
                <a:spcPts val="1200"/>
              </a:spcAft>
              <a:buFont typeface="Arial" panose="020B0604020202020204" pitchFamily="34" charset="0"/>
              <a:buChar char="•"/>
            </a:pPr>
            <a:r>
              <a:rPr lang="en-US" dirty="0"/>
              <a:t>Data Integration</a:t>
            </a:r>
          </a:p>
          <a:p>
            <a:pPr marL="342900" indent="-342900">
              <a:spcAft>
                <a:spcPts val="600"/>
              </a:spcAft>
              <a:buFont typeface="+mj-lt"/>
              <a:buAutoNum type="arabicPeriod"/>
            </a:pPr>
            <a:r>
              <a:rPr lang="en-US" sz="1400" dirty="0"/>
              <a:t>Design</a:t>
            </a:r>
          </a:p>
          <a:p>
            <a:pPr lvl="4">
              <a:spcAft>
                <a:spcPts val="600"/>
              </a:spcAft>
              <a:buFont typeface="Arial" panose="020B0604020202020204" pitchFamily="34" charset="0"/>
              <a:buChar char="•"/>
            </a:pPr>
            <a:r>
              <a:rPr lang="en-US" dirty="0"/>
              <a:t>Conceptual System Diagram</a:t>
            </a:r>
          </a:p>
          <a:p>
            <a:pPr lvl="4">
              <a:spcAft>
                <a:spcPts val="600"/>
              </a:spcAft>
              <a:buFont typeface="Arial" panose="020B0604020202020204" pitchFamily="34" charset="0"/>
              <a:buChar char="•"/>
            </a:pPr>
            <a:r>
              <a:rPr lang="en-US" dirty="0"/>
              <a:t>System Layers &amp; Technologies</a:t>
            </a:r>
          </a:p>
          <a:p>
            <a:pPr lvl="4">
              <a:spcAft>
                <a:spcPts val="600"/>
              </a:spcAft>
              <a:buFont typeface="Arial" panose="020B0604020202020204" pitchFamily="34" charset="0"/>
              <a:buChar char="•"/>
            </a:pPr>
            <a:r>
              <a:rPr lang="en-US" dirty="0"/>
              <a:t>Logical Data Flow / Sequence Diagram</a:t>
            </a:r>
          </a:p>
          <a:p>
            <a:pPr lvl="4">
              <a:spcAft>
                <a:spcPts val="600"/>
              </a:spcAft>
              <a:buFont typeface="Arial" panose="020B0604020202020204" pitchFamily="34" charset="0"/>
              <a:buChar char="•"/>
            </a:pPr>
            <a:r>
              <a:rPr lang="en-US" dirty="0"/>
              <a:t>Deployment View</a:t>
            </a:r>
          </a:p>
          <a:p>
            <a:pPr lvl="4">
              <a:spcAft>
                <a:spcPts val="600"/>
              </a:spcAft>
              <a:buFont typeface="Arial" panose="020B0604020202020204" pitchFamily="34" charset="0"/>
              <a:buChar char="•"/>
            </a:pPr>
            <a:r>
              <a:rPr lang="en-US" dirty="0"/>
              <a:t>Infrastructure View</a:t>
            </a:r>
          </a:p>
          <a:p>
            <a:pPr lvl="4">
              <a:spcAft>
                <a:spcPts val="1200"/>
              </a:spcAft>
              <a:buFont typeface="Arial" panose="020B0604020202020204" pitchFamily="34" charset="0"/>
              <a:buChar char="•"/>
            </a:pPr>
            <a:r>
              <a:rPr lang="en-US" dirty="0"/>
              <a:t>Green Architecture</a:t>
            </a:r>
          </a:p>
          <a:p>
            <a:pPr marL="342900" indent="-342900">
              <a:spcAft>
                <a:spcPts val="600"/>
              </a:spcAft>
              <a:buFont typeface="+mj-lt"/>
              <a:buAutoNum type="arabicPeriod"/>
            </a:pPr>
            <a:r>
              <a:rPr lang="en-US" sz="1400" dirty="0"/>
              <a:t>IT Environment</a:t>
            </a:r>
          </a:p>
          <a:p>
            <a:pPr lvl="4">
              <a:spcAft>
                <a:spcPts val="600"/>
              </a:spcAft>
              <a:buFont typeface="Arial" panose="020B0604020202020204" pitchFamily="34" charset="0"/>
              <a:buChar char="•"/>
            </a:pPr>
            <a:r>
              <a:rPr lang="en-US" dirty="0"/>
              <a:t>InfoSec Guidelines</a:t>
            </a:r>
          </a:p>
          <a:p>
            <a:pPr lvl="4">
              <a:spcAft>
                <a:spcPts val="600"/>
              </a:spcAft>
              <a:buFont typeface="Arial" panose="020B0604020202020204" pitchFamily="34" charset="0"/>
              <a:buChar char="•"/>
            </a:pPr>
            <a:r>
              <a:rPr lang="en-US" dirty="0"/>
              <a:t>DAS Guidelines </a:t>
            </a:r>
          </a:p>
          <a:p>
            <a:pPr lvl="4">
              <a:spcAft>
                <a:spcPts val="600"/>
              </a:spcAft>
              <a:buFont typeface="Arial" panose="020B0604020202020204" pitchFamily="34" charset="0"/>
              <a:buChar char="•"/>
            </a:pPr>
            <a:r>
              <a:rPr lang="en-US" dirty="0"/>
              <a:t>Operations and SCM</a:t>
            </a:r>
          </a:p>
          <a:p>
            <a:pPr marL="342900" indent="-342900">
              <a:spcAft>
                <a:spcPts val="1200"/>
              </a:spcAft>
              <a:buFont typeface="+mj-lt"/>
              <a:buAutoNum type="arabicPeriod"/>
            </a:pPr>
            <a:r>
              <a:rPr lang="en-US" sz="1400" dirty="0"/>
              <a:t>Team Members</a:t>
            </a:r>
          </a:p>
          <a:p>
            <a:pPr marL="342900" indent="-342900">
              <a:spcAft>
                <a:spcPts val="600"/>
              </a:spcAft>
              <a:buFont typeface="+mj-lt"/>
              <a:buAutoNum type="arabicPeriod"/>
            </a:pPr>
            <a:r>
              <a:rPr lang="en-US" sz="1400" dirty="0"/>
              <a:t>Quality Attributes</a:t>
            </a:r>
            <a:r>
              <a:rPr lang="en-US" noProof="0" dirty="0"/>
              <a:t>	</a:t>
            </a:r>
          </a:p>
        </p:txBody>
      </p:sp>
      <p:sp>
        <p:nvSpPr>
          <p:cNvPr id="15" name="Title 14"/>
          <p:cNvSpPr>
            <a:spLocks noGrp="1"/>
          </p:cNvSpPr>
          <p:nvPr>
            <p:ph type="title"/>
          </p:nvPr>
        </p:nvSpPr>
        <p:spPr>
          <a:xfrm>
            <a:off x="469900" y="402586"/>
            <a:ext cx="11252200" cy="698501"/>
          </a:xfrm>
        </p:spPr>
        <p:txBody>
          <a:bodyPr/>
          <a:lstStyle/>
          <a:p>
            <a:r>
              <a:rPr lang="en-US" noProof="0" dirty="0"/>
              <a:t>AGENDA</a:t>
            </a:r>
          </a:p>
        </p:txBody>
      </p:sp>
    </p:spTree>
    <p:extLst>
      <p:ext uri="{BB962C8B-B14F-4D97-AF65-F5344CB8AC3E}">
        <p14:creationId xmlns:p14="http://schemas.microsoft.com/office/powerpoint/2010/main" val="22193316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1048740" y="1101087"/>
            <a:ext cx="9348787" cy="5093773"/>
          </a:xfrm>
        </p:spPr>
        <p:txBody>
          <a:bodyPr/>
          <a:lstStyle/>
          <a:p>
            <a:pPr>
              <a:spcAft>
                <a:spcPts val="600"/>
              </a:spcAft>
            </a:pPr>
            <a:r>
              <a:rPr lang="en-US" sz="1400" dirty="0"/>
              <a:t>Executive Summary</a:t>
            </a:r>
          </a:p>
          <a:p>
            <a:pPr marL="450850" lvl="2" indent="-171450">
              <a:spcAft>
                <a:spcPts val="600"/>
              </a:spcAft>
              <a:buFont typeface="Arial" panose="020B0604020202020204" pitchFamily="34" charset="0"/>
              <a:buChar char="•"/>
            </a:pPr>
            <a:r>
              <a:rPr lang="en-US" dirty="0"/>
              <a:t>The goal is to develop a chatbot for the talent channel, so that its users can access information about w2dc courses and benefits.</a:t>
            </a:r>
            <a:endParaRPr lang="en-US" sz="1400" dirty="0"/>
          </a:p>
          <a:p>
            <a:pPr>
              <a:spcAft>
                <a:spcPts val="600"/>
              </a:spcAft>
            </a:pPr>
            <a:r>
              <a:rPr lang="en-US" sz="1400" dirty="0"/>
              <a:t>Business Value</a:t>
            </a:r>
          </a:p>
          <a:p>
            <a:r>
              <a:rPr lang="en-US" sz="1000" dirty="0"/>
              <a:t>The W2DC Talent </a:t>
            </a:r>
            <a:r>
              <a:rPr lang="en-US" sz="1000" dirty="0" err="1"/>
              <a:t>chatbot</a:t>
            </a:r>
            <a:r>
              <a:rPr lang="en-US" sz="1000" dirty="0"/>
              <a:t> will provide New Hires with superior guidance, easy access to information and faster resolution of repetitive queries regarding Courses, Travel &amp; Expenses, Communications, Support Materials and Technical information.</a:t>
            </a:r>
          </a:p>
          <a:p>
            <a:r>
              <a:rPr lang="en-US" sz="1000" dirty="0"/>
              <a:t>The Talent FAQs </a:t>
            </a:r>
            <a:r>
              <a:rPr lang="en-US" sz="1000" dirty="0" err="1"/>
              <a:t>chatbot</a:t>
            </a:r>
            <a:r>
              <a:rPr lang="en-US" sz="1000" dirty="0"/>
              <a:t> will address general queries related to Benefits for all US and USI employees, with the ability to add further FAQ topics.</a:t>
            </a:r>
          </a:p>
          <a:p>
            <a:r>
              <a:rPr lang="en-US" sz="1000" dirty="0"/>
              <a:t>Welcome to Deloitte: Consulting (W2DC) is the onboarding program for all Consulting new experienced hires.  As the initial point of contact for new hires seeking guidance on a variety of topics, including learning programs, acclimation to the Deloitte culture, consulting tools, core skills, service area and industry practice overviews and talent resources, this program serves as an excellent choice for implementing a learning and development </a:t>
            </a:r>
            <a:r>
              <a:rPr lang="en-US" sz="1000" dirty="0" err="1"/>
              <a:t>chatbot</a:t>
            </a:r>
            <a:r>
              <a:rPr lang="en-US" sz="1000" dirty="0"/>
              <a:t>.</a:t>
            </a:r>
          </a:p>
          <a:p>
            <a:r>
              <a:rPr lang="en-US" sz="1000" dirty="0"/>
              <a:t> </a:t>
            </a:r>
            <a:r>
              <a:rPr lang="en-US" sz="1400" dirty="0"/>
              <a:t>Scope</a:t>
            </a:r>
          </a:p>
          <a:p>
            <a:pPr>
              <a:spcAft>
                <a:spcPts val="600"/>
              </a:spcAft>
            </a:pPr>
            <a:endParaRPr lang="en-US" dirty="0"/>
          </a:p>
          <a:p>
            <a:pPr marL="450850" lvl="2" indent="-171450">
              <a:spcAft>
                <a:spcPts val="600"/>
              </a:spcAft>
              <a:buFont typeface="Arial" panose="020B0604020202020204" pitchFamily="34" charset="0"/>
              <a:buChar char="•"/>
            </a:pPr>
            <a:endParaRPr lang="en-US" dirty="0"/>
          </a:p>
          <a:p>
            <a:pPr>
              <a:spcAft>
                <a:spcPts val="600"/>
              </a:spcAft>
            </a:pPr>
            <a:endParaRPr lang="en-US" noProof="0" dirty="0"/>
          </a:p>
        </p:txBody>
      </p:sp>
      <p:sp>
        <p:nvSpPr>
          <p:cNvPr id="15" name="Title 14"/>
          <p:cNvSpPr>
            <a:spLocks noGrp="1"/>
          </p:cNvSpPr>
          <p:nvPr>
            <p:ph type="title"/>
          </p:nvPr>
        </p:nvSpPr>
        <p:spPr>
          <a:xfrm>
            <a:off x="469900" y="402586"/>
            <a:ext cx="11252200" cy="698501"/>
          </a:xfrm>
        </p:spPr>
        <p:txBody>
          <a:bodyPr/>
          <a:lstStyle/>
          <a:p>
            <a:r>
              <a:rPr lang="en-US" dirty="0"/>
              <a:t>BUSINESS SUMMARY   (Value/Scope)</a:t>
            </a:r>
            <a:br>
              <a:rPr lang="en-US" dirty="0"/>
            </a:br>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3560714434"/>
              </p:ext>
            </p:extLst>
          </p:nvPr>
        </p:nvGraphicFramePr>
        <p:xfrm>
          <a:off x="1048740" y="4124540"/>
          <a:ext cx="2045396" cy="2343050"/>
        </p:xfrm>
        <a:graphic>
          <a:graphicData uri="http://schemas.openxmlformats.org/drawingml/2006/table">
            <a:tbl>
              <a:tblPr firstRow="1" bandRow="1">
                <a:tableStyleId>{5C22544A-7EE6-4342-B048-85BDC9FD1C3A}</a:tableStyleId>
              </a:tblPr>
              <a:tblGrid>
                <a:gridCol w="2045396">
                  <a:extLst>
                    <a:ext uri="{9D8B030D-6E8A-4147-A177-3AD203B41FA5}">
                      <a16:colId xmlns:a16="http://schemas.microsoft.com/office/drawing/2014/main" val="20000"/>
                    </a:ext>
                  </a:extLst>
                </a:gridCol>
              </a:tblGrid>
              <a:tr h="2343050">
                <a:tc>
                  <a:txBody>
                    <a:bodyPr/>
                    <a:lstStyle/>
                    <a:p>
                      <a:r>
                        <a:rPr lang="en-US" sz="900" b="0" u="sng" baseline="0" dirty="0">
                          <a:solidFill>
                            <a:schemeClr val="tx1"/>
                          </a:solidFill>
                          <a:latin typeface="+mn-lt"/>
                          <a:ea typeface="Open Sans" panose="020B0606030504020204" pitchFamily="34" charset="0"/>
                          <a:cs typeface="Open Sans" panose="020B0606030504020204" pitchFamily="34" charset="0"/>
                        </a:rPr>
                        <a:t>Product Roadmap for W2DC Talent Bot </a:t>
                      </a:r>
                    </a:p>
                    <a:p>
                      <a:pPr marL="0" lvl="0" indent="0" fontAlgn="base">
                        <a:buFont typeface="Arial" panose="020B0604020202020204" pitchFamily="34" charset="0"/>
                        <a:buNone/>
                      </a:pPr>
                      <a:endParaRPr lang="en-US" sz="900" b="0" u="sng" kern="1200" dirty="0">
                        <a:solidFill>
                          <a:schemeClr val="tx1"/>
                        </a:solidFill>
                        <a:effectLst/>
                        <a:latin typeface="+mn-lt"/>
                        <a:ea typeface="+mn-ea"/>
                        <a:cs typeface="+mn-cs"/>
                      </a:endParaRPr>
                    </a:p>
                    <a:p>
                      <a:pPr marL="0" lvl="0" indent="0" fontAlgn="base">
                        <a:buFont typeface="Arial" panose="020B0604020202020204" pitchFamily="34" charset="0"/>
                        <a:buNone/>
                      </a:pPr>
                      <a:r>
                        <a:rPr lang="en-US" sz="900" b="0" kern="1200" dirty="0">
                          <a:solidFill>
                            <a:schemeClr val="tx1"/>
                          </a:solidFill>
                          <a:effectLst/>
                          <a:latin typeface="+mn-lt"/>
                          <a:ea typeface="+mn-ea"/>
                          <a:cs typeface="+mn-cs"/>
                        </a:rPr>
                        <a:t>Topics</a:t>
                      </a:r>
                      <a:r>
                        <a:rPr lang="en-US" sz="900" b="0" kern="1200" baseline="0" dirty="0">
                          <a:solidFill>
                            <a:schemeClr val="tx1"/>
                          </a:solidFill>
                          <a:effectLst/>
                          <a:latin typeface="+mn-lt"/>
                          <a:ea typeface="+mn-ea"/>
                          <a:cs typeface="+mn-cs"/>
                        </a:rPr>
                        <a:t> Addressed for New Hires:</a:t>
                      </a:r>
                    </a:p>
                    <a:p>
                      <a:pPr marL="228600" lvl="0" indent="-228600" fontAlgn="base">
                        <a:buFont typeface="+mj-lt"/>
                        <a:buAutoNum type="arabicPeriod"/>
                      </a:pPr>
                      <a:r>
                        <a:rPr lang="en-US" sz="900" b="0" kern="1200" baseline="0" dirty="0">
                          <a:solidFill>
                            <a:schemeClr val="tx1"/>
                          </a:solidFill>
                          <a:effectLst/>
                          <a:latin typeface="+mn-lt"/>
                          <a:ea typeface="+mn-ea"/>
                          <a:cs typeface="+mn-cs"/>
                        </a:rPr>
                        <a:t>Course Enrollment &amp; Participation</a:t>
                      </a:r>
                    </a:p>
                    <a:p>
                      <a:pPr marL="228600" lvl="0" indent="-228600" fontAlgn="base">
                        <a:buFont typeface="+mj-lt"/>
                        <a:buAutoNum type="arabicPeriod"/>
                      </a:pPr>
                      <a:r>
                        <a:rPr lang="en-US" sz="900" b="0" kern="1200" baseline="0" dirty="0">
                          <a:solidFill>
                            <a:schemeClr val="tx1"/>
                          </a:solidFill>
                          <a:effectLst/>
                          <a:latin typeface="+mn-lt"/>
                          <a:ea typeface="+mn-ea"/>
                          <a:cs typeface="+mn-cs"/>
                        </a:rPr>
                        <a:t>Course Cancellation</a:t>
                      </a:r>
                    </a:p>
                    <a:p>
                      <a:pPr marL="228600" lvl="0" indent="-228600" fontAlgn="base">
                        <a:buFont typeface="+mj-lt"/>
                        <a:buAutoNum type="arabicPeriod"/>
                      </a:pPr>
                      <a:r>
                        <a:rPr lang="en-US" sz="900" b="0" kern="1200" baseline="0" dirty="0">
                          <a:solidFill>
                            <a:schemeClr val="tx1"/>
                          </a:solidFill>
                          <a:effectLst/>
                          <a:latin typeface="+mn-lt"/>
                          <a:ea typeface="+mn-ea"/>
                          <a:cs typeface="+mn-cs"/>
                        </a:rPr>
                        <a:t>Course Rescheduling</a:t>
                      </a:r>
                    </a:p>
                    <a:p>
                      <a:pPr marL="228600" lvl="0" indent="-228600" fontAlgn="base">
                        <a:buFont typeface="+mj-lt"/>
                        <a:buAutoNum type="arabicPeriod"/>
                      </a:pPr>
                      <a:r>
                        <a:rPr lang="en-US" sz="900" b="0" kern="1200" baseline="0" dirty="0">
                          <a:solidFill>
                            <a:schemeClr val="tx1"/>
                          </a:solidFill>
                          <a:effectLst/>
                          <a:latin typeface="+mn-lt"/>
                          <a:ea typeface="+mn-ea"/>
                          <a:cs typeface="+mn-cs"/>
                        </a:rPr>
                        <a:t>Travel and Expenses</a:t>
                      </a:r>
                    </a:p>
                    <a:p>
                      <a:pPr marL="228600" lvl="0" indent="-228600" fontAlgn="base">
                        <a:buFont typeface="+mj-lt"/>
                        <a:buAutoNum type="arabicPeriod"/>
                      </a:pPr>
                      <a:r>
                        <a:rPr lang="en-US" sz="900" b="0" kern="1200" baseline="0" dirty="0">
                          <a:solidFill>
                            <a:schemeClr val="tx1"/>
                          </a:solidFill>
                          <a:effectLst/>
                          <a:latin typeface="+mn-lt"/>
                          <a:ea typeface="+mn-ea"/>
                          <a:cs typeface="+mn-cs"/>
                        </a:rPr>
                        <a:t>Pre-Course Activities</a:t>
                      </a:r>
                    </a:p>
                    <a:p>
                      <a:pPr marL="228600" lvl="0" indent="-228600" fontAlgn="base">
                        <a:buFont typeface="+mj-lt"/>
                        <a:buAutoNum type="arabicPeriod"/>
                      </a:pPr>
                      <a:r>
                        <a:rPr lang="en-US" sz="900" b="0" kern="1200" baseline="0" dirty="0">
                          <a:solidFill>
                            <a:schemeClr val="tx1"/>
                          </a:solidFill>
                          <a:effectLst/>
                          <a:latin typeface="+mn-lt"/>
                          <a:ea typeface="+mn-ea"/>
                          <a:cs typeface="+mn-cs"/>
                        </a:rPr>
                        <a:t>Post-Curse Activities</a:t>
                      </a:r>
                    </a:p>
                    <a:p>
                      <a:pPr marL="0" lvl="0" indent="0" fontAlgn="base">
                        <a:buFont typeface="+mj-lt"/>
                        <a:buNone/>
                      </a:pPr>
                      <a:endParaRPr lang="en-US" sz="900" b="0" kern="1200" baseline="0" dirty="0">
                        <a:solidFill>
                          <a:schemeClr val="tx1"/>
                        </a:solidFill>
                        <a:effectLst/>
                        <a:latin typeface="+mn-lt"/>
                        <a:ea typeface="+mn-ea"/>
                        <a:cs typeface="+mn-cs"/>
                      </a:endParaRPr>
                    </a:p>
                    <a:p>
                      <a:pPr marL="0" lvl="0" indent="0" fontAlgn="base">
                        <a:buFont typeface="+mj-lt"/>
                        <a:buNone/>
                      </a:pPr>
                      <a:r>
                        <a:rPr lang="en-US" sz="900" b="0" kern="1200" baseline="0" dirty="0">
                          <a:solidFill>
                            <a:schemeClr val="tx1"/>
                          </a:solidFill>
                          <a:effectLst/>
                          <a:latin typeface="+mn-lt"/>
                          <a:ea typeface="+mn-ea"/>
                          <a:cs typeface="+mn-cs"/>
                        </a:rPr>
                        <a:t>Integrations:</a:t>
                      </a:r>
                    </a:p>
                    <a:p>
                      <a:pPr marL="0" lvl="0" indent="0" fontAlgn="base">
                        <a:buFont typeface="+mj-lt"/>
                        <a:buNone/>
                      </a:pPr>
                      <a:r>
                        <a:rPr lang="en-US" sz="900" b="0" kern="1200" baseline="0" dirty="0">
                          <a:solidFill>
                            <a:schemeClr val="tx1"/>
                          </a:solidFill>
                          <a:effectLst/>
                          <a:latin typeface="+mn-lt"/>
                          <a:ea typeface="+mn-ea"/>
                          <a:cs typeface="+mn-cs"/>
                        </a:rPr>
                        <a:t>MDR</a:t>
                      </a:r>
                    </a:p>
                    <a:p>
                      <a:pPr marL="0" lvl="0" indent="0" fontAlgn="base">
                        <a:buFont typeface="+mj-lt"/>
                        <a:buNone/>
                      </a:pPr>
                      <a:r>
                        <a:rPr lang="en-US" sz="900" b="0" kern="1200" baseline="0" dirty="0">
                          <a:solidFill>
                            <a:schemeClr val="tx1"/>
                          </a:solidFill>
                          <a:effectLst/>
                          <a:latin typeface="+mn-lt"/>
                          <a:ea typeface="+mn-ea"/>
                          <a:cs typeface="+mn-cs"/>
                        </a:rPr>
                        <a:t>SFDC</a:t>
                      </a:r>
                    </a:p>
                    <a:p>
                      <a:pPr marL="0" lvl="0" indent="0" fontAlgn="base">
                        <a:buFont typeface="+mj-lt"/>
                        <a:buNone/>
                      </a:pPr>
                      <a:r>
                        <a:rPr lang="en-US" sz="900" b="0" kern="1200" baseline="0" dirty="0">
                          <a:solidFill>
                            <a:schemeClr val="tx1"/>
                          </a:solidFill>
                          <a:effectLst/>
                          <a:latin typeface="+mn-lt"/>
                          <a:ea typeface="+mn-ea"/>
                          <a:cs typeface="+mn-cs"/>
                        </a:rPr>
                        <a:t>Custom - NMS/Leapfrog</a:t>
                      </a:r>
                    </a:p>
                  </a:txBody>
                  <a:tcPr marL="83127" marR="83127" marT="41564" marB="41564">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5439067"/>
              </p:ext>
            </p:extLst>
          </p:nvPr>
        </p:nvGraphicFramePr>
        <p:xfrm>
          <a:off x="3118038" y="4124540"/>
          <a:ext cx="1889846" cy="2343050"/>
        </p:xfrm>
        <a:graphic>
          <a:graphicData uri="http://schemas.openxmlformats.org/drawingml/2006/table">
            <a:tbl>
              <a:tblPr firstRow="1" bandRow="1">
                <a:tableStyleId>{5C22544A-7EE6-4342-B048-85BDC9FD1C3A}</a:tableStyleId>
              </a:tblPr>
              <a:tblGrid>
                <a:gridCol w="1889846">
                  <a:extLst>
                    <a:ext uri="{9D8B030D-6E8A-4147-A177-3AD203B41FA5}">
                      <a16:colId xmlns:a16="http://schemas.microsoft.com/office/drawing/2014/main" val="20000"/>
                    </a:ext>
                  </a:extLst>
                </a:gridCol>
              </a:tblGrid>
              <a:tr h="2343050">
                <a:tc>
                  <a:txBody>
                    <a:bodyPr/>
                    <a:lstStyle/>
                    <a:p>
                      <a:r>
                        <a:rPr lang="en-US" sz="900" b="0" u="sng" baseline="0" dirty="0">
                          <a:solidFill>
                            <a:schemeClr val="tx1"/>
                          </a:solidFill>
                          <a:latin typeface="+mn-lt"/>
                          <a:ea typeface="Open Sans" panose="020B0606030504020204" pitchFamily="34" charset="0"/>
                          <a:cs typeface="Open Sans" panose="020B0606030504020204" pitchFamily="34" charset="0"/>
                        </a:rPr>
                        <a:t>Product Roadmap for Talent FAQ Bot </a:t>
                      </a:r>
                    </a:p>
                    <a:p>
                      <a:pPr marL="0" lvl="0" indent="0" fontAlgn="base">
                        <a:buFont typeface="Arial" panose="020B0604020202020204" pitchFamily="34" charset="0"/>
                        <a:buNone/>
                      </a:pPr>
                      <a:endParaRPr lang="en-US" sz="900" b="0" u="sng" kern="1200" dirty="0">
                        <a:solidFill>
                          <a:schemeClr val="tx1"/>
                        </a:solidFill>
                        <a:effectLst/>
                        <a:latin typeface="+mn-lt"/>
                        <a:ea typeface="+mn-ea"/>
                        <a:cs typeface="+mn-cs"/>
                      </a:endParaRPr>
                    </a:p>
                    <a:p>
                      <a:pPr marL="0" lvl="0" indent="0" fontAlgn="base">
                        <a:buFont typeface="Arial" panose="020B0604020202020204" pitchFamily="34" charset="0"/>
                        <a:buNone/>
                      </a:pPr>
                      <a:r>
                        <a:rPr lang="en-US" sz="900" b="0" kern="1200" dirty="0">
                          <a:solidFill>
                            <a:schemeClr val="tx1"/>
                          </a:solidFill>
                          <a:effectLst/>
                          <a:latin typeface="+mn-lt"/>
                          <a:ea typeface="+mn-ea"/>
                          <a:cs typeface="+mn-cs"/>
                        </a:rPr>
                        <a:t>Topics</a:t>
                      </a:r>
                      <a:r>
                        <a:rPr lang="en-US" sz="900" b="0" kern="1200" baseline="0" dirty="0">
                          <a:solidFill>
                            <a:schemeClr val="tx1"/>
                          </a:solidFill>
                          <a:effectLst/>
                          <a:latin typeface="+mn-lt"/>
                          <a:ea typeface="+mn-ea"/>
                          <a:cs typeface="+mn-cs"/>
                        </a:rPr>
                        <a:t> Addressed for all US and USI employees:</a:t>
                      </a:r>
                    </a:p>
                    <a:p>
                      <a:pPr marL="0" lvl="0" indent="0" fontAlgn="base">
                        <a:buFont typeface="Arial" panose="020B0604020202020204" pitchFamily="34" charset="0"/>
                        <a:buNone/>
                      </a:pPr>
                      <a:endParaRPr lang="en-US" sz="900" b="0" kern="1200" baseline="0" dirty="0">
                        <a:solidFill>
                          <a:schemeClr val="tx1"/>
                        </a:solidFill>
                        <a:effectLst/>
                        <a:latin typeface="+mn-lt"/>
                        <a:ea typeface="+mn-ea"/>
                        <a:cs typeface="+mn-cs"/>
                      </a:endParaRPr>
                    </a:p>
                    <a:p>
                      <a:pPr marL="228600" lvl="0" indent="-228600" fontAlgn="base">
                        <a:buFont typeface="+mj-lt"/>
                        <a:buAutoNum type="arabicPeriod"/>
                      </a:pPr>
                      <a:r>
                        <a:rPr lang="en-US" sz="900" b="0" kern="1200" baseline="0" dirty="0">
                          <a:solidFill>
                            <a:schemeClr val="tx1"/>
                          </a:solidFill>
                          <a:effectLst/>
                          <a:latin typeface="+mn-lt"/>
                          <a:ea typeface="+mn-ea"/>
                          <a:cs typeface="+mn-cs"/>
                        </a:rPr>
                        <a:t>Benefits FAQ</a:t>
                      </a:r>
                    </a:p>
                    <a:p>
                      <a:pPr marL="0" lvl="0" indent="0" fontAlgn="base">
                        <a:buFont typeface="+mj-lt"/>
                        <a:buNone/>
                      </a:pPr>
                      <a:endParaRPr lang="en-US" sz="900" b="0" kern="1200" baseline="0" dirty="0">
                        <a:solidFill>
                          <a:schemeClr val="tx1"/>
                        </a:solidFill>
                        <a:effectLst/>
                        <a:latin typeface="+mn-lt"/>
                        <a:ea typeface="+mn-ea"/>
                        <a:cs typeface="+mn-cs"/>
                      </a:endParaRPr>
                    </a:p>
                    <a:p>
                      <a:pPr marL="0" lvl="0" indent="0" fontAlgn="base">
                        <a:buFont typeface="+mj-lt"/>
                        <a:buNone/>
                      </a:pPr>
                      <a:r>
                        <a:rPr lang="en-US" sz="900" b="0" kern="1200" baseline="0" dirty="0">
                          <a:solidFill>
                            <a:schemeClr val="tx1"/>
                          </a:solidFill>
                          <a:effectLst/>
                          <a:latin typeface="+mn-lt"/>
                          <a:ea typeface="+mn-ea"/>
                          <a:cs typeface="+mn-cs"/>
                        </a:rPr>
                        <a:t>Integrations:</a:t>
                      </a:r>
                    </a:p>
                    <a:p>
                      <a:pPr marL="0" lvl="0" indent="0" fontAlgn="base">
                        <a:buFont typeface="+mj-lt"/>
                        <a:buNone/>
                      </a:pPr>
                      <a:r>
                        <a:rPr lang="en-US" sz="900" b="0" kern="1200" baseline="0" dirty="0">
                          <a:solidFill>
                            <a:schemeClr val="tx1"/>
                          </a:solidFill>
                          <a:effectLst/>
                          <a:latin typeface="+mn-lt"/>
                          <a:ea typeface="+mn-ea"/>
                          <a:cs typeface="+mn-cs"/>
                        </a:rPr>
                        <a:t>MDR</a:t>
                      </a:r>
                    </a:p>
                    <a:p>
                      <a:pPr marL="0" lvl="0" indent="0" fontAlgn="base">
                        <a:buFont typeface="+mj-lt"/>
                        <a:buNone/>
                      </a:pPr>
                      <a:r>
                        <a:rPr lang="en-US" sz="900" b="0" kern="1200" baseline="0" dirty="0">
                          <a:solidFill>
                            <a:schemeClr val="tx1"/>
                          </a:solidFill>
                          <a:effectLst/>
                          <a:latin typeface="+mn-lt"/>
                          <a:ea typeface="+mn-ea"/>
                          <a:cs typeface="+mn-cs"/>
                        </a:rPr>
                        <a:t>SFDC</a:t>
                      </a:r>
                    </a:p>
                  </a:txBody>
                  <a:tcPr marL="83127" marR="83127" marT="41564" marB="41564">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60714434"/>
              </p:ext>
            </p:extLst>
          </p:nvPr>
        </p:nvGraphicFramePr>
        <p:xfrm>
          <a:off x="1048740" y="3988175"/>
          <a:ext cx="2045396" cy="2343050"/>
        </p:xfrm>
        <a:graphic>
          <a:graphicData uri="http://schemas.openxmlformats.org/drawingml/2006/table">
            <a:tbl>
              <a:tblPr firstRow="1" bandRow="1">
                <a:tableStyleId>{5C22544A-7EE6-4342-B048-85BDC9FD1C3A}</a:tableStyleId>
              </a:tblPr>
              <a:tblGrid>
                <a:gridCol w="2045396">
                  <a:extLst>
                    <a:ext uri="{9D8B030D-6E8A-4147-A177-3AD203B41FA5}">
                      <a16:colId xmlns:a16="http://schemas.microsoft.com/office/drawing/2014/main" val="20000"/>
                    </a:ext>
                  </a:extLst>
                </a:gridCol>
              </a:tblGrid>
              <a:tr h="2343050">
                <a:tc>
                  <a:txBody>
                    <a:bodyPr/>
                    <a:lstStyle/>
                    <a:p>
                      <a:r>
                        <a:rPr lang="en-US" sz="900" b="0" u="sng" baseline="0" dirty="0">
                          <a:solidFill>
                            <a:schemeClr val="tx1"/>
                          </a:solidFill>
                          <a:latin typeface="+mn-lt"/>
                          <a:ea typeface="Open Sans" panose="020B0606030504020204" pitchFamily="34" charset="0"/>
                          <a:cs typeface="Open Sans" panose="020B0606030504020204" pitchFamily="34" charset="0"/>
                        </a:rPr>
                        <a:t>Product Roadmap for W2DC Talent Bot </a:t>
                      </a:r>
                    </a:p>
                    <a:p>
                      <a:pPr marL="0" lvl="0" indent="0" fontAlgn="base">
                        <a:buFont typeface="Arial" panose="020B0604020202020204" pitchFamily="34" charset="0"/>
                        <a:buNone/>
                      </a:pPr>
                      <a:endParaRPr lang="en-US" sz="900" b="0" u="sng" kern="1200" dirty="0">
                        <a:solidFill>
                          <a:schemeClr val="tx1"/>
                        </a:solidFill>
                        <a:effectLst/>
                        <a:latin typeface="+mn-lt"/>
                        <a:ea typeface="+mn-ea"/>
                        <a:cs typeface="+mn-cs"/>
                      </a:endParaRPr>
                    </a:p>
                    <a:p>
                      <a:pPr marL="0" lvl="0" indent="0" fontAlgn="base">
                        <a:buFont typeface="Arial" panose="020B0604020202020204" pitchFamily="34" charset="0"/>
                        <a:buNone/>
                      </a:pPr>
                      <a:r>
                        <a:rPr lang="en-US" sz="900" b="0" kern="1200" dirty="0">
                          <a:solidFill>
                            <a:schemeClr val="tx1"/>
                          </a:solidFill>
                          <a:effectLst/>
                          <a:latin typeface="+mn-lt"/>
                          <a:ea typeface="+mn-ea"/>
                          <a:cs typeface="+mn-cs"/>
                        </a:rPr>
                        <a:t>Topics</a:t>
                      </a:r>
                      <a:r>
                        <a:rPr lang="en-US" sz="900" b="0" kern="1200" baseline="0" dirty="0">
                          <a:solidFill>
                            <a:schemeClr val="tx1"/>
                          </a:solidFill>
                          <a:effectLst/>
                          <a:latin typeface="+mn-lt"/>
                          <a:ea typeface="+mn-ea"/>
                          <a:cs typeface="+mn-cs"/>
                        </a:rPr>
                        <a:t> Addressed for New Hires:</a:t>
                      </a:r>
                    </a:p>
                    <a:p>
                      <a:pPr marL="228600" lvl="0" indent="-228600" fontAlgn="base">
                        <a:buFont typeface="+mj-lt"/>
                        <a:buAutoNum type="arabicPeriod"/>
                      </a:pPr>
                      <a:r>
                        <a:rPr lang="en-US" sz="900" b="0" kern="1200" baseline="0" dirty="0">
                          <a:solidFill>
                            <a:schemeClr val="tx1"/>
                          </a:solidFill>
                          <a:effectLst/>
                          <a:latin typeface="+mn-lt"/>
                          <a:ea typeface="+mn-ea"/>
                          <a:cs typeface="+mn-cs"/>
                        </a:rPr>
                        <a:t>Course Enrollment &amp; Participation</a:t>
                      </a:r>
                    </a:p>
                    <a:p>
                      <a:pPr marL="228600" lvl="0" indent="-228600" fontAlgn="base">
                        <a:buFont typeface="+mj-lt"/>
                        <a:buAutoNum type="arabicPeriod"/>
                      </a:pPr>
                      <a:r>
                        <a:rPr lang="en-US" sz="900" b="0" kern="1200" baseline="0" dirty="0">
                          <a:solidFill>
                            <a:schemeClr val="tx1"/>
                          </a:solidFill>
                          <a:effectLst/>
                          <a:latin typeface="+mn-lt"/>
                          <a:ea typeface="+mn-ea"/>
                          <a:cs typeface="+mn-cs"/>
                        </a:rPr>
                        <a:t>Course Cancellation</a:t>
                      </a:r>
                    </a:p>
                    <a:p>
                      <a:pPr marL="228600" lvl="0" indent="-228600" fontAlgn="base">
                        <a:buFont typeface="+mj-lt"/>
                        <a:buAutoNum type="arabicPeriod"/>
                      </a:pPr>
                      <a:r>
                        <a:rPr lang="en-US" sz="900" b="0" kern="1200" baseline="0" dirty="0">
                          <a:solidFill>
                            <a:schemeClr val="tx1"/>
                          </a:solidFill>
                          <a:effectLst/>
                          <a:latin typeface="+mn-lt"/>
                          <a:ea typeface="+mn-ea"/>
                          <a:cs typeface="+mn-cs"/>
                        </a:rPr>
                        <a:t>Course Rescheduling</a:t>
                      </a:r>
                    </a:p>
                    <a:p>
                      <a:pPr marL="228600" lvl="0" indent="-228600" fontAlgn="base">
                        <a:buFont typeface="+mj-lt"/>
                        <a:buAutoNum type="arabicPeriod"/>
                      </a:pPr>
                      <a:r>
                        <a:rPr lang="en-US" sz="900" b="0" kern="1200" baseline="0" dirty="0">
                          <a:solidFill>
                            <a:schemeClr val="tx1"/>
                          </a:solidFill>
                          <a:effectLst/>
                          <a:latin typeface="+mn-lt"/>
                          <a:ea typeface="+mn-ea"/>
                          <a:cs typeface="+mn-cs"/>
                        </a:rPr>
                        <a:t>Travel and Expenses</a:t>
                      </a:r>
                    </a:p>
                    <a:p>
                      <a:pPr marL="228600" lvl="0" indent="-228600" fontAlgn="base">
                        <a:buFont typeface="+mj-lt"/>
                        <a:buAutoNum type="arabicPeriod"/>
                      </a:pPr>
                      <a:r>
                        <a:rPr lang="en-US" sz="900" b="0" kern="1200" baseline="0" dirty="0">
                          <a:solidFill>
                            <a:schemeClr val="tx1"/>
                          </a:solidFill>
                          <a:effectLst/>
                          <a:latin typeface="+mn-lt"/>
                          <a:ea typeface="+mn-ea"/>
                          <a:cs typeface="+mn-cs"/>
                        </a:rPr>
                        <a:t>Pre-Course Activities</a:t>
                      </a:r>
                    </a:p>
                    <a:p>
                      <a:pPr marL="228600" lvl="0" indent="-228600" fontAlgn="base">
                        <a:buFont typeface="+mj-lt"/>
                        <a:buAutoNum type="arabicPeriod"/>
                      </a:pPr>
                      <a:r>
                        <a:rPr lang="en-US" sz="900" b="0" kern="1200" baseline="0" dirty="0">
                          <a:solidFill>
                            <a:schemeClr val="tx1"/>
                          </a:solidFill>
                          <a:effectLst/>
                          <a:latin typeface="+mn-lt"/>
                          <a:ea typeface="+mn-ea"/>
                          <a:cs typeface="+mn-cs"/>
                        </a:rPr>
                        <a:t>Post-Curse Activities</a:t>
                      </a:r>
                    </a:p>
                    <a:p>
                      <a:pPr marL="0" lvl="0" indent="0" fontAlgn="base">
                        <a:buFont typeface="+mj-lt"/>
                        <a:buNone/>
                      </a:pPr>
                      <a:endParaRPr lang="en-US" sz="900" b="0" kern="1200" baseline="0" dirty="0">
                        <a:solidFill>
                          <a:schemeClr val="tx1"/>
                        </a:solidFill>
                        <a:effectLst/>
                        <a:latin typeface="+mn-lt"/>
                        <a:ea typeface="+mn-ea"/>
                        <a:cs typeface="+mn-cs"/>
                      </a:endParaRPr>
                    </a:p>
                    <a:p>
                      <a:pPr marL="0" lvl="0" indent="0" fontAlgn="base">
                        <a:buFont typeface="+mj-lt"/>
                        <a:buNone/>
                      </a:pPr>
                      <a:r>
                        <a:rPr lang="en-US" sz="900" b="0" kern="1200" baseline="0" dirty="0">
                          <a:solidFill>
                            <a:schemeClr val="tx1"/>
                          </a:solidFill>
                          <a:effectLst/>
                          <a:latin typeface="+mn-lt"/>
                          <a:ea typeface="+mn-ea"/>
                          <a:cs typeface="+mn-cs"/>
                        </a:rPr>
                        <a:t>Integrations:</a:t>
                      </a:r>
                    </a:p>
                    <a:p>
                      <a:pPr marL="0" lvl="0" indent="0" fontAlgn="base">
                        <a:buFont typeface="+mj-lt"/>
                        <a:buNone/>
                      </a:pPr>
                      <a:r>
                        <a:rPr lang="en-US" sz="900" b="0" kern="1200" baseline="0" dirty="0">
                          <a:solidFill>
                            <a:schemeClr val="tx1"/>
                          </a:solidFill>
                          <a:effectLst/>
                          <a:latin typeface="+mn-lt"/>
                          <a:ea typeface="+mn-ea"/>
                          <a:cs typeface="+mn-cs"/>
                        </a:rPr>
                        <a:t>MDR</a:t>
                      </a:r>
                    </a:p>
                    <a:p>
                      <a:pPr marL="0" lvl="0" indent="0" fontAlgn="base">
                        <a:buFont typeface="+mj-lt"/>
                        <a:buNone/>
                      </a:pPr>
                      <a:r>
                        <a:rPr lang="en-US" sz="900" b="0" kern="1200" baseline="0" dirty="0">
                          <a:solidFill>
                            <a:schemeClr val="tx1"/>
                          </a:solidFill>
                          <a:effectLst/>
                          <a:latin typeface="+mn-lt"/>
                          <a:ea typeface="+mn-ea"/>
                          <a:cs typeface="+mn-cs"/>
                        </a:rPr>
                        <a:t>SFDC</a:t>
                      </a:r>
                    </a:p>
                    <a:p>
                      <a:pPr marL="0" lvl="0" indent="0" fontAlgn="base">
                        <a:buFont typeface="+mj-lt"/>
                        <a:buNone/>
                      </a:pPr>
                      <a:r>
                        <a:rPr lang="en-US" sz="900" b="0" kern="1200" baseline="0" dirty="0">
                          <a:solidFill>
                            <a:schemeClr val="tx1"/>
                          </a:solidFill>
                          <a:effectLst/>
                          <a:latin typeface="+mn-lt"/>
                          <a:ea typeface="+mn-ea"/>
                          <a:cs typeface="+mn-cs"/>
                        </a:rPr>
                        <a:t>Custom - NMS/Leapfrog</a:t>
                      </a:r>
                    </a:p>
                  </a:txBody>
                  <a:tcPr marL="83127" marR="83127" marT="41564" marB="41564">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65439067"/>
              </p:ext>
            </p:extLst>
          </p:nvPr>
        </p:nvGraphicFramePr>
        <p:xfrm>
          <a:off x="3118038" y="3988175"/>
          <a:ext cx="1889846" cy="2343050"/>
        </p:xfrm>
        <a:graphic>
          <a:graphicData uri="http://schemas.openxmlformats.org/drawingml/2006/table">
            <a:tbl>
              <a:tblPr firstRow="1" bandRow="1">
                <a:tableStyleId>{5C22544A-7EE6-4342-B048-85BDC9FD1C3A}</a:tableStyleId>
              </a:tblPr>
              <a:tblGrid>
                <a:gridCol w="1889846">
                  <a:extLst>
                    <a:ext uri="{9D8B030D-6E8A-4147-A177-3AD203B41FA5}">
                      <a16:colId xmlns:a16="http://schemas.microsoft.com/office/drawing/2014/main" val="20000"/>
                    </a:ext>
                  </a:extLst>
                </a:gridCol>
              </a:tblGrid>
              <a:tr h="2343050">
                <a:tc>
                  <a:txBody>
                    <a:bodyPr/>
                    <a:lstStyle/>
                    <a:p>
                      <a:r>
                        <a:rPr lang="en-US" sz="900" b="0" u="sng" baseline="0" dirty="0">
                          <a:solidFill>
                            <a:schemeClr val="tx1"/>
                          </a:solidFill>
                          <a:latin typeface="+mn-lt"/>
                          <a:ea typeface="Open Sans" panose="020B0606030504020204" pitchFamily="34" charset="0"/>
                          <a:cs typeface="Open Sans" panose="020B0606030504020204" pitchFamily="34" charset="0"/>
                        </a:rPr>
                        <a:t>Product Roadmap for Talent FAQ Bot </a:t>
                      </a:r>
                    </a:p>
                    <a:p>
                      <a:pPr marL="0" lvl="0" indent="0" fontAlgn="base">
                        <a:buFont typeface="Arial" panose="020B0604020202020204" pitchFamily="34" charset="0"/>
                        <a:buNone/>
                      </a:pPr>
                      <a:endParaRPr lang="en-US" sz="900" b="0" u="sng" kern="1200" dirty="0">
                        <a:solidFill>
                          <a:schemeClr val="tx1"/>
                        </a:solidFill>
                        <a:effectLst/>
                        <a:latin typeface="+mn-lt"/>
                        <a:ea typeface="+mn-ea"/>
                        <a:cs typeface="+mn-cs"/>
                      </a:endParaRPr>
                    </a:p>
                    <a:p>
                      <a:pPr marL="0" lvl="0" indent="0" fontAlgn="base">
                        <a:buFont typeface="Arial" panose="020B0604020202020204" pitchFamily="34" charset="0"/>
                        <a:buNone/>
                      </a:pPr>
                      <a:r>
                        <a:rPr lang="en-US" sz="900" b="0" kern="1200" dirty="0">
                          <a:solidFill>
                            <a:schemeClr val="tx1"/>
                          </a:solidFill>
                          <a:effectLst/>
                          <a:latin typeface="+mn-lt"/>
                          <a:ea typeface="+mn-ea"/>
                          <a:cs typeface="+mn-cs"/>
                        </a:rPr>
                        <a:t>Topics</a:t>
                      </a:r>
                      <a:r>
                        <a:rPr lang="en-US" sz="900" b="0" kern="1200" baseline="0" dirty="0">
                          <a:solidFill>
                            <a:schemeClr val="tx1"/>
                          </a:solidFill>
                          <a:effectLst/>
                          <a:latin typeface="+mn-lt"/>
                          <a:ea typeface="+mn-ea"/>
                          <a:cs typeface="+mn-cs"/>
                        </a:rPr>
                        <a:t> Addressed for all US and USI employees:</a:t>
                      </a:r>
                    </a:p>
                    <a:p>
                      <a:pPr marL="0" lvl="0" indent="0" fontAlgn="base">
                        <a:buFont typeface="Arial" panose="020B0604020202020204" pitchFamily="34" charset="0"/>
                        <a:buNone/>
                      </a:pPr>
                      <a:endParaRPr lang="en-US" sz="900" b="0" kern="1200" baseline="0" dirty="0">
                        <a:solidFill>
                          <a:schemeClr val="tx1"/>
                        </a:solidFill>
                        <a:effectLst/>
                        <a:latin typeface="+mn-lt"/>
                        <a:ea typeface="+mn-ea"/>
                        <a:cs typeface="+mn-cs"/>
                      </a:endParaRPr>
                    </a:p>
                    <a:p>
                      <a:pPr marL="228600" lvl="0" indent="-228600" fontAlgn="base">
                        <a:buFont typeface="+mj-lt"/>
                        <a:buAutoNum type="arabicPeriod"/>
                      </a:pPr>
                      <a:r>
                        <a:rPr lang="en-US" sz="900" b="0" kern="1200" baseline="0" dirty="0">
                          <a:solidFill>
                            <a:schemeClr val="tx1"/>
                          </a:solidFill>
                          <a:effectLst/>
                          <a:latin typeface="+mn-lt"/>
                          <a:ea typeface="+mn-ea"/>
                          <a:cs typeface="+mn-cs"/>
                        </a:rPr>
                        <a:t>Benefits FAQ</a:t>
                      </a:r>
                    </a:p>
                    <a:p>
                      <a:pPr marL="0" lvl="0" indent="0" fontAlgn="base">
                        <a:buFont typeface="+mj-lt"/>
                        <a:buNone/>
                      </a:pPr>
                      <a:endParaRPr lang="en-US" sz="900" b="0" kern="1200" baseline="0" dirty="0">
                        <a:solidFill>
                          <a:schemeClr val="tx1"/>
                        </a:solidFill>
                        <a:effectLst/>
                        <a:latin typeface="+mn-lt"/>
                        <a:ea typeface="+mn-ea"/>
                        <a:cs typeface="+mn-cs"/>
                      </a:endParaRPr>
                    </a:p>
                    <a:p>
                      <a:pPr marL="0" lvl="0" indent="0" fontAlgn="base">
                        <a:buFont typeface="+mj-lt"/>
                        <a:buNone/>
                      </a:pPr>
                      <a:r>
                        <a:rPr lang="en-US" sz="900" b="0" kern="1200" baseline="0" dirty="0">
                          <a:solidFill>
                            <a:schemeClr val="tx1"/>
                          </a:solidFill>
                          <a:effectLst/>
                          <a:latin typeface="+mn-lt"/>
                          <a:ea typeface="+mn-ea"/>
                          <a:cs typeface="+mn-cs"/>
                        </a:rPr>
                        <a:t>Integrations:</a:t>
                      </a:r>
                    </a:p>
                    <a:p>
                      <a:pPr marL="0" lvl="0" indent="0" fontAlgn="base">
                        <a:buFont typeface="+mj-lt"/>
                        <a:buNone/>
                      </a:pPr>
                      <a:r>
                        <a:rPr lang="en-US" sz="900" b="0" kern="1200" baseline="0" dirty="0">
                          <a:solidFill>
                            <a:schemeClr val="tx1"/>
                          </a:solidFill>
                          <a:effectLst/>
                          <a:latin typeface="+mn-lt"/>
                          <a:ea typeface="+mn-ea"/>
                          <a:cs typeface="+mn-cs"/>
                        </a:rPr>
                        <a:t>MDR</a:t>
                      </a:r>
                    </a:p>
                    <a:p>
                      <a:pPr marL="0" lvl="0" indent="0" fontAlgn="base">
                        <a:buFont typeface="+mj-lt"/>
                        <a:buNone/>
                      </a:pPr>
                      <a:r>
                        <a:rPr lang="en-US" sz="900" b="0" kern="1200" baseline="0" dirty="0">
                          <a:solidFill>
                            <a:schemeClr val="tx1"/>
                          </a:solidFill>
                          <a:effectLst/>
                          <a:latin typeface="+mn-lt"/>
                          <a:ea typeface="+mn-ea"/>
                          <a:cs typeface="+mn-cs"/>
                        </a:rPr>
                        <a:t>SFDC</a:t>
                      </a:r>
                    </a:p>
                  </a:txBody>
                  <a:tcPr marL="83127" marR="83127" marT="41564" marB="41564">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2394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System &amp; Data Integration W2DC</a:t>
            </a:r>
            <a:endParaRPr lang="en-US" dirty="0">
              <a:solidFill>
                <a:srgbClr val="FF0000"/>
              </a:solidFill>
            </a:endParaRPr>
          </a:p>
        </p:txBody>
      </p:sp>
      <p:sp>
        <p:nvSpPr>
          <p:cNvPr id="2" name="Rectangle 1"/>
          <p:cNvSpPr/>
          <p:nvPr/>
        </p:nvSpPr>
        <p:spPr>
          <a:xfrm>
            <a:off x="875251" y="1304702"/>
            <a:ext cx="9040536" cy="307777"/>
          </a:xfrm>
          <a:prstGeom prst="rect">
            <a:avLst/>
          </a:prstGeom>
        </p:spPr>
        <p:txBody>
          <a:bodyPr wrap="square">
            <a:spAutoFit/>
          </a:bodyPr>
          <a:lstStyle/>
          <a:p>
            <a:r>
              <a:rPr lang="en-US" sz="1400" dirty="0"/>
              <a:t>Table from 10.2 of Detailed Architecture document</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2754882730"/>
              </p:ext>
            </p:extLst>
          </p:nvPr>
        </p:nvGraphicFramePr>
        <p:xfrm>
          <a:off x="982967" y="1816095"/>
          <a:ext cx="10226064" cy="3438883"/>
        </p:xfrm>
        <a:graphic>
          <a:graphicData uri="http://schemas.openxmlformats.org/drawingml/2006/table">
            <a:tbl>
              <a:tblPr firstRow="1" bandRow="1">
                <a:tableStyleId>{5C22544A-7EE6-4342-B048-85BDC9FD1C3A}</a:tableStyleId>
              </a:tblPr>
              <a:tblGrid>
                <a:gridCol w="1401121">
                  <a:extLst>
                    <a:ext uri="{9D8B030D-6E8A-4147-A177-3AD203B41FA5}">
                      <a16:colId xmlns:a16="http://schemas.microsoft.com/office/drawing/2014/main" val="20000"/>
                    </a:ext>
                  </a:extLst>
                </a:gridCol>
                <a:gridCol w="1276325">
                  <a:extLst>
                    <a:ext uri="{9D8B030D-6E8A-4147-A177-3AD203B41FA5}">
                      <a16:colId xmlns:a16="http://schemas.microsoft.com/office/drawing/2014/main" val="20001"/>
                    </a:ext>
                  </a:extLst>
                </a:gridCol>
                <a:gridCol w="1839585">
                  <a:extLst>
                    <a:ext uri="{9D8B030D-6E8A-4147-A177-3AD203B41FA5}">
                      <a16:colId xmlns:a16="http://schemas.microsoft.com/office/drawing/2014/main" val="20004"/>
                    </a:ext>
                  </a:extLst>
                </a:gridCol>
                <a:gridCol w="1326435">
                  <a:extLst>
                    <a:ext uri="{9D8B030D-6E8A-4147-A177-3AD203B41FA5}">
                      <a16:colId xmlns:a16="http://schemas.microsoft.com/office/drawing/2014/main" val="20002"/>
                    </a:ext>
                  </a:extLst>
                </a:gridCol>
                <a:gridCol w="1460866">
                  <a:extLst>
                    <a:ext uri="{9D8B030D-6E8A-4147-A177-3AD203B41FA5}">
                      <a16:colId xmlns:a16="http://schemas.microsoft.com/office/drawing/2014/main" val="20003"/>
                    </a:ext>
                  </a:extLst>
                </a:gridCol>
                <a:gridCol w="1460866">
                  <a:extLst>
                    <a:ext uri="{9D8B030D-6E8A-4147-A177-3AD203B41FA5}">
                      <a16:colId xmlns:a16="http://schemas.microsoft.com/office/drawing/2014/main" val="20005"/>
                    </a:ext>
                  </a:extLst>
                </a:gridCol>
                <a:gridCol w="1460866">
                  <a:extLst>
                    <a:ext uri="{9D8B030D-6E8A-4147-A177-3AD203B41FA5}">
                      <a16:colId xmlns:a16="http://schemas.microsoft.com/office/drawing/2014/main" val="20006"/>
                    </a:ext>
                  </a:extLst>
                </a:gridCol>
              </a:tblGrid>
              <a:tr h="491269">
                <a:tc>
                  <a:txBody>
                    <a:bodyPr/>
                    <a:lstStyle/>
                    <a:p>
                      <a:r>
                        <a:rPr lang="en-GB" sz="1200" b="0" dirty="0">
                          <a:solidFill>
                            <a:schemeClr val="accent1"/>
                          </a:solidFill>
                        </a:rPr>
                        <a:t>Data Domain</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Data Source</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200" b="0" dirty="0">
                          <a:solidFill>
                            <a:schemeClr val="accent1"/>
                          </a:solidFill>
                        </a:rPr>
                        <a:t>Data Transfer Method</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Sensitivity</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Number of Files</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File Size</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Data Entitlements</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1269">
                <a:tc>
                  <a:txBody>
                    <a:bodyPr/>
                    <a:lstStyle/>
                    <a:p>
                      <a:r>
                        <a:rPr lang="es-AR" sz="1100" dirty="0" err="1"/>
                        <a:t>Audit</a:t>
                      </a:r>
                      <a:endParaRPr lang="es-AR" sz="1100" dirty="0"/>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AR" sz="1100" dirty="0" err="1"/>
                        <a:t>Bot</a:t>
                      </a:r>
                      <a:r>
                        <a:rPr lang="es-AR" sz="1100" baseline="0" dirty="0"/>
                        <a:t> Application DB</a:t>
                      </a:r>
                      <a:endParaRPr lang="es-AR" sz="1100" dirty="0"/>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Azure</a:t>
                      </a:r>
                      <a:r>
                        <a:rPr lang="en-GB" sz="1100" baseline="0" dirty="0">
                          <a:solidFill>
                            <a:schemeClr val="tx1"/>
                          </a:solidFill>
                        </a:rPr>
                        <a:t> SQL DB</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PII Low Risk</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1</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&lt;1gb</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Responses</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Bot</a:t>
                      </a:r>
                      <a:r>
                        <a:rPr lang="en-GB" sz="1100" baseline="0" dirty="0">
                          <a:solidFill>
                            <a:schemeClr val="tx1"/>
                          </a:solidFill>
                        </a:rPr>
                        <a:t> Application DB</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Azure</a:t>
                      </a:r>
                      <a:r>
                        <a:rPr lang="en-GB" sz="1100" baseline="0" dirty="0">
                          <a:solidFill>
                            <a:schemeClr val="tx1"/>
                          </a:solidFill>
                        </a:rPr>
                        <a:t> SQL DB</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100" dirty="0">
                          <a:solidFill>
                            <a:schemeClr val="tx1"/>
                          </a:solidFill>
                        </a:rPr>
                        <a:t>-</a:t>
                      </a:r>
                    </a:p>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1</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&lt;100mb</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Ticket creation</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Salesforce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Rest Service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err="1">
                          <a:solidFill>
                            <a:schemeClr val="tx1"/>
                          </a:solidFill>
                        </a:rPr>
                        <a:t>Enrollment</a:t>
                      </a:r>
                      <a:r>
                        <a:rPr lang="en-GB" sz="1100" dirty="0">
                          <a:solidFill>
                            <a:schemeClr val="tx1"/>
                          </a:solidFill>
                        </a:rPr>
                        <a:t> Information</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Excel file</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File Import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1</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&lt;10mb</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3229928"/>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User Information</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MDR</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Rest Service</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PII Low Risk</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911221"/>
                  </a:ext>
                </a:extLst>
              </a:tr>
              <a:tr h="491269">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549987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System &amp; Data Integration Benefits</a:t>
            </a:r>
            <a:endParaRPr lang="en-US" dirty="0">
              <a:solidFill>
                <a:srgbClr val="FF0000"/>
              </a:solidFill>
            </a:endParaRPr>
          </a:p>
        </p:txBody>
      </p:sp>
      <p:sp>
        <p:nvSpPr>
          <p:cNvPr id="2" name="Rectangle 1"/>
          <p:cNvSpPr/>
          <p:nvPr/>
        </p:nvSpPr>
        <p:spPr>
          <a:xfrm>
            <a:off x="875251" y="1304702"/>
            <a:ext cx="9040536" cy="307777"/>
          </a:xfrm>
          <a:prstGeom prst="rect">
            <a:avLst/>
          </a:prstGeom>
        </p:spPr>
        <p:txBody>
          <a:bodyPr wrap="square">
            <a:spAutoFit/>
          </a:bodyPr>
          <a:lstStyle/>
          <a:p>
            <a:r>
              <a:rPr lang="en-US" sz="1400" dirty="0"/>
              <a:t>Table from 10.2 of Detailed Architecture document</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2740312972"/>
              </p:ext>
            </p:extLst>
          </p:nvPr>
        </p:nvGraphicFramePr>
        <p:xfrm>
          <a:off x="982967" y="1816095"/>
          <a:ext cx="10531047" cy="2947614"/>
        </p:xfrm>
        <a:graphic>
          <a:graphicData uri="http://schemas.openxmlformats.org/drawingml/2006/table">
            <a:tbl>
              <a:tblPr firstRow="1" bandRow="1">
                <a:tableStyleId>{5C22544A-7EE6-4342-B048-85BDC9FD1C3A}</a:tableStyleId>
              </a:tblPr>
              <a:tblGrid>
                <a:gridCol w="1706104">
                  <a:extLst>
                    <a:ext uri="{9D8B030D-6E8A-4147-A177-3AD203B41FA5}">
                      <a16:colId xmlns:a16="http://schemas.microsoft.com/office/drawing/2014/main" val="20000"/>
                    </a:ext>
                  </a:extLst>
                </a:gridCol>
                <a:gridCol w="1276325">
                  <a:extLst>
                    <a:ext uri="{9D8B030D-6E8A-4147-A177-3AD203B41FA5}">
                      <a16:colId xmlns:a16="http://schemas.microsoft.com/office/drawing/2014/main" val="20001"/>
                    </a:ext>
                  </a:extLst>
                </a:gridCol>
                <a:gridCol w="1839585">
                  <a:extLst>
                    <a:ext uri="{9D8B030D-6E8A-4147-A177-3AD203B41FA5}">
                      <a16:colId xmlns:a16="http://schemas.microsoft.com/office/drawing/2014/main" val="20004"/>
                    </a:ext>
                  </a:extLst>
                </a:gridCol>
                <a:gridCol w="1326435">
                  <a:extLst>
                    <a:ext uri="{9D8B030D-6E8A-4147-A177-3AD203B41FA5}">
                      <a16:colId xmlns:a16="http://schemas.microsoft.com/office/drawing/2014/main" val="20002"/>
                    </a:ext>
                  </a:extLst>
                </a:gridCol>
                <a:gridCol w="1460866">
                  <a:extLst>
                    <a:ext uri="{9D8B030D-6E8A-4147-A177-3AD203B41FA5}">
                      <a16:colId xmlns:a16="http://schemas.microsoft.com/office/drawing/2014/main" val="20003"/>
                    </a:ext>
                  </a:extLst>
                </a:gridCol>
                <a:gridCol w="1460866">
                  <a:extLst>
                    <a:ext uri="{9D8B030D-6E8A-4147-A177-3AD203B41FA5}">
                      <a16:colId xmlns:a16="http://schemas.microsoft.com/office/drawing/2014/main" val="20005"/>
                    </a:ext>
                  </a:extLst>
                </a:gridCol>
                <a:gridCol w="1460866">
                  <a:extLst>
                    <a:ext uri="{9D8B030D-6E8A-4147-A177-3AD203B41FA5}">
                      <a16:colId xmlns:a16="http://schemas.microsoft.com/office/drawing/2014/main" val="20006"/>
                    </a:ext>
                  </a:extLst>
                </a:gridCol>
              </a:tblGrid>
              <a:tr h="491269">
                <a:tc>
                  <a:txBody>
                    <a:bodyPr/>
                    <a:lstStyle/>
                    <a:p>
                      <a:r>
                        <a:rPr lang="en-GB" sz="1200" b="0" dirty="0">
                          <a:solidFill>
                            <a:schemeClr val="accent1"/>
                          </a:solidFill>
                        </a:rPr>
                        <a:t>Data Domain</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Data Source</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200" b="0" dirty="0">
                          <a:solidFill>
                            <a:schemeClr val="accent1"/>
                          </a:solidFill>
                        </a:rPr>
                        <a:t>Data Transfer Method</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Sensitivity</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Number of Files</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File Size</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0" dirty="0">
                          <a:solidFill>
                            <a:schemeClr val="accent1"/>
                          </a:solidFill>
                        </a:rPr>
                        <a:t>Data Entitlements</a:t>
                      </a:r>
                    </a:p>
                  </a:txBody>
                  <a:tcPr marL="122008" marR="122008" anchor="ctr">
                    <a:lnL w="12700" cmpd="sng">
                      <a:noFill/>
                    </a:lnL>
                    <a:lnR w="12700" cmpd="sng">
                      <a:noFill/>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1269">
                <a:tc>
                  <a:txBody>
                    <a:bodyPr/>
                    <a:lstStyle/>
                    <a:p>
                      <a:r>
                        <a:rPr lang="es-AR" sz="1100" dirty="0" err="1"/>
                        <a:t>Audit</a:t>
                      </a:r>
                      <a:endParaRPr lang="es-AR" sz="1100" dirty="0"/>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AR" sz="1100" dirty="0" err="1"/>
                        <a:t>Bot</a:t>
                      </a:r>
                      <a:r>
                        <a:rPr lang="es-AR" sz="1100" baseline="0" dirty="0"/>
                        <a:t> Application DB</a:t>
                      </a:r>
                      <a:endParaRPr lang="es-AR" sz="1100" dirty="0"/>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Azure</a:t>
                      </a:r>
                      <a:r>
                        <a:rPr lang="en-GB" sz="1100" baseline="0" dirty="0">
                          <a:solidFill>
                            <a:schemeClr val="tx1"/>
                          </a:solidFill>
                        </a:rPr>
                        <a:t> SQL DB</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PII Low Risk</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1</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&lt;1gb</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Responses and flow configuration</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err="1">
                          <a:solidFill>
                            <a:schemeClr val="tx1"/>
                          </a:solidFill>
                        </a:rPr>
                        <a:t>SmartQnA</a:t>
                      </a:r>
                      <a:r>
                        <a:rPr lang="en-GB" sz="1100" dirty="0">
                          <a:solidFill>
                            <a:schemeClr val="tx1"/>
                          </a:solidFill>
                        </a:rPr>
                        <a:t> </a:t>
                      </a:r>
                      <a:r>
                        <a:rPr lang="en-GB" sz="1100" baseline="0" dirty="0">
                          <a:solidFill>
                            <a:schemeClr val="tx1"/>
                          </a:solidFill>
                        </a:rPr>
                        <a:t>DB</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Azure</a:t>
                      </a:r>
                      <a:r>
                        <a:rPr lang="en-GB" sz="1100" baseline="0" dirty="0">
                          <a:solidFill>
                            <a:schemeClr val="tx1"/>
                          </a:solidFill>
                        </a:rPr>
                        <a:t> SQL DB</a:t>
                      </a:r>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100" dirty="0">
                          <a:solidFill>
                            <a:schemeClr val="tx1"/>
                          </a:solidFill>
                        </a:rPr>
                        <a:t>-</a:t>
                      </a:r>
                    </a:p>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1</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&lt;100mb</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Ticket creation</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Salesforce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Rest Service</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&lt;1mb</a:t>
                      </a: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User Information</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MDR</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Rest Service</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PII Low Risk</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&lt;1mb</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91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Call </a:t>
                      </a:r>
                      <a:r>
                        <a:rPr lang="en-GB" sz="1100" dirty="0" err="1">
                          <a:solidFill>
                            <a:schemeClr val="tx1"/>
                          </a:solidFill>
                        </a:rPr>
                        <a:t>center</a:t>
                      </a:r>
                      <a:r>
                        <a:rPr lang="en-GB" sz="1100" dirty="0">
                          <a:solidFill>
                            <a:schemeClr val="tx1"/>
                          </a:solidFill>
                        </a:rPr>
                        <a:t> schedule</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err="1">
                          <a:solidFill>
                            <a:schemeClr val="tx1"/>
                          </a:solidFill>
                        </a:rPr>
                        <a:t>Genesys</a:t>
                      </a:r>
                      <a:r>
                        <a:rPr lang="en-GB" sz="1100" dirty="0">
                          <a:solidFill>
                            <a:schemeClr val="tx1"/>
                          </a:solidFill>
                        </a:rPr>
                        <a:t> </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Rest Service</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dirty="0">
                          <a:solidFill>
                            <a:schemeClr val="tx1"/>
                          </a:solidFill>
                        </a:rPr>
                        <a:t>&lt;1mb</a:t>
                      </a: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100" dirty="0">
                        <a:solidFill>
                          <a:schemeClr val="tx1"/>
                        </a:solidFill>
                      </a:endParaRPr>
                    </a:p>
                  </a:txBody>
                  <a:tcPr marL="122008" marR="122008" anchor="ctr">
                    <a:lnL w="12700" cmpd="sng">
                      <a:noFill/>
                    </a:lnL>
                    <a:lnR w="12700" cmpd="sng">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1896612"/>
                  </a:ext>
                </a:extLst>
              </a:tr>
            </a:tbl>
          </a:graphicData>
        </a:graphic>
      </p:graphicFrame>
    </p:spTree>
    <p:extLst>
      <p:ext uri="{BB962C8B-B14F-4D97-AF65-F5344CB8AC3E}">
        <p14:creationId xmlns:p14="http://schemas.microsoft.com/office/powerpoint/2010/main" val="2398059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Design</a:t>
            </a:r>
          </a:p>
        </p:txBody>
      </p:sp>
    </p:spTree>
    <p:extLst>
      <p:ext uri="{BB962C8B-B14F-4D97-AF65-F5344CB8AC3E}">
        <p14:creationId xmlns:p14="http://schemas.microsoft.com/office/powerpoint/2010/main" val="1211320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DESIGN (LOGICAL DATA FLOW)</a:t>
            </a:r>
          </a:p>
        </p:txBody>
      </p:sp>
      <p:pic>
        <p:nvPicPr>
          <p:cNvPr id="3" name="Picture 2">
            <a:extLst>
              <a:ext uri="{FF2B5EF4-FFF2-40B4-BE49-F238E27FC236}">
                <a16:creationId xmlns:a16="http://schemas.microsoft.com/office/drawing/2014/main" id="{C594446F-AC97-4AE1-80B0-0C03FB2A6EA7}"/>
              </a:ext>
            </a:extLst>
          </p:cNvPr>
          <p:cNvPicPr>
            <a:picLocks noChangeAspect="1"/>
          </p:cNvPicPr>
          <p:nvPr/>
        </p:nvPicPr>
        <p:blipFill>
          <a:blip r:embed="rId3"/>
          <a:stretch>
            <a:fillRect/>
          </a:stretch>
        </p:blipFill>
        <p:spPr>
          <a:xfrm>
            <a:off x="2772805" y="878840"/>
            <a:ext cx="6646390" cy="5100320"/>
          </a:xfrm>
          <a:prstGeom prst="rect">
            <a:avLst/>
          </a:prstGeom>
        </p:spPr>
      </p:pic>
    </p:spTree>
    <p:extLst>
      <p:ext uri="{BB962C8B-B14F-4D97-AF65-F5344CB8AC3E}">
        <p14:creationId xmlns:p14="http://schemas.microsoft.com/office/powerpoint/2010/main" val="18488344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DESIGN (Green Architecture)</a:t>
            </a:r>
          </a:p>
        </p:txBody>
      </p:sp>
      <p:sp>
        <p:nvSpPr>
          <p:cNvPr id="3" name="Content Placeholder 15"/>
          <p:cNvSpPr>
            <a:spLocks noGrp="1"/>
          </p:cNvSpPr>
          <p:nvPr>
            <p:ph sz="quarter" idx="10"/>
          </p:nvPr>
        </p:nvSpPr>
        <p:spPr>
          <a:xfrm>
            <a:off x="1038580" y="938766"/>
            <a:ext cx="9348787" cy="4980468"/>
          </a:xfrm>
        </p:spPr>
        <p:txBody>
          <a:bodyPr/>
          <a:lstStyle/>
          <a:p>
            <a:pPr>
              <a:spcAft>
                <a:spcPts val="600"/>
              </a:spcAft>
            </a:pPr>
            <a:r>
              <a:rPr lang="en-US" sz="1400" dirty="0"/>
              <a:t>Proposed Contributions</a:t>
            </a:r>
          </a:p>
          <a:p>
            <a:pPr marL="450850" lvl="2" indent="-171450">
              <a:spcAft>
                <a:spcPts val="600"/>
              </a:spcAft>
              <a:buFont typeface="Arial" panose="020B0604020202020204" pitchFamily="34" charset="0"/>
              <a:buChar char="•"/>
            </a:pPr>
            <a:r>
              <a:rPr lang="en-US" dirty="0"/>
              <a:t>Chatbot Framework</a:t>
            </a:r>
          </a:p>
          <a:p>
            <a:pPr>
              <a:spcAft>
                <a:spcPts val="600"/>
              </a:spcAft>
            </a:pPr>
            <a:endParaRPr lang="en-US" sz="1400" dirty="0"/>
          </a:p>
          <a:p>
            <a:pPr>
              <a:spcAft>
                <a:spcPts val="600"/>
              </a:spcAft>
            </a:pPr>
            <a:r>
              <a:rPr lang="en-US" sz="1400" dirty="0"/>
              <a:t>Consumption</a:t>
            </a:r>
          </a:p>
          <a:p>
            <a:pPr marL="450850" lvl="2" indent="-171450">
              <a:spcAft>
                <a:spcPts val="600"/>
              </a:spcAft>
              <a:buFont typeface="Arial" panose="020B0604020202020204" pitchFamily="34" charset="0"/>
              <a:buChar char="•"/>
            </a:pPr>
            <a:r>
              <a:rPr lang="en-US" dirty="0"/>
              <a:t>Azure AD	</a:t>
            </a:r>
          </a:p>
          <a:p>
            <a:pPr marL="450850" lvl="2" indent="-171450">
              <a:spcAft>
                <a:spcPts val="600"/>
              </a:spcAft>
              <a:buFont typeface="Arial" panose="020B0604020202020204" pitchFamily="34" charset="0"/>
              <a:buChar char="•"/>
            </a:pPr>
            <a:r>
              <a:rPr lang="en-US" dirty="0"/>
              <a:t>Microsoft Bot Framework</a:t>
            </a:r>
          </a:p>
          <a:p>
            <a:pPr marL="450850" lvl="2" indent="-171450">
              <a:spcAft>
                <a:spcPts val="600"/>
              </a:spcAft>
              <a:buFont typeface="Arial" panose="020B0604020202020204" pitchFamily="34" charset="0"/>
              <a:buChar char="•"/>
            </a:pPr>
            <a:r>
              <a:rPr lang="en-US" dirty="0"/>
              <a:t>LUIS</a:t>
            </a:r>
          </a:p>
          <a:p>
            <a:pPr marL="450850" lvl="2" indent="-171450">
              <a:spcAft>
                <a:spcPts val="600"/>
              </a:spcAft>
              <a:buFont typeface="Arial" panose="020B0604020202020204" pitchFamily="34" charset="0"/>
              <a:buChar char="•"/>
            </a:pPr>
            <a:r>
              <a:rPr lang="en-US" dirty="0"/>
              <a:t>UCWA</a:t>
            </a:r>
          </a:p>
          <a:p>
            <a:pPr marL="450850" lvl="2" indent="-171450">
              <a:spcAft>
                <a:spcPts val="600"/>
              </a:spcAft>
              <a:buFont typeface="Arial" panose="020B0604020202020204" pitchFamily="34" charset="0"/>
              <a:buChar char="•"/>
            </a:pPr>
            <a:r>
              <a:rPr lang="en-US" dirty="0"/>
              <a:t>Salesforce</a:t>
            </a:r>
          </a:p>
          <a:p>
            <a:pPr marL="450850" lvl="2" indent="-171450">
              <a:spcAft>
                <a:spcPts val="600"/>
              </a:spcAft>
              <a:buFont typeface="Arial" panose="020B0604020202020204" pitchFamily="34" charset="0"/>
              <a:buChar char="•"/>
            </a:pPr>
            <a:r>
              <a:rPr lang="en-US" dirty="0" err="1"/>
              <a:t>Genesys</a:t>
            </a:r>
            <a:endParaRPr lang="en-US" dirty="0"/>
          </a:p>
          <a:p>
            <a:pPr>
              <a:spcAft>
                <a:spcPts val="600"/>
              </a:spcAft>
            </a:pPr>
            <a:endParaRPr lang="en-US" sz="1400" dirty="0"/>
          </a:p>
          <a:p>
            <a:pPr>
              <a:spcAft>
                <a:spcPts val="600"/>
              </a:spcAft>
            </a:pPr>
            <a:r>
              <a:rPr lang="en-US" sz="1400" dirty="0"/>
              <a:t>Reference Architectures</a:t>
            </a:r>
          </a:p>
          <a:p>
            <a:pPr marL="450850" lvl="2" indent="-171450">
              <a:spcAft>
                <a:spcPts val="600"/>
              </a:spcAft>
              <a:buFont typeface="Arial" panose="020B0604020202020204" pitchFamily="34" charset="0"/>
              <a:buChar char="•"/>
            </a:pPr>
            <a:r>
              <a:rPr lang="en-US" dirty="0"/>
              <a:t>MS Bot SDK</a:t>
            </a:r>
          </a:p>
          <a:p>
            <a:pPr>
              <a:spcAft>
                <a:spcPts val="600"/>
              </a:spcAft>
            </a:pPr>
            <a:endParaRPr lang="en-US" sz="1400" dirty="0"/>
          </a:p>
          <a:p>
            <a:pPr>
              <a:spcAft>
                <a:spcPts val="600"/>
              </a:spcAft>
            </a:pPr>
            <a:r>
              <a:rPr lang="en-US" sz="1400" dirty="0"/>
              <a:t>Common Components, Controls and Frameworks</a:t>
            </a:r>
          </a:p>
          <a:p>
            <a:pPr marL="450850" lvl="2" indent="-171450">
              <a:spcAft>
                <a:spcPts val="600"/>
              </a:spcAft>
              <a:buFont typeface="Arial" panose="020B0604020202020204" pitchFamily="34" charset="0"/>
              <a:buChar char="•"/>
            </a:pPr>
            <a:r>
              <a:rPr lang="en-US" dirty="0"/>
              <a:t>Microsoft .NET Framework 4.6.2 </a:t>
            </a:r>
          </a:p>
          <a:p>
            <a:pPr marL="450850" lvl="2" indent="-171450">
              <a:spcAft>
                <a:spcPts val="600"/>
              </a:spcAft>
              <a:buFont typeface="Arial" panose="020B0604020202020204" pitchFamily="34" charset="0"/>
              <a:buChar char="•"/>
            </a:pPr>
            <a:r>
              <a:rPr lang="en-US" dirty="0"/>
              <a:t>Microsoft Bot Framework</a:t>
            </a:r>
          </a:p>
          <a:p>
            <a:pPr marL="603250" lvl="3" indent="-171450">
              <a:spcAft>
                <a:spcPts val="600"/>
              </a:spcAft>
              <a:buFont typeface="Arial" panose="020B0604020202020204" pitchFamily="34" charset="0"/>
              <a:buChar char="•"/>
            </a:pPr>
            <a:r>
              <a:rPr lang="en-US" dirty="0"/>
              <a:t>Channel integration</a:t>
            </a:r>
          </a:p>
          <a:p>
            <a:pPr marL="603250" lvl="3" indent="-171450">
              <a:spcAft>
                <a:spcPts val="600"/>
              </a:spcAft>
              <a:buFont typeface="Arial" panose="020B0604020202020204" pitchFamily="34" charset="0"/>
              <a:buChar char="•"/>
            </a:pPr>
            <a:r>
              <a:rPr lang="en-US" dirty="0"/>
              <a:t>Conversation state</a:t>
            </a:r>
          </a:p>
          <a:p>
            <a:pPr marL="450850" lvl="2" indent="-171450">
              <a:spcAft>
                <a:spcPts val="600"/>
              </a:spcAft>
              <a:buFont typeface="Arial" panose="020B0604020202020204" pitchFamily="34" charset="0"/>
              <a:buChar char="•"/>
            </a:pPr>
            <a:r>
              <a:rPr lang="en-US" dirty="0" err="1"/>
              <a:t>MSTest</a:t>
            </a:r>
            <a:r>
              <a:rPr lang="en-US" dirty="0"/>
              <a:t> </a:t>
            </a:r>
            <a:r>
              <a:rPr lang="en-US" noProof="0" dirty="0"/>
              <a:t>	</a:t>
            </a:r>
          </a:p>
        </p:txBody>
      </p:sp>
      <p:sp>
        <p:nvSpPr>
          <p:cNvPr id="4" name="TextBox 3"/>
          <p:cNvSpPr txBox="1"/>
          <p:nvPr/>
        </p:nvSpPr>
        <p:spPr>
          <a:xfrm>
            <a:off x="5908360" y="4790053"/>
            <a:ext cx="2219069" cy="1236236"/>
          </a:xfrm>
          <a:prstGeom prst="rect">
            <a:avLst/>
          </a:prstGeom>
          <a:noFill/>
        </p:spPr>
        <p:txBody>
          <a:bodyPr vert="horz" wrap="none" lIns="0" tIns="0" rIns="0" bIns="0" rtlCol="0">
            <a:spAutoFit/>
          </a:bodyPr>
          <a:lstStyle/>
          <a:p>
            <a:pPr marL="171450" indent="-171450">
              <a:spcBef>
                <a:spcPts val="200"/>
              </a:spcBef>
              <a:buSzPct val="100000"/>
              <a:buFont typeface="Arial" panose="020B0604020202020204" pitchFamily="34" charset="0"/>
              <a:buChar char="•"/>
            </a:pPr>
            <a:r>
              <a:rPr lang="en-US" sz="1200" dirty="0"/>
              <a:t>LUIS</a:t>
            </a:r>
          </a:p>
          <a:p>
            <a:pPr marL="171450" indent="-171450">
              <a:spcBef>
                <a:spcPts val="200"/>
              </a:spcBef>
              <a:buSzPct val="100000"/>
              <a:buFont typeface="Arial" panose="020B0604020202020204" pitchFamily="34" charset="0"/>
              <a:buChar char="•"/>
            </a:pPr>
            <a:r>
              <a:rPr lang="en-US" sz="1200" dirty="0"/>
              <a:t>Web App Bot , Bot Service</a:t>
            </a:r>
          </a:p>
          <a:p>
            <a:pPr marL="171450" indent="-171450">
              <a:spcBef>
                <a:spcPts val="200"/>
              </a:spcBef>
              <a:buSzPct val="100000"/>
              <a:buFont typeface="Arial" panose="020B0604020202020204" pitchFamily="34" charset="0"/>
              <a:buChar char="•"/>
            </a:pPr>
            <a:r>
              <a:rPr lang="en-US" sz="1200" dirty="0"/>
              <a:t>App Insights</a:t>
            </a:r>
          </a:p>
          <a:p>
            <a:pPr marL="171450" indent="-171450">
              <a:spcBef>
                <a:spcPts val="200"/>
              </a:spcBef>
              <a:buSzPct val="100000"/>
              <a:buFont typeface="Arial" panose="020B0604020202020204" pitchFamily="34" charset="0"/>
              <a:buChar char="•"/>
            </a:pPr>
            <a:r>
              <a:rPr lang="en-US" sz="1200" dirty="0"/>
              <a:t>Azure SQL </a:t>
            </a:r>
          </a:p>
          <a:p>
            <a:pPr marL="171450" indent="-171450">
              <a:spcBef>
                <a:spcPts val="200"/>
              </a:spcBef>
              <a:buSzPct val="100000"/>
              <a:buFont typeface="Arial" panose="020B0604020202020204" pitchFamily="34" charset="0"/>
              <a:buChar char="•"/>
            </a:pPr>
            <a:r>
              <a:rPr lang="en-US" sz="1200" dirty="0"/>
              <a:t>Azure Web Job </a:t>
            </a:r>
          </a:p>
          <a:p>
            <a:pPr marL="171450" indent="-171450">
              <a:spcBef>
                <a:spcPts val="200"/>
              </a:spcBef>
              <a:buSzPct val="100000"/>
              <a:buFont typeface="Arial" panose="020B0604020202020204" pitchFamily="34" charset="0"/>
              <a:buChar char="•"/>
            </a:pPr>
            <a:r>
              <a:rPr lang="en-US" sz="1200" dirty="0"/>
              <a:t>Azure Storage</a:t>
            </a:r>
          </a:p>
        </p:txBody>
      </p:sp>
    </p:spTree>
    <p:extLst>
      <p:ext uri="{BB962C8B-B14F-4D97-AF65-F5344CB8AC3E}">
        <p14:creationId xmlns:p14="http://schemas.microsoft.com/office/powerpoint/2010/main" val="24889459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402586"/>
            <a:ext cx="11252200" cy="698501"/>
          </a:xfrm>
        </p:spPr>
        <p:txBody>
          <a:bodyPr/>
          <a:lstStyle/>
          <a:p>
            <a:r>
              <a:rPr lang="en-US" dirty="0"/>
              <a:t>DESIGN (DEPLOYMENT VIEW) W2DC</a:t>
            </a:r>
          </a:p>
        </p:txBody>
      </p:sp>
      <p:pic>
        <p:nvPicPr>
          <p:cNvPr id="3" name="Picture 2">
            <a:extLst>
              <a:ext uri="{FF2B5EF4-FFF2-40B4-BE49-F238E27FC236}">
                <a16:creationId xmlns:a16="http://schemas.microsoft.com/office/drawing/2014/main" id="{2C7E424A-14A9-4000-A3EC-42A0BF2B346D}"/>
              </a:ext>
            </a:extLst>
          </p:cNvPr>
          <p:cNvPicPr>
            <a:picLocks noChangeAspect="1"/>
          </p:cNvPicPr>
          <p:nvPr/>
        </p:nvPicPr>
        <p:blipFill>
          <a:blip r:embed="rId3"/>
          <a:stretch>
            <a:fillRect/>
          </a:stretch>
        </p:blipFill>
        <p:spPr>
          <a:xfrm>
            <a:off x="2024062" y="1104900"/>
            <a:ext cx="8143875" cy="4648200"/>
          </a:xfrm>
          <a:prstGeom prst="rect">
            <a:avLst/>
          </a:prstGeom>
        </p:spPr>
      </p:pic>
    </p:spTree>
    <p:extLst>
      <p:ext uri="{BB962C8B-B14F-4D97-AF65-F5344CB8AC3E}">
        <p14:creationId xmlns:p14="http://schemas.microsoft.com/office/powerpoint/2010/main" val="42544326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RC TMPL ProposedArchitectureReview_V6 071916">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2" id="{5462F39D-33C3-4C04-AE05-F1B21385AA02}" vid="{C6D7BA09-B7E0-44B5-9BEE-11DCF7C6B4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CE92D104C7704F8EED446ECD1F9676" ma:contentTypeVersion="7" ma:contentTypeDescription="Create a new document." ma:contentTypeScope="" ma:versionID="aacd91d578eac456405bd6c3f44294e3">
  <xsd:schema xmlns:xsd="http://www.w3.org/2001/XMLSchema" xmlns:xs="http://www.w3.org/2001/XMLSchema" xmlns:p="http://schemas.microsoft.com/office/2006/metadata/properties" xmlns:ns2="2953574e-d6e2-42f2-a9e5-7e0034a70466" xmlns:ns3="23a92f67-6343-4ccc-86b6-22e0d3113a9c" targetNamespace="http://schemas.microsoft.com/office/2006/metadata/properties" ma:root="true" ma:fieldsID="0f7ca47c0655ae19d784e27d0efdea5a" ns2:_="" ns3:_="">
    <xsd:import namespace="2953574e-d6e2-42f2-a9e5-7e0034a70466"/>
    <xsd:import namespace="23a92f67-6343-4ccc-86b6-22e0d3113a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3574e-d6e2-42f2-a9e5-7e0034a7046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a92f67-6343-4ccc-86b6-22e0d3113a9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1C588-91F3-4381-8EE5-BF64772A99D9}">
  <ds:schemaRefs>
    <ds:schemaRef ds:uri="2953574e-d6e2-42f2-a9e5-7e0034a70466"/>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23a92f67-6343-4ccc-86b6-22e0d3113a9c"/>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2CFDBF90-D9EE-48A3-895D-D724E372BF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3574e-d6e2-42f2-a9e5-7e0034a70466"/>
    <ds:schemaRef ds:uri="23a92f67-6343-4ccc-86b6-22e0d3113a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8A91AE-F1AC-477F-A9C6-9D190AD4B9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RPA_BOT_PARLite_Template_2.0</Template>
  <TotalTime>6035</TotalTime>
  <Words>873</Words>
  <Application>Microsoft Office PowerPoint</Application>
  <PresentationFormat>Widescreen</PresentationFormat>
  <Paragraphs>273</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Open Sans</vt:lpstr>
      <vt:lpstr>Verdana</vt:lpstr>
      <vt:lpstr>Wingdings 2</vt:lpstr>
      <vt:lpstr>ARC TMPL ProposedArchitectureReview_V6 071916</vt:lpstr>
      <vt:lpstr>think-cell Slide</vt:lpstr>
      <vt:lpstr>Talent Chatbot TPX01447-01-01-92-G735</vt:lpstr>
      <vt:lpstr>AGENDA</vt:lpstr>
      <vt:lpstr>BUSINESS SUMMARY   (Value/Scope) </vt:lpstr>
      <vt:lpstr>System &amp; Data Integration W2DC</vt:lpstr>
      <vt:lpstr>System &amp; Data Integration Benefits</vt:lpstr>
      <vt:lpstr>Design</vt:lpstr>
      <vt:lpstr>DESIGN (LOGICAL DATA FLOW)</vt:lpstr>
      <vt:lpstr>DESIGN (Green Architecture)</vt:lpstr>
      <vt:lpstr>DESIGN (DEPLOYMENT VIEW) W2DC</vt:lpstr>
      <vt:lpstr>DESIGN (DEPLOYMENT VIEW) BENEFITS</vt:lpstr>
      <vt:lpstr>IT Environment</vt:lpstr>
      <vt:lpstr>IT ENVIRONMENT (INFOSEC)</vt:lpstr>
      <vt:lpstr>Team Members</vt:lpstr>
      <vt:lpstr>TEAM MEMBERS</vt:lpstr>
      <vt:lpstr>Appendix</vt:lpstr>
      <vt:lpstr>Process Flow W2DC</vt:lpstr>
      <vt:lpstr>Process Flow Benefits</vt:lpstr>
      <vt:lpstr>PowerPoint Presentation</vt:lpstr>
    </vt:vector>
  </TitlesOfParts>
  <Company>Globant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GPS Chatbot TPX01447-01-01-92-G735</dc:title>
  <dc:creator>Juan Matias Dapice</dc:creator>
  <cp:lastModifiedBy>Matias .</cp:lastModifiedBy>
  <cp:revision>18</cp:revision>
  <cp:lastPrinted>2014-06-25T02:16:22Z</cp:lastPrinted>
  <dcterms:created xsi:type="dcterms:W3CDTF">2018-09-10T17:20:59Z</dcterms:created>
  <dcterms:modified xsi:type="dcterms:W3CDTF">2018-10-03T13:47:49Z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0x0101008BCE92D104C7704F8EED446ECD1F9676</vt:lpwstr>
  </property>
  <property fmtid="{D5CDD505-2E9C-101B-9397-08002B2CF9AE}" pid="3" name="_dlc_DocIdItemGuid">
    <vt:lpwstr>00c6a2b3-b611-4941-acc7-006c57eedec4</vt:lpwstr>
  </property>
  <property fmtid="{D5CDD505-2E9C-101B-9397-08002B2CF9AE}" pid="4" name="AuthorUserName">
    <vt:lpwstr>dmohl</vt:lpwstr>
  </property>
</Properties>
</file>