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41" r:id="rId3"/>
    <p:sldId id="379" r:id="rId4"/>
    <p:sldId id="383" r:id="rId5"/>
    <p:sldId id="382" r:id="rId6"/>
    <p:sldId id="358" r:id="rId7"/>
    <p:sldId id="381" r:id="rId8"/>
    <p:sldId id="384" r:id="rId9"/>
    <p:sldId id="374" r:id="rId10"/>
    <p:sldId id="385" r:id="rId11"/>
    <p:sldId id="359" r:id="rId12"/>
    <p:sldId id="386" r:id="rId13"/>
    <p:sldId id="387" r:id="rId14"/>
    <p:sldId id="388" r:id="rId15"/>
    <p:sldId id="389" r:id="rId16"/>
    <p:sldId id="390" r:id="rId17"/>
    <p:sldId id="373" r:id="rId18"/>
    <p:sldId id="375" r:id="rId19"/>
    <p:sldId id="378" r:id="rId20"/>
    <p:sldId id="377" r:id="rId21"/>
    <p:sldId id="380" r:id="rId22"/>
    <p:sldId id="356" r:id="rId23"/>
    <p:sldId id="357" r:id="rId24"/>
    <p:sldId id="376" r:id="rId25"/>
    <p:sldId id="360" r:id="rId26"/>
    <p:sldId id="372" r:id="rId27"/>
    <p:sldId id="371" r:id="rId28"/>
    <p:sldId id="362" r:id="rId29"/>
    <p:sldId id="3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54C83A-F9E1-46D7-9302-F39E99432D8C}">
          <p14:sldIdLst>
            <p14:sldId id="256"/>
            <p14:sldId id="341"/>
            <p14:sldId id="379"/>
            <p14:sldId id="383"/>
            <p14:sldId id="382"/>
            <p14:sldId id="358"/>
            <p14:sldId id="381"/>
            <p14:sldId id="384"/>
            <p14:sldId id="374"/>
            <p14:sldId id="385"/>
            <p14:sldId id="359"/>
            <p14:sldId id="386"/>
            <p14:sldId id="387"/>
            <p14:sldId id="388"/>
            <p14:sldId id="389"/>
            <p14:sldId id="390"/>
            <p14:sldId id="373"/>
            <p14:sldId id="375"/>
            <p14:sldId id="378"/>
            <p14:sldId id="377"/>
            <p14:sldId id="380"/>
            <p14:sldId id="356"/>
            <p14:sldId id="357"/>
            <p14:sldId id="376"/>
            <p14:sldId id="360"/>
            <p14:sldId id="372"/>
            <p14:sldId id="371"/>
          </p14:sldIdLst>
        </p14:section>
        <p14:section name="Appendix" id="{B13832CD-DCEF-4FAB-AB85-96130BC0CCE1}">
          <p14:sldIdLst>
            <p14:sldId id="362"/>
            <p14:sldId id="3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0B12"/>
    <a:srgbClr val="672742"/>
    <a:srgbClr val="080B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709" autoAdjust="0"/>
  </p:normalViewPr>
  <p:slideViewPr>
    <p:cSldViewPr snapToGrid="0">
      <p:cViewPr varScale="1">
        <p:scale>
          <a:sx n="99" d="100"/>
          <a:sy n="99" d="100"/>
        </p:scale>
        <p:origin x="10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140A9-B0E5-4962-93F2-A61B56955450}"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6EAF-2202-4DCE-BECC-5AD4C342F3F4}" type="slidenum">
              <a:rPr lang="en-IN" smtClean="0"/>
              <a:t>‹#›</a:t>
            </a:fld>
            <a:endParaRPr lang="en-IN"/>
          </a:p>
        </p:txBody>
      </p:sp>
    </p:spTree>
    <p:extLst>
      <p:ext uri="{BB962C8B-B14F-4D97-AF65-F5344CB8AC3E}">
        <p14:creationId xmlns:p14="http://schemas.microsoft.com/office/powerpoint/2010/main" val="350671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1</a:t>
            </a:fld>
            <a:endParaRPr lang="en-IN"/>
          </a:p>
        </p:txBody>
      </p:sp>
    </p:spTree>
    <p:extLst>
      <p:ext uri="{BB962C8B-B14F-4D97-AF65-F5344CB8AC3E}">
        <p14:creationId xmlns:p14="http://schemas.microsoft.com/office/powerpoint/2010/main" val="1789028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16</a:t>
            </a:fld>
            <a:endParaRPr lang="en-IN"/>
          </a:p>
        </p:txBody>
      </p:sp>
    </p:spTree>
    <p:extLst>
      <p:ext uri="{BB962C8B-B14F-4D97-AF65-F5344CB8AC3E}">
        <p14:creationId xmlns:p14="http://schemas.microsoft.com/office/powerpoint/2010/main" val="98007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use the ROC AUC (Receiver Operating Characteristic - Area Under the Curve) as an evaluation metric for your models and compare their performance.</a:t>
            </a:r>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22</a:t>
            </a:fld>
            <a:endParaRPr lang="en-IN"/>
          </a:p>
        </p:txBody>
      </p:sp>
    </p:spTree>
    <p:extLst>
      <p:ext uri="{BB962C8B-B14F-4D97-AF65-F5344CB8AC3E}">
        <p14:creationId xmlns:p14="http://schemas.microsoft.com/office/powerpoint/2010/main" val="304880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less you know more believe</a:t>
            </a:r>
          </a:p>
        </p:txBody>
      </p:sp>
      <p:sp>
        <p:nvSpPr>
          <p:cNvPr id="4" name="Slide Number Placeholder 3"/>
          <p:cNvSpPr>
            <a:spLocks noGrp="1"/>
          </p:cNvSpPr>
          <p:nvPr>
            <p:ph type="sldNum" sz="quarter" idx="5"/>
          </p:nvPr>
        </p:nvSpPr>
        <p:spPr/>
        <p:txBody>
          <a:bodyPr/>
          <a:lstStyle/>
          <a:p>
            <a:fld id="{548A6EAF-2202-4DCE-BECC-5AD4C342F3F4}" type="slidenum">
              <a:rPr lang="en-IN" smtClean="0"/>
              <a:t>28</a:t>
            </a:fld>
            <a:endParaRPr lang="en-IN"/>
          </a:p>
        </p:txBody>
      </p:sp>
    </p:spTree>
    <p:extLst>
      <p:ext uri="{BB962C8B-B14F-4D97-AF65-F5344CB8AC3E}">
        <p14:creationId xmlns:p14="http://schemas.microsoft.com/office/powerpoint/2010/main" val="3683584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https://www.azonetwork.com/go/?ruid=c4e68652b0d74a0787a698246ea461dc&amp;nirid=e8b4ae87b3da4533a39402ab9d9cead1</a:t>
            </a:r>
          </a:p>
          <a:p>
            <a:r>
              <a:rPr lang="en-IN" dirty="0"/>
              <a:t>https://www.rhsmith.umd.edu/programs/executive-education/learning-opportunities-individuals/free-online-certificate-artificial-intelligence-and-career-empowerment</a:t>
            </a:r>
          </a:p>
        </p:txBody>
      </p:sp>
      <p:sp>
        <p:nvSpPr>
          <p:cNvPr id="4" name="Slide Number Placeholder 3"/>
          <p:cNvSpPr>
            <a:spLocks noGrp="1"/>
          </p:cNvSpPr>
          <p:nvPr>
            <p:ph type="sldNum" sz="quarter" idx="5"/>
          </p:nvPr>
        </p:nvSpPr>
        <p:spPr/>
        <p:txBody>
          <a:bodyPr/>
          <a:lstStyle/>
          <a:p>
            <a:fld id="{548A6EAF-2202-4DCE-BECC-5AD4C342F3F4}" type="slidenum">
              <a:rPr lang="en-IN" smtClean="0"/>
              <a:t>29</a:t>
            </a:fld>
            <a:endParaRPr lang="en-IN"/>
          </a:p>
        </p:txBody>
      </p:sp>
    </p:spTree>
    <p:extLst>
      <p:ext uri="{BB962C8B-B14F-4D97-AF65-F5344CB8AC3E}">
        <p14:creationId xmlns:p14="http://schemas.microsoft.com/office/powerpoint/2010/main" val="327951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a:t>
            </a:fld>
            <a:endParaRPr lang="en-IN"/>
          </a:p>
        </p:txBody>
      </p:sp>
    </p:spTree>
    <p:extLst>
      <p:ext uri="{BB962C8B-B14F-4D97-AF65-F5344CB8AC3E}">
        <p14:creationId xmlns:p14="http://schemas.microsoft.com/office/powerpoint/2010/main" val="75475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7</a:t>
            </a:fld>
            <a:endParaRPr lang="en-IN"/>
          </a:p>
        </p:txBody>
      </p:sp>
    </p:spTree>
    <p:extLst>
      <p:ext uri="{BB962C8B-B14F-4D97-AF65-F5344CB8AC3E}">
        <p14:creationId xmlns:p14="http://schemas.microsoft.com/office/powerpoint/2010/main" val="14792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8</a:t>
            </a:fld>
            <a:endParaRPr lang="en-IN"/>
          </a:p>
        </p:txBody>
      </p:sp>
    </p:spTree>
    <p:extLst>
      <p:ext uri="{BB962C8B-B14F-4D97-AF65-F5344CB8AC3E}">
        <p14:creationId xmlns:p14="http://schemas.microsoft.com/office/powerpoint/2010/main" val="388777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10</a:t>
            </a:fld>
            <a:endParaRPr lang="en-IN"/>
          </a:p>
        </p:txBody>
      </p:sp>
    </p:spTree>
    <p:extLst>
      <p:ext uri="{BB962C8B-B14F-4D97-AF65-F5344CB8AC3E}">
        <p14:creationId xmlns:p14="http://schemas.microsoft.com/office/powerpoint/2010/main" val="149808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12</a:t>
            </a:fld>
            <a:endParaRPr lang="en-IN"/>
          </a:p>
        </p:txBody>
      </p:sp>
    </p:spTree>
    <p:extLst>
      <p:ext uri="{BB962C8B-B14F-4D97-AF65-F5344CB8AC3E}">
        <p14:creationId xmlns:p14="http://schemas.microsoft.com/office/powerpoint/2010/main" val="293589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13</a:t>
            </a:fld>
            <a:endParaRPr lang="en-IN"/>
          </a:p>
        </p:txBody>
      </p:sp>
    </p:spTree>
    <p:extLst>
      <p:ext uri="{BB962C8B-B14F-4D97-AF65-F5344CB8AC3E}">
        <p14:creationId xmlns:p14="http://schemas.microsoft.com/office/powerpoint/2010/main" val="374365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14</a:t>
            </a:fld>
            <a:endParaRPr lang="en-IN"/>
          </a:p>
        </p:txBody>
      </p:sp>
    </p:spTree>
    <p:extLst>
      <p:ext uri="{BB962C8B-B14F-4D97-AF65-F5344CB8AC3E}">
        <p14:creationId xmlns:p14="http://schemas.microsoft.com/office/powerpoint/2010/main" val="1108813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C:\JatinkRai\patternmatch\projects\UpdatedCode\ModelCNN\SIUProjCNNSpatilaHier.py</a:t>
            </a:r>
          </a:p>
        </p:txBody>
      </p:sp>
      <p:sp>
        <p:nvSpPr>
          <p:cNvPr id="4" name="Slide Number Placeholder 3"/>
          <p:cNvSpPr>
            <a:spLocks noGrp="1"/>
          </p:cNvSpPr>
          <p:nvPr>
            <p:ph type="sldNum" sz="quarter" idx="5"/>
          </p:nvPr>
        </p:nvSpPr>
        <p:spPr/>
        <p:txBody>
          <a:bodyPr/>
          <a:lstStyle/>
          <a:p>
            <a:fld id="{548A6EAF-2202-4DCE-BECC-5AD4C342F3F4}" type="slidenum">
              <a:rPr lang="en-IN" smtClean="0"/>
              <a:t>15</a:t>
            </a:fld>
            <a:endParaRPr lang="en-IN"/>
          </a:p>
        </p:txBody>
      </p:sp>
    </p:spTree>
    <p:extLst>
      <p:ext uri="{BB962C8B-B14F-4D97-AF65-F5344CB8AC3E}">
        <p14:creationId xmlns:p14="http://schemas.microsoft.com/office/powerpoint/2010/main" val="76603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362D-079D-6159-D63F-C046F090C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D02401-1B6F-9E4D-FF18-A8D8694AE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6D1A0C-17C9-3FA4-C3BC-131E89F7311F}"/>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5" name="Footer Placeholder 4">
            <a:extLst>
              <a:ext uri="{FF2B5EF4-FFF2-40B4-BE49-F238E27FC236}">
                <a16:creationId xmlns:a16="http://schemas.microsoft.com/office/drawing/2014/main" id="{7A6BFDAF-630E-3E36-1208-A4F18BBA9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FD706-6150-4C27-8AC3-1081AF1700EB}"/>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50935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9EEC-D213-9C3A-BF49-DCE6A4DB70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89A11-F23F-1E11-AD16-DB736C9D3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AF2EA7-7F76-C4F5-51E0-C045195B216D}"/>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5" name="Footer Placeholder 4">
            <a:extLst>
              <a:ext uri="{FF2B5EF4-FFF2-40B4-BE49-F238E27FC236}">
                <a16:creationId xmlns:a16="http://schemas.microsoft.com/office/drawing/2014/main" id="{2C5171DD-A140-73C5-A0BB-5A43483D9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C9CEF-3F84-65FB-4B9A-CAAEFDDF1F84}"/>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78662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1FB1A-DE15-C446-92AF-EA166E71CE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1FFC3-FE04-62AB-5128-30A1E19FC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222E8-3041-F892-9884-E30CF44B8C8D}"/>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5" name="Footer Placeholder 4">
            <a:extLst>
              <a:ext uri="{FF2B5EF4-FFF2-40B4-BE49-F238E27FC236}">
                <a16:creationId xmlns:a16="http://schemas.microsoft.com/office/drawing/2014/main" id="{CF4C3F2F-A5B0-884F-D05E-EABB83CC7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31BC-4B94-7A12-8B1E-675FF9963017}"/>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413674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F554-64DF-02DD-75BE-F32A97194B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F481B-8E6B-5D91-3E0B-92FB957AC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8D26F-07F8-A872-FAB4-B1993B2B8131}"/>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5" name="Footer Placeholder 4">
            <a:extLst>
              <a:ext uri="{FF2B5EF4-FFF2-40B4-BE49-F238E27FC236}">
                <a16:creationId xmlns:a16="http://schemas.microsoft.com/office/drawing/2014/main" id="{C5359C73-BA56-C77F-90C4-1C83D4BBF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BD58D-057B-C6BC-1211-52AB16EF6E7C}"/>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9499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4E35-ECCC-BCDC-2D0C-CE9666748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CA24D2-7998-DE92-8CAF-2523C3063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83F35-2880-1C7C-FAEB-4EFCB7170860}"/>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5" name="Footer Placeholder 4">
            <a:extLst>
              <a:ext uri="{FF2B5EF4-FFF2-40B4-BE49-F238E27FC236}">
                <a16:creationId xmlns:a16="http://schemas.microsoft.com/office/drawing/2014/main" id="{48ED25C1-7E67-8830-8562-8C17D0163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5C752-EF47-A9C1-E93F-D3539C459BEA}"/>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7319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9ADE-F271-4248-CB76-C41894EA2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8589C6-2452-47B1-57F8-5AFD76AE6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409506-FAF6-BC65-FC13-0A11EDCAE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D987EC-BADB-6CEE-2A68-70C5FB855CC0}"/>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6" name="Footer Placeholder 5">
            <a:extLst>
              <a:ext uri="{FF2B5EF4-FFF2-40B4-BE49-F238E27FC236}">
                <a16:creationId xmlns:a16="http://schemas.microsoft.com/office/drawing/2014/main" id="{4C6A214F-6351-B03B-0161-7B7A0E853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683C7-8273-0C07-1A2B-655E59FFC76A}"/>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23899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1C49-E2DB-2751-CA33-839877AF8E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E679C5-57FB-C0F6-5655-D0DBC355E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44617B-8AD8-7376-30E8-19B2808BA0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446DD2-73FC-BD7C-60AF-BBB303922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85EA1-6753-1ADE-60D1-40D334885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8F1EFA-FF46-E683-AF65-8D2ABCA19213}"/>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8" name="Footer Placeholder 7">
            <a:extLst>
              <a:ext uri="{FF2B5EF4-FFF2-40B4-BE49-F238E27FC236}">
                <a16:creationId xmlns:a16="http://schemas.microsoft.com/office/drawing/2014/main" id="{F230610F-A5C2-0CD1-52FB-A49FE97E17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0AE92-C4DE-48A7-F57C-E5870F286004}"/>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256418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6211-94F3-5595-8C3F-BE72679875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395C8C-C9D8-C4A4-1DF8-CC403732E665}"/>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4" name="Footer Placeholder 3">
            <a:extLst>
              <a:ext uri="{FF2B5EF4-FFF2-40B4-BE49-F238E27FC236}">
                <a16:creationId xmlns:a16="http://schemas.microsoft.com/office/drawing/2014/main" id="{6C59DC0E-015F-92D7-A50E-38E72A2DFE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1891E0-BCBB-9008-8125-AC3DD9ABEEA5}"/>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05928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F0F25-B236-9086-A568-7DAB89DF6FD4}"/>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3" name="Footer Placeholder 2">
            <a:extLst>
              <a:ext uri="{FF2B5EF4-FFF2-40B4-BE49-F238E27FC236}">
                <a16:creationId xmlns:a16="http://schemas.microsoft.com/office/drawing/2014/main" id="{075F59B2-EE2E-6CF5-DAE3-25D37981F6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654BDE-CB44-2748-4CBD-9B403E6D7325}"/>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259194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77F-B8B9-39F0-D763-A793901B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E3209F-2A22-7CBC-A5E0-819781D36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FD266C-C518-DA0B-3017-E2B6C09FC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B34FA-DD40-9147-B2A8-6500706D706C}"/>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6" name="Footer Placeholder 5">
            <a:extLst>
              <a:ext uri="{FF2B5EF4-FFF2-40B4-BE49-F238E27FC236}">
                <a16:creationId xmlns:a16="http://schemas.microsoft.com/office/drawing/2014/main" id="{9642C609-EB4A-F976-9403-438A176439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20DFF-DCED-3FDB-1CD3-73786BE71C87}"/>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62097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7638-7A78-FC17-14A7-7017869C9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B98485-428B-6953-4692-165FDB878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297C81-ADEC-B791-2514-7B8E062F2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64ABE-6ACF-AE86-E009-9517AE473B05}"/>
              </a:ext>
            </a:extLst>
          </p:cNvPr>
          <p:cNvSpPr>
            <a:spLocks noGrp="1"/>
          </p:cNvSpPr>
          <p:nvPr>
            <p:ph type="dt" sz="half" idx="10"/>
          </p:nvPr>
        </p:nvSpPr>
        <p:spPr/>
        <p:txBody>
          <a:bodyPr/>
          <a:lstStyle/>
          <a:p>
            <a:fld id="{A329354C-EE1F-471E-91E1-B39ABAB563B6}" type="datetimeFigureOut">
              <a:rPr lang="en-IN" smtClean="0"/>
              <a:t>10-04-2025</a:t>
            </a:fld>
            <a:endParaRPr lang="en-IN"/>
          </a:p>
        </p:txBody>
      </p:sp>
      <p:sp>
        <p:nvSpPr>
          <p:cNvPr id="6" name="Footer Placeholder 5">
            <a:extLst>
              <a:ext uri="{FF2B5EF4-FFF2-40B4-BE49-F238E27FC236}">
                <a16:creationId xmlns:a16="http://schemas.microsoft.com/office/drawing/2014/main" id="{73A4E4D5-4BE5-0AEC-6E2B-2C1DA4BDED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4B7FDB-5618-87AB-659B-2B8F354BD266}"/>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55890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8D93A-92FB-A9A7-AF5B-75A05A557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C4A124-4A1F-CD51-3A14-3BA44D8AC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9C92D-A0CE-BDA6-0D0B-97A86F574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9354C-EE1F-471E-91E1-B39ABAB563B6}" type="datetimeFigureOut">
              <a:rPr lang="en-IN" smtClean="0"/>
              <a:t>10-04-2025</a:t>
            </a:fld>
            <a:endParaRPr lang="en-IN"/>
          </a:p>
        </p:txBody>
      </p:sp>
      <p:sp>
        <p:nvSpPr>
          <p:cNvPr id="5" name="Footer Placeholder 4">
            <a:extLst>
              <a:ext uri="{FF2B5EF4-FFF2-40B4-BE49-F238E27FC236}">
                <a16:creationId xmlns:a16="http://schemas.microsoft.com/office/drawing/2014/main" id="{E58AA9E8-F69A-72DA-E1CE-467E13383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A850A0-77C1-D0DC-4CD7-687A3FFE7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DFCE-9BA5-4F02-B2BF-C1444432F85F}" type="slidenum">
              <a:rPr lang="en-IN" smtClean="0"/>
              <a:t>‹#›</a:t>
            </a:fld>
            <a:endParaRPr lang="en-IN"/>
          </a:p>
        </p:txBody>
      </p:sp>
    </p:spTree>
    <p:extLst>
      <p:ext uri="{BB962C8B-B14F-4D97-AF65-F5344CB8AC3E}">
        <p14:creationId xmlns:p14="http://schemas.microsoft.com/office/powerpoint/2010/main" val="429125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atinkrai2002/PatternMatching/tree/main/ModelKNN" TargetMode="External"/><Relationship Id="rId2" Type="http://schemas.openxmlformats.org/officeDocument/2006/relationships/hyperlink" Target="https://github.com/jatinkrai2002/PatternMatching/tree/main/ModelCNN"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jatinkrai2002/PatternMatching/tree/main/images" TargetMode="External"/><Relationship Id="rId4" Type="http://schemas.openxmlformats.org/officeDocument/2006/relationships/hyperlink" Target="https://github.com/jatinkrai2002/PatternMatching/tree/main/mainap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edicmind.tech/retinal-image-databas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3659D4-6248-DB4F-EBEF-55549FC24D38}"/>
              </a:ext>
            </a:extLst>
          </p:cNvPr>
          <p:cNvPicPr>
            <a:picLocks noChangeAspect="1"/>
          </p:cNvPicPr>
          <p:nvPr/>
        </p:nvPicPr>
        <p:blipFill>
          <a:blip r:embed="rId3"/>
          <a:stretch>
            <a:fillRect/>
          </a:stretch>
        </p:blipFill>
        <p:spPr>
          <a:xfrm>
            <a:off x="44769" y="55223"/>
            <a:ext cx="12034935" cy="6747553"/>
          </a:xfrm>
          <a:prstGeom prst="rect">
            <a:avLst/>
          </a:prstGeom>
        </p:spPr>
      </p:pic>
      <p:sp>
        <p:nvSpPr>
          <p:cNvPr id="2" name="Title 1">
            <a:extLst>
              <a:ext uri="{FF2B5EF4-FFF2-40B4-BE49-F238E27FC236}">
                <a16:creationId xmlns:a16="http://schemas.microsoft.com/office/drawing/2014/main" id="{7CF42E3F-0B47-9086-4333-2F0E9DCE9DDD}"/>
              </a:ext>
            </a:extLst>
          </p:cNvPr>
          <p:cNvSpPr>
            <a:spLocks noGrp="1"/>
          </p:cNvSpPr>
          <p:nvPr>
            <p:ph type="ctrTitle"/>
          </p:nvPr>
        </p:nvSpPr>
        <p:spPr>
          <a:xfrm>
            <a:off x="423513" y="365760"/>
            <a:ext cx="11656192" cy="5236143"/>
          </a:xfrm>
        </p:spPr>
        <p:txBody>
          <a:bodyPr>
            <a:normAutofit/>
          </a:bodyPr>
          <a:lstStyle/>
          <a:p>
            <a:r>
              <a:rPr lang="en-US" sz="5400" b="1" dirty="0">
                <a:solidFill>
                  <a:srgbClr val="00B0F0"/>
                </a:solidFill>
                <a:latin typeface="SegoeUI-Bold"/>
              </a:rPr>
              <a:t>P</a:t>
            </a:r>
            <a:r>
              <a:rPr lang="en-US" sz="5400" b="1" dirty="0">
                <a:solidFill>
                  <a:srgbClr val="00B0F0"/>
                </a:solidFill>
                <a:effectLst/>
                <a:latin typeface="SegoeUI-Bold"/>
              </a:rPr>
              <a:t>roject:-</a:t>
            </a:r>
            <a:br>
              <a:rPr lang="en-US" sz="5400" b="1" dirty="0">
                <a:solidFill>
                  <a:schemeClr val="accent4">
                    <a:lumMod val="20000"/>
                    <a:lumOff val="80000"/>
                  </a:schemeClr>
                </a:solidFill>
                <a:effectLst/>
                <a:latin typeface="SegoeUI-Bold"/>
              </a:rPr>
            </a:br>
            <a:br>
              <a:rPr lang="en-US" sz="5400" b="1" dirty="0">
                <a:solidFill>
                  <a:schemeClr val="accent4">
                    <a:lumMod val="20000"/>
                    <a:lumOff val="80000"/>
                  </a:schemeClr>
                </a:solidFill>
                <a:effectLst/>
                <a:latin typeface="SegoeUI-Bold"/>
              </a:rPr>
            </a:br>
            <a:r>
              <a:rPr lang="en-IN" sz="3600" kern="100" dirty="0">
                <a:solidFill>
                  <a:srgbClr val="590B12"/>
                </a:solidFill>
                <a:effectLst/>
                <a:latin typeface="Aptos" panose="020B0004020202020204" pitchFamily="34" charset="0"/>
                <a:ea typeface="Aptos" panose="020B0004020202020204" pitchFamily="34" charset="0"/>
                <a:cs typeface="Times New Roman" panose="02020603050405020304" pitchFamily="18" charset="0"/>
              </a:rPr>
              <a:t>Automated Retinal Image </a:t>
            </a:r>
            <a:r>
              <a:rPr lang="en-IN" sz="3600"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Analysis for Disease Detection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5400" b="1" dirty="0">
                <a:solidFill>
                  <a:schemeClr val="accent4">
                    <a:lumMod val="20000"/>
                    <a:lumOff val="80000"/>
                  </a:schemeClr>
                </a:solidFill>
                <a:effectLst/>
                <a:latin typeface="SegoeUI-Bold"/>
              </a:rPr>
            </a:br>
            <a:br>
              <a:rPr lang="en-US" sz="5400" b="1" dirty="0">
                <a:solidFill>
                  <a:schemeClr val="accent4">
                    <a:lumMod val="20000"/>
                    <a:lumOff val="80000"/>
                  </a:schemeClr>
                </a:solidFill>
                <a:effectLst/>
                <a:latin typeface="SegoeUI-Bold"/>
              </a:rPr>
            </a:br>
            <a:r>
              <a:rPr lang="en-US" sz="5400" b="1" dirty="0">
                <a:solidFill>
                  <a:schemeClr val="accent4">
                    <a:lumMod val="20000"/>
                    <a:lumOff val="80000"/>
                  </a:schemeClr>
                </a:solidFill>
                <a:effectLst/>
                <a:latin typeface="SegoeUI-Bold"/>
              </a:rPr>
              <a:t>Pattern Recognition (CS-586-001</a:t>
            </a:r>
            <a:r>
              <a:rPr lang="en-US" sz="5400" b="1" dirty="0">
                <a:solidFill>
                  <a:schemeClr val="bg2"/>
                </a:solidFill>
                <a:effectLst/>
                <a:latin typeface="SegoeUI-Bold"/>
              </a:rPr>
              <a:t>)</a:t>
            </a:r>
            <a:r>
              <a:rPr lang="en-US" sz="5400" b="1" dirty="0">
                <a:solidFill>
                  <a:srgbClr val="212121"/>
                </a:solidFill>
                <a:effectLst/>
                <a:latin typeface="SegoeUI-Bold"/>
              </a:rPr>
              <a:t>)</a:t>
            </a:r>
            <a:endParaRPr lang="en-IN" sz="5400" b="1" dirty="0">
              <a:solidFill>
                <a:srgbClr val="212121"/>
              </a:solidFill>
              <a:latin typeface="SegoeUI-Bold"/>
            </a:endParaRPr>
          </a:p>
        </p:txBody>
      </p:sp>
      <p:sp>
        <p:nvSpPr>
          <p:cNvPr id="3" name="TextBox 2">
            <a:extLst>
              <a:ext uri="{FF2B5EF4-FFF2-40B4-BE49-F238E27FC236}">
                <a16:creationId xmlns:a16="http://schemas.microsoft.com/office/drawing/2014/main" id="{2967FAA5-E04F-506D-623F-6E960CC5229A}"/>
              </a:ext>
            </a:extLst>
          </p:cNvPr>
          <p:cNvSpPr txBox="1"/>
          <p:nvPr/>
        </p:nvSpPr>
        <p:spPr>
          <a:xfrm>
            <a:off x="423513" y="5967663"/>
            <a:ext cx="6343047" cy="646331"/>
          </a:xfrm>
          <a:prstGeom prst="rect">
            <a:avLst/>
          </a:prstGeom>
          <a:noFill/>
        </p:spPr>
        <p:txBody>
          <a:bodyPr wrap="square" rtlCol="0">
            <a:spAutoFit/>
          </a:bodyPr>
          <a:lstStyle/>
          <a:p>
            <a:r>
              <a:rPr lang="en-IN" dirty="0">
                <a:solidFill>
                  <a:schemeClr val="bg2"/>
                </a:solidFill>
              </a:rPr>
              <a:t>Jatin K Rai</a:t>
            </a:r>
          </a:p>
          <a:p>
            <a:r>
              <a:rPr lang="en-IN" dirty="0">
                <a:solidFill>
                  <a:schemeClr val="bg2"/>
                </a:solidFill>
              </a:rPr>
              <a:t>Dawg tag: 856581905</a:t>
            </a:r>
          </a:p>
        </p:txBody>
      </p:sp>
      <p:pic>
        <p:nvPicPr>
          <p:cNvPr id="5" name="Picture 4">
            <a:extLst>
              <a:ext uri="{FF2B5EF4-FFF2-40B4-BE49-F238E27FC236}">
                <a16:creationId xmlns:a16="http://schemas.microsoft.com/office/drawing/2014/main" id="{42D6F9FE-AC29-A0DA-AD82-996CE3E8F618}"/>
              </a:ext>
            </a:extLst>
          </p:cNvPr>
          <p:cNvPicPr>
            <a:picLocks noChangeAspect="1"/>
          </p:cNvPicPr>
          <p:nvPr/>
        </p:nvPicPr>
        <p:blipFill>
          <a:blip r:embed="rId4"/>
          <a:stretch>
            <a:fillRect/>
          </a:stretch>
        </p:blipFill>
        <p:spPr>
          <a:xfrm>
            <a:off x="10679335" y="110447"/>
            <a:ext cx="1400370" cy="1343212"/>
          </a:xfrm>
          <a:prstGeom prst="rect">
            <a:avLst/>
          </a:prstGeom>
        </p:spPr>
      </p:pic>
    </p:spTree>
    <p:extLst>
      <p:ext uri="{BB962C8B-B14F-4D97-AF65-F5344CB8AC3E}">
        <p14:creationId xmlns:p14="http://schemas.microsoft.com/office/powerpoint/2010/main" val="140006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8" y="123826"/>
            <a:ext cx="8530392" cy="769441"/>
          </a:xfrm>
          <a:prstGeom prst="rect">
            <a:avLst/>
          </a:prstGeom>
          <a:noFill/>
        </p:spPr>
        <p:txBody>
          <a:bodyPr wrap="square">
            <a:spAutoFit/>
          </a:bodyPr>
          <a:lstStyle/>
          <a:p>
            <a:r>
              <a:rPr lang="en-US" sz="1800" b="1" dirty="0">
                <a:solidFill>
                  <a:srgbClr val="000000"/>
                </a:solidFill>
                <a:effectLst/>
                <a:latin typeface="Aptos-Bold"/>
              </a:rPr>
              <a:t> Component#2: </a:t>
            </a:r>
            <a:r>
              <a:rPr lang="en-US" b="1" dirty="0">
                <a:solidFill>
                  <a:srgbClr val="000000"/>
                </a:solidFill>
                <a:latin typeface="Aptos-Bold"/>
              </a:rPr>
              <a:t> </a:t>
            </a:r>
            <a:r>
              <a:rPr lang="en-IN" b="1" dirty="0">
                <a:solidFill>
                  <a:srgbClr val="000000"/>
                </a:solidFill>
                <a:latin typeface="Aptos-Bold"/>
              </a:rPr>
              <a:t>Model Development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3200" kern="100" dirty="0">
                <a:latin typeface="Aptos" panose="020B0004020202020204" pitchFamily="34" charset="0"/>
                <a:ea typeface="Aptos" panose="020B0004020202020204" pitchFamily="34" charset="0"/>
                <a:cs typeface="Times New Roman" panose="02020603050405020304" pitchFamily="18" charset="0"/>
              </a:rPr>
              <a:t>K</a:t>
            </a:r>
            <a:r>
              <a:rPr lang="en-IN" sz="3200" kern="100" dirty="0">
                <a:effectLst/>
                <a:latin typeface="Aptos" panose="020B0004020202020204" pitchFamily="34" charset="0"/>
                <a:ea typeface="Aptos" panose="020B0004020202020204" pitchFamily="34" charset="0"/>
                <a:cs typeface="Times New Roman" panose="02020603050405020304" pitchFamily="18" charset="0"/>
              </a:rPr>
              <a:t>NN</a:t>
            </a:r>
          </a:p>
          <a:p>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6" name="Picture 5">
            <a:extLst>
              <a:ext uri="{FF2B5EF4-FFF2-40B4-BE49-F238E27FC236}">
                <a16:creationId xmlns:a16="http://schemas.microsoft.com/office/drawing/2014/main" id="{FA1407C1-DC41-487C-B921-A9830D9B6C31}"/>
              </a:ext>
            </a:extLst>
          </p:cNvPr>
          <p:cNvPicPr>
            <a:picLocks noChangeAspect="1"/>
          </p:cNvPicPr>
          <p:nvPr/>
        </p:nvPicPr>
        <p:blipFill>
          <a:blip r:embed="rId4"/>
          <a:stretch>
            <a:fillRect/>
          </a:stretch>
        </p:blipFill>
        <p:spPr>
          <a:xfrm>
            <a:off x="0" y="814362"/>
            <a:ext cx="5858693" cy="2514951"/>
          </a:xfrm>
          <a:prstGeom prst="rect">
            <a:avLst/>
          </a:prstGeom>
          <a:ln>
            <a:solidFill>
              <a:schemeClr val="accent2"/>
            </a:solidFill>
          </a:ln>
        </p:spPr>
      </p:pic>
      <p:pic>
        <p:nvPicPr>
          <p:cNvPr id="10" name="Picture 9">
            <a:extLst>
              <a:ext uri="{FF2B5EF4-FFF2-40B4-BE49-F238E27FC236}">
                <a16:creationId xmlns:a16="http://schemas.microsoft.com/office/drawing/2014/main" id="{634DC8CD-47E6-4C11-D721-B1C6A8CC0332}"/>
              </a:ext>
            </a:extLst>
          </p:cNvPr>
          <p:cNvPicPr>
            <a:picLocks noChangeAspect="1"/>
          </p:cNvPicPr>
          <p:nvPr/>
        </p:nvPicPr>
        <p:blipFill>
          <a:blip r:embed="rId5"/>
          <a:stretch>
            <a:fillRect/>
          </a:stretch>
        </p:blipFill>
        <p:spPr>
          <a:xfrm>
            <a:off x="5929811" y="633362"/>
            <a:ext cx="4861819" cy="2695951"/>
          </a:xfrm>
          <a:prstGeom prst="rect">
            <a:avLst/>
          </a:prstGeom>
          <a:ln>
            <a:solidFill>
              <a:schemeClr val="accent2"/>
            </a:solidFill>
          </a:ln>
        </p:spPr>
      </p:pic>
      <p:pic>
        <p:nvPicPr>
          <p:cNvPr id="12" name="Picture 11">
            <a:extLst>
              <a:ext uri="{FF2B5EF4-FFF2-40B4-BE49-F238E27FC236}">
                <a16:creationId xmlns:a16="http://schemas.microsoft.com/office/drawing/2014/main" id="{87075196-DFDC-11A3-5AD0-DB38CCB0C0C8}"/>
              </a:ext>
            </a:extLst>
          </p:cNvPr>
          <p:cNvPicPr>
            <a:picLocks noChangeAspect="1"/>
          </p:cNvPicPr>
          <p:nvPr/>
        </p:nvPicPr>
        <p:blipFill>
          <a:blip r:embed="rId6"/>
          <a:stretch>
            <a:fillRect/>
          </a:stretch>
        </p:blipFill>
        <p:spPr>
          <a:xfrm>
            <a:off x="466433" y="3329313"/>
            <a:ext cx="6586650" cy="3409835"/>
          </a:xfrm>
          <a:prstGeom prst="rect">
            <a:avLst/>
          </a:prstGeom>
          <a:ln>
            <a:solidFill>
              <a:schemeClr val="accent2"/>
            </a:solidFill>
          </a:ln>
        </p:spPr>
      </p:pic>
      <p:pic>
        <p:nvPicPr>
          <p:cNvPr id="14" name="Picture 13">
            <a:extLst>
              <a:ext uri="{FF2B5EF4-FFF2-40B4-BE49-F238E27FC236}">
                <a16:creationId xmlns:a16="http://schemas.microsoft.com/office/drawing/2014/main" id="{07FDBD21-03F7-15B6-B7D3-53360EEA04B7}"/>
              </a:ext>
            </a:extLst>
          </p:cNvPr>
          <p:cNvPicPr>
            <a:picLocks noChangeAspect="1"/>
          </p:cNvPicPr>
          <p:nvPr/>
        </p:nvPicPr>
        <p:blipFill>
          <a:blip r:embed="rId7"/>
          <a:stretch>
            <a:fillRect/>
          </a:stretch>
        </p:blipFill>
        <p:spPr>
          <a:xfrm>
            <a:off x="6640270" y="4149566"/>
            <a:ext cx="4776455" cy="2145357"/>
          </a:xfrm>
          <a:prstGeom prst="rect">
            <a:avLst/>
          </a:prstGeom>
        </p:spPr>
      </p:pic>
    </p:spTree>
    <p:extLst>
      <p:ext uri="{BB962C8B-B14F-4D97-AF65-F5344CB8AC3E}">
        <p14:creationId xmlns:p14="http://schemas.microsoft.com/office/powerpoint/2010/main" val="276960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238226" y="290079"/>
            <a:ext cx="10667198" cy="1754326"/>
          </a:xfrm>
          <a:prstGeom prst="rect">
            <a:avLst/>
          </a:prstGeom>
          <a:noFill/>
        </p:spPr>
        <p:txBody>
          <a:bodyPr wrap="square">
            <a:spAutoFit/>
          </a:bodyPr>
          <a:lstStyle/>
          <a:p>
            <a:r>
              <a:rPr lang="en-US" sz="1800" b="1" dirty="0">
                <a:solidFill>
                  <a:srgbClr val="000000"/>
                </a:solidFill>
                <a:effectLst/>
                <a:latin typeface="Aptos-Bold"/>
              </a:rPr>
              <a:t>Components: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Application in App Building using python framework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Aptos" panose="020B0004020202020204" pitchFamily="34" charset="0"/>
                <a:ea typeface="Aptos" panose="020B0004020202020204" pitchFamily="34" charset="0"/>
                <a:cs typeface="Times New Roman" panose="02020603050405020304" pitchFamily="18" charset="0"/>
              </a:rPr>
              <a:t>The project will culminate in the development of a web application that allows users to upload retinal images and receive disease detection results. The web app will be built using Flask, a lightweight web framework for Python. The app will integrate the trained deep learning models and provide a user-friendly interface for retinal image analysis.</a:t>
            </a:r>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2"/>
          <a:stretch>
            <a:fillRect/>
          </a:stretch>
        </p:blipFill>
        <p:spPr>
          <a:xfrm>
            <a:off x="10791630" y="80138"/>
            <a:ext cx="1400370" cy="1343212"/>
          </a:xfrm>
          <a:prstGeom prst="rect">
            <a:avLst/>
          </a:prstGeom>
        </p:spPr>
      </p:pic>
      <p:pic>
        <p:nvPicPr>
          <p:cNvPr id="5" name="Picture 4">
            <a:extLst>
              <a:ext uri="{FF2B5EF4-FFF2-40B4-BE49-F238E27FC236}">
                <a16:creationId xmlns:a16="http://schemas.microsoft.com/office/drawing/2014/main" id="{B30E439D-65CA-AD5D-A716-547E7772A529}"/>
              </a:ext>
            </a:extLst>
          </p:cNvPr>
          <p:cNvPicPr>
            <a:picLocks noChangeAspect="1"/>
          </p:cNvPicPr>
          <p:nvPr/>
        </p:nvPicPr>
        <p:blipFill>
          <a:blip r:embed="rId3"/>
          <a:stretch>
            <a:fillRect/>
          </a:stretch>
        </p:blipFill>
        <p:spPr>
          <a:xfrm>
            <a:off x="1105363" y="4506110"/>
            <a:ext cx="6103959" cy="1676634"/>
          </a:xfrm>
          <a:prstGeom prst="rect">
            <a:avLst/>
          </a:prstGeom>
        </p:spPr>
      </p:pic>
    </p:spTree>
    <p:extLst>
      <p:ext uri="{BB962C8B-B14F-4D97-AF65-F5344CB8AC3E}">
        <p14:creationId xmlns:p14="http://schemas.microsoft.com/office/powerpoint/2010/main" val="266908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8" y="123826"/>
            <a:ext cx="8530392" cy="369332"/>
          </a:xfrm>
          <a:prstGeom prst="rect">
            <a:avLst/>
          </a:prstGeom>
          <a:noFill/>
        </p:spPr>
        <p:txBody>
          <a:bodyPr wrap="square">
            <a:spAutoFit/>
          </a:bodyPr>
          <a:lstStyle/>
          <a:p>
            <a:r>
              <a:rPr lang="en-US" sz="1800" b="1" dirty="0">
                <a:solidFill>
                  <a:srgbClr val="000000"/>
                </a:solidFill>
                <a:effectLst/>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Application in App Building</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6" name="Picture 5">
            <a:extLst>
              <a:ext uri="{FF2B5EF4-FFF2-40B4-BE49-F238E27FC236}">
                <a16:creationId xmlns:a16="http://schemas.microsoft.com/office/drawing/2014/main" id="{119E2642-B719-A377-57E0-3CE3856FA41B}"/>
              </a:ext>
            </a:extLst>
          </p:cNvPr>
          <p:cNvPicPr>
            <a:picLocks noChangeAspect="1"/>
          </p:cNvPicPr>
          <p:nvPr/>
        </p:nvPicPr>
        <p:blipFill>
          <a:blip r:embed="rId4"/>
          <a:stretch>
            <a:fillRect/>
          </a:stretch>
        </p:blipFill>
        <p:spPr>
          <a:xfrm>
            <a:off x="209348" y="493158"/>
            <a:ext cx="6552521" cy="3841919"/>
          </a:xfrm>
          <a:prstGeom prst="rect">
            <a:avLst/>
          </a:prstGeom>
          <a:ln>
            <a:solidFill>
              <a:schemeClr val="accent2"/>
            </a:solidFill>
          </a:ln>
        </p:spPr>
      </p:pic>
      <p:pic>
        <p:nvPicPr>
          <p:cNvPr id="10" name="Picture 9">
            <a:extLst>
              <a:ext uri="{FF2B5EF4-FFF2-40B4-BE49-F238E27FC236}">
                <a16:creationId xmlns:a16="http://schemas.microsoft.com/office/drawing/2014/main" id="{E0B71545-E44A-9F77-E591-CD5B1D16B258}"/>
              </a:ext>
            </a:extLst>
          </p:cNvPr>
          <p:cNvPicPr>
            <a:picLocks noChangeAspect="1"/>
          </p:cNvPicPr>
          <p:nvPr/>
        </p:nvPicPr>
        <p:blipFill>
          <a:blip r:embed="rId5"/>
          <a:stretch>
            <a:fillRect/>
          </a:stretch>
        </p:blipFill>
        <p:spPr>
          <a:xfrm>
            <a:off x="209348" y="4335077"/>
            <a:ext cx="6552520" cy="1066949"/>
          </a:xfrm>
          <a:prstGeom prst="rect">
            <a:avLst/>
          </a:prstGeom>
          <a:ln>
            <a:solidFill>
              <a:schemeClr val="accent2"/>
            </a:solidFill>
          </a:ln>
        </p:spPr>
      </p:pic>
      <p:pic>
        <p:nvPicPr>
          <p:cNvPr id="13" name="Picture 12">
            <a:extLst>
              <a:ext uri="{FF2B5EF4-FFF2-40B4-BE49-F238E27FC236}">
                <a16:creationId xmlns:a16="http://schemas.microsoft.com/office/drawing/2014/main" id="{7A8A1F29-A34B-C436-82D7-90316550E25B}"/>
              </a:ext>
            </a:extLst>
          </p:cNvPr>
          <p:cNvPicPr>
            <a:picLocks noChangeAspect="1"/>
          </p:cNvPicPr>
          <p:nvPr/>
        </p:nvPicPr>
        <p:blipFill>
          <a:blip r:embed="rId6"/>
          <a:stretch>
            <a:fillRect/>
          </a:stretch>
        </p:blipFill>
        <p:spPr>
          <a:xfrm>
            <a:off x="6958781" y="1467652"/>
            <a:ext cx="4533034" cy="2867425"/>
          </a:xfrm>
          <a:prstGeom prst="rect">
            <a:avLst/>
          </a:prstGeom>
          <a:ln>
            <a:solidFill>
              <a:schemeClr val="accent2"/>
            </a:solidFill>
          </a:ln>
        </p:spPr>
      </p:pic>
      <p:pic>
        <p:nvPicPr>
          <p:cNvPr id="15" name="Picture 14">
            <a:extLst>
              <a:ext uri="{FF2B5EF4-FFF2-40B4-BE49-F238E27FC236}">
                <a16:creationId xmlns:a16="http://schemas.microsoft.com/office/drawing/2014/main" id="{DFEA2405-40DB-AEE3-0A57-8149D5AAC17D}"/>
              </a:ext>
            </a:extLst>
          </p:cNvPr>
          <p:cNvPicPr>
            <a:picLocks noChangeAspect="1"/>
          </p:cNvPicPr>
          <p:nvPr/>
        </p:nvPicPr>
        <p:blipFill>
          <a:blip r:embed="rId7"/>
          <a:stretch>
            <a:fillRect/>
          </a:stretch>
        </p:blipFill>
        <p:spPr>
          <a:xfrm>
            <a:off x="6872679" y="4658925"/>
            <a:ext cx="4134427" cy="1076475"/>
          </a:xfrm>
          <a:prstGeom prst="rect">
            <a:avLst/>
          </a:prstGeom>
          <a:ln>
            <a:solidFill>
              <a:schemeClr val="accent2"/>
            </a:solidFill>
          </a:ln>
        </p:spPr>
      </p:pic>
    </p:spTree>
    <p:extLst>
      <p:ext uri="{BB962C8B-B14F-4D97-AF65-F5344CB8AC3E}">
        <p14:creationId xmlns:p14="http://schemas.microsoft.com/office/powerpoint/2010/main" val="178843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8" y="123826"/>
            <a:ext cx="8530392" cy="369332"/>
          </a:xfrm>
          <a:prstGeom prst="rect">
            <a:avLst/>
          </a:prstGeom>
          <a:noFill/>
        </p:spPr>
        <p:txBody>
          <a:bodyPr wrap="square">
            <a:spAutoFit/>
          </a:bodyPr>
          <a:lstStyle/>
          <a:p>
            <a:r>
              <a:rPr lang="en-US" sz="1800" b="1" dirty="0">
                <a:solidFill>
                  <a:srgbClr val="000000"/>
                </a:solidFill>
                <a:effectLst/>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Application in App Building</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5" name="Picture 4">
            <a:extLst>
              <a:ext uri="{FF2B5EF4-FFF2-40B4-BE49-F238E27FC236}">
                <a16:creationId xmlns:a16="http://schemas.microsoft.com/office/drawing/2014/main" id="{194AED2E-94D7-1FD4-16E7-53450B88060E}"/>
              </a:ext>
            </a:extLst>
          </p:cNvPr>
          <p:cNvPicPr>
            <a:picLocks noChangeAspect="1"/>
          </p:cNvPicPr>
          <p:nvPr/>
        </p:nvPicPr>
        <p:blipFill>
          <a:blip r:embed="rId4"/>
          <a:stretch>
            <a:fillRect/>
          </a:stretch>
        </p:blipFill>
        <p:spPr>
          <a:xfrm>
            <a:off x="153203" y="1118800"/>
            <a:ext cx="11829449" cy="5433464"/>
          </a:xfrm>
          <a:prstGeom prst="rect">
            <a:avLst/>
          </a:prstGeom>
          <a:ln>
            <a:solidFill>
              <a:schemeClr val="accent2"/>
            </a:solidFill>
          </a:ln>
        </p:spPr>
      </p:pic>
    </p:spTree>
    <p:extLst>
      <p:ext uri="{BB962C8B-B14F-4D97-AF65-F5344CB8AC3E}">
        <p14:creationId xmlns:p14="http://schemas.microsoft.com/office/powerpoint/2010/main" val="277192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8" y="123826"/>
            <a:ext cx="8530392" cy="369332"/>
          </a:xfrm>
          <a:prstGeom prst="rect">
            <a:avLst/>
          </a:prstGeom>
          <a:noFill/>
        </p:spPr>
        <p:txBody>
          <a:bodyPr wrap="square">
            <a:spAutoFit/>
          </a:bodyPr>
          <a:lstStyle/>
          <a:p>
            <a:r>
              <a:rPr lang="en-US" sz="1800" b="1" dirty="0">
                <a:solidFill>
                  <a:srgbClr val="000000"/>
                </a:solidFill>
                <a:effectLst/>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Application in App Building</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5" name="Picture 4">
            <a:extLst>
              <a:ext uri="{FF2B5EF4-FFF2-40B4-BE49-F238E27FC236}">
                <a16:creationId xmlns:a16="http://schemas.microsoft.com/office/drawing/2014/main" id="{6FD590FF-4765-FDC9-D452-9B0C144ADEA9}"/>
              </a:ext>
            </a:extLst>
          </p:cNvPr>
          <p:cNvPicPr>
            <a:picLocks noChangeAspect="1"/>
          </p:cNvPicPr>
          <p:nvPr/>
        </p:nvPicPr>
        <p:blipFill>
          <a:blip r:embed="rId4"/>
          <a:stretch>
            <a:fillRect/>
          </a:stretch>
        </p:blipFill>
        <p:spPr>
          <a:xfrm>
            <a:off x="209348" y="493158"/>
            <a:ext cx="10621857" cy="3658111"/>
          </a:xfrm>
          <a:prstGeom prst="rect">
            <a:avLst/>
          </a:prstGeom>
          <a:ln>
            <a:solidFill>
              <a:schemeClr val="accent2"/>
            </a:solidFill>
          </a:ln>
        </p:spPr>
      </p:pic>
      <p:pic>
        <p:nvPicPr>
          <p:cNvPr id="7" name="Picture 6">
            <a:extLst>
              <a:ext uri="{FF2B5EF4-FFF2-40B4-BE49-F238E27FC236}">
                <a16:creationId xmlns:a16="http://schemas.microsoft.com/office/drawing/2014/main" id="{40E21FB5-1DD5-C297-F958-D638E495BC55}"/>
              </a:ext>
            </a:extLst>
          </p:cNvPr>
          <p:cNvPicPr>
            <a:picLocks noChangeAspect="1"/>
          </p:cNvPicPr>
          <p:nvPr/>
        </p:nvPicPr>
        <p:blipFill>
          <a:blip r:embed="rId5"/>
          <a:stretch>
            <a:fillRect/>
          </a:stretch>
        </p:blipFill>
        <p:spPr>
          <a:xfrm>
            <a:off x="406676" y="4257312"/>
            <a:ext cx="5563376" cy="2600688"/>
          </a:xfrm>
          <a:prstGeom prst="rect">
            <a:avLst/>
          </a:prstGeom>
          <a:ln>
            <a:solidFill>
              <a:schemeClr val="accent2"/>
            </a:solidFill>
          </a:ln>
        </p:spPr>
      </p:pic>
    </p:spTree>
    <p:extLst>
      <p:ext uri="{BB962C8B-B14F-4D97-AF65-F5344CB8AC3E}">
        <p14:creationId xmlns:p14="http://schemas.microsoft.com/office/powerpoint/2010/main" val="53823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8" y="123826"/>
            <a:ext cx="8530392" cy="369332"/>
          </a:xfrm>
          <a:prstGeom prst="rect">
            <a:avLst/>
          </a:prstGeom>
          <a:noFill/>
        </p:spPr>
        <p:txBody>
          <a:bodyPr wrap="square">
            <a:spAutoFit/>
          </a:bodyPr>
          <a:lstStyle/>
          <a:p>
            <a:r>
              <a:rPr lang="en-US" sz="1800" b="1" dirty="0">
                <a:solidFill>
                  <a:srgbClr val="000000"/>
                </a:solidFill>
                <a:effectLst/>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Application in App Building – html template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5" name="Picture 4">
            <a:extLst>
              <a:ext uri="{FF2B5EF4-FFF2-40B4-BE49-F238E27FC236}">
                <a16:creationId xmlns:a16="http://schemas.microsoft.com/office/drawing/2014/main" id="{5BEBA430-8246-568E-4AE6-214697B731E9}"/>
              </a:ext>
            </a:extLst>
          </p:cNvPr>
          <p:cNvPicPr>
            <a:picLocks noChangeAspect="1"/>
          </p:cNvPicPr>
          <p:nvPr/>
        </p:nvPicPr>
        <p:blipFill>
          <a:blip r:embed="rId4"/>
          <a:stretch>
            <a:fillRect/>
          </a:stretch>
        </p:blipFill>
        <p:spPr>
          <a:xfrm>
            <a:off x="209348" y="683638"/>
            <a:ext cx="5375719" cy="5553682"/>
          </a:xfrm>
          <a:prstGeom prst="rect">
            <a:avLst/>
          </a:prstGeom>
          <a:ln>
            <a:solidFill>
              <a:schemeClr val="accent2"/>
            </a:solidFill>
          </a:ln>
        </p:spPr>
      </p:pic>
      <p:pic>
        <p:nvPicPr>
          <p:cNvPr id="9" name="Picture 8">
            <a:extLst>
              <a:ext uri="{FF2B5EF4-FFF2-40B4-BE49-F238E27FC236}">
                <a16:creationId xmlns:a16="http://schemas.microsoft.com/office/drawing/2014/main" id="{8B8E3675-D2CB-D593-6C77-1BC87400F5E5}"/>
              </a:ext>
            </a:extLst>
          </p:cNvPr>
          <p:cNvPicPr>
            <a:picLocks noChangeAspect="1"/>
          </p:cNvPicPr>
          <p:nvPr/>
        </p:nvPicPr>
        <p:blipFill>
          <a:blip r:embed="rId5"/>
          <a:stretch>
            <a:fillRect/>
          </a:stretch>
        </p:blipFill>
        <p:spPr>
          <a:xfrm>
            <a:off x="5678113" y="1597998"/>
            <a:ext cx="6391968" cy="4639322"/>
          </a:xfrm>
          <a:prstGeom prst="rect">
            <a:avLst/>
          </a:prstGeom>
          <a:solidFill>
            <a:schemeClr val="accent2"/>
          </a:solidFill>
        </p:spPr>
      </p:pic>
    </p:spTree>
    <p:extLst>
      <p:ext uri="{BB962C8B-B14F-4D97-AF65-F5344CB8AC3E}">
        <p14:creationId xmlns:p14="http://schemas.microsoft.com/office/powerpoint/2010/main" val="1033156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8" y="123826"/>
            <a:ext cx="8530392" cy="369332"/>
          </a:xfrm>
          <a:prstGeom prst="rect">
            <a:avLst/>
          </a:prstGeom>
          <a:noFill/>
        </p:spPr>
        <p:txBody>
          <a:bodyPr wrap="square">
            <a:spAutoFit/>
          </a:bodyPr>
          <a:lstStyle/>
          <a:p>
            <a:r>
              <a:rPr lang="en-US" sz="1800" b="1" dirty="0">
                <a:solidFill>
                  <a:srgbClr val="000000"/>
                </a:solidFill>
                <a:effectLst/>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Application in App Building – html template with Result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5" name="Picture 4">
            <a:extLst>
              <a:ext uri="{FF2B5EF4-FFF2-40B4-BE49-F238E27FC236}">
                <a16:creationId xmlns:a16="http://schemas.microsoft.com/office/drawing/2014/main" id="{E4AA3C40-904F-65D7-F3D6-7068B218E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39" y="1047236"/>
            <a:ext cx="5200650" cy="2476500"/>
          </a:xfrm>
          <a:prstGeom prst="rect">
            <a:avLst/>
          </a:prstGeom>
          <a:ln>
            <a:solidFill>
              <a:schemeClr val="accent2"/>
            </a:solidFill>
          </a:ln>
        </p:spPr>
      </p:pic>
      <p:pic>
        <p:nvPicPr>
          <p:cNvPr id="7" name="Picture 6" descr="A screenshot of a computer&#10;&#10;AI-generated content may be incorrect.">
            <a:extLst>
              <a:ext uri="{FF2B5EF4-FFF2-40B4-BE49-F238E27FC236}">
                <a16:creationId xmlns:a16="http://schemas.microsoft.com/office/drawing/2014/main" id="{FACAC5D2-C7F4-A8B6-6ECC-B935016EE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2286" y="3186852"/>
            <a:ext cx="8530391" cy="3447448"/>
          </a:xfrm>
          <a:prstGeom prst="rect">
            <a:avLst/>
          </a:prstGeom>
          <a:ln>
            <a:solidFill>
              <a:schemeClr val="accent2"/>
            </a:solidFill>
          </a:ln>
        </p:spPr>
      </p:pic>
    </p:spTree>
    <p:extLst>
      <p:ext uri="{BB962C8B-B14F-4D97-AF65-F5344CB8AC3E}">
        <p14:creationId xmlns:p14="http://schemas.microsoft.com/office/powerpoint/2010/main" val="142297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7" y="221973"/>
            <a:ext cx="10734575" cy="5632311"/>
          </a:xfrm>
          <a:prstGeom prst="rect">
            <a:avLst/>
          </a:prstGeom>
          <a:noFill/>
        </p:spPr>
        <p:txBody>
          <a:bodyPr wrap="square">
            <a:spAutoFit/>
          </a:bodyPr>
          <a:lstStyle/>
          <a:p>
            <a:r>
              <a:rPr lang="en-US" sz="1800" b="1" dirty="0">
                <a:solidFill>
                  <a:srgbClr val="000000"/>
                </a:solidFill>
                <a:effectLst/>
                <a:latin typeface="Aptos-Bold"/>
              </a:rPr>
              <a:t> Component#3:</a:t>
            </a:r>
            <a:r>
              <a:rPr lang="en-US" b="1" dirty="0">
                <a:solidFill>
                  <a:srgbClr val="000000"/>
                </a:solidFill>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Training and Evaluation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N" kern="100" dirty="0">
              <a:latin typeface="Aptos" panose="020B0004020202020204" pitchFamily="34" charset="0"/>
              <a:ea typeface="Aptos" panose="020B0004020202020204" pitchFamily="34" charset="0"/>
              <a:cs typeface="Times New Roman" panose="02020603050405020304" pitchFamily="18" charset="0"/>
            </a:endParaRP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Train the models on the training dataset and evaluate their performance on the test dataset using metrics such as accuracy, precision, recall, and F1-score.</a:t>
            </a: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Analysis of Results: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CNN Model: The CNN model is expected to perform better in terms of ROC AUC due to its ability to capture complex spatial hierarchies in images. The ROC AUC scores for each class will provide insights into the model's performance across different disease categories.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K-NN Model: The K-NN model may have lower ROC AUC scores compared to the CNN model, especially for complex image classification tasks. However, it can still provide valuable baseline performance metrics.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By comparing the ROC AUC scores, you can determine which model performs better for retinal image analysis and disease detection. The ROC curves will visually demonstrate the trade-offs between sensitivity and specificity for each model.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b="1" dirty="0">
              <a:solidFill>
                <a:srgbClr val="000000"/>
              </a:solidFill>
              <a:latin typeface="Aptos-Bold"/>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2"/>
          <a:stretch>
            <a:fillRect/>
          </a:stretch>
        </p:blipFill>
        <p:spPr>
          <a:xfrm>
            <a:off x="10791630" y="12032"/>
            <a:ext cx="1400370" cy="1343212"/>
          </a:xfrm>
          <a:prstGeom prst="rect">
            <a:avLst/>
          </a:prstGeom>
        </p:spPr>
      </p:pic>
    </p:spTree>
    <p:extLst>
      <p:ext uri="{BB962C8B-B14F-4D97-AF65-F5344CB8AC3E}">
        <p14:creationId xmlns:p14="http://schemas.microsoft.com/office/powerpoint/2010/main" val="277164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7" y="221973"/>
            <a:ext cx="10734575" cy="3416320"/>
          </a:xfrm>
          <a:prstGeom prst="rect">
            <a:avLst/>
          </a:prstGeom>
          <a:noFill/>
        </p:spPr>
        <p:txBody>
          <a:bodyPr wrap="square">
            <a:spAutoFit/>
          </a:bodyPr>
          <a:lstStyle/>
          <a:p>
            <a:r>
              <a:rPr lang="en-US" sz="1800" b="1" dirty="0">
                <a:solidFill>
                  <a:srgbClr val="000000"/>
                </a:solidFill>
                <a:effectLst/>
                <a:latin typeface="Aptos-Bold"/>
              </a:rPr>
              <a:t> Component#4:</a:t>
            </a:r>
            <a:r>
              <a:rPr lang="en-US" b="1" dirty="0">
                <a:solidFill>
                  <a:srgbClr val="000000"/>
                </a:solidFill>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Hyperparameter Tuning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N" kern="100" dirty="0">
              <a:latin typeface="Aptos" panose="020B0004020202020204" pitchFamily="34" charset="0"/>
              <a:ea typeface="Aptos" panose="020B0004020202020204" pitchFamily="34" charset="0"/>
              <a:cs typeface="Times New Roman" panose="02020603050405020304" pitchFamily="18" charset="0"/>
            </a:endParaRP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Optimize the model parameters to achieve the best performance.</a:t>
            </a:r>
          </a:p>
          <a:p>
            <a:endParaRPr lang="en-IN" kern="100" dirty="0">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Also use ROC AUC as evaluation metric of your models and compare  their performance and analysis the results.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r>
              <a:rPr lang="en-US" b="0" i="0" dirty="0">
                <a:solidFill>
                  <a:srgbClr val="242424"/>
                </a:solidFill>
                <a:effectLst/>
                <a:latin typeface="Segoe UI" panose="020B0502040204020203" pitchFamily="34" charset="0"/>
              </a:rPr>
              <a:t> ROC - (Receiver Operating Characteristic)</a:t>
            </a:r>
          </a:p>
          <a:p>
            <a:endParaRPr lang="en-US" dirty="0">
              <a:solidFill>
                <a:srgbClr val="242424"/>
              </a:solidFill>
              <a:latin typeface="Segoe UI" panose="020B0502040204020203" pitchFamily="34" charset="0"/>
            </a:endParaRPr>
          </a:p>
          <a:p>
            <a:r>
              <a:rPr lang="en-US" b="0" i="0" dirty="0">
                <a:solidFill>
                  <a:srgbClr val="242424"/>
                </a:solidFill>
                <a:effectLst/>
                <a:latin typeface="Segoe UI" panose="020B0502040204020203" pitchFamily="34" charset="0"/>
              </a:rPr>
              <a:t>AUC – (Area Under the Curve) as an evaluation metric for your models and compare their performance.</a:t>
            </a:r>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2"/>
          <a:stretch>
            <a:fillRect/>
          </a:stretch>
        </p:blipFill>
        <p:spPr>
          <a:xfrm>
            <a:off x="10791630" y="12032"/>
            <a:ext cx="1400370" cy="1343212"/>
          </a:xfrm>
          <a:prstGeom prst="rect">
            <a:avLst/>
          </a:prstGeom>
        </p:spPr>
      </p:pic>
    </p:spTree>
    <p:extLst>
      <p:ext uri="{BB962C8B-B14F-4D97-AF65-F5344CB8AC3E}">
        <p14:creationId xmlns:p14="http://schemas.microsoft.com/office/powerpoint/2010/main" val="272376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238225" y="290079"/>
            <a:ext cx="10553405" cy="2577116"/>
          </a:xfrm>
          <a:prstGeom prst="rect">
            <a:avLst/>
          </a:prstGeom>
          <a:noFill/>
        </p:spPr>
        <p:txBody>
          <a:bodyPr wrap="square">
            <a:spAutoFit/>
          </a:bodyPr>
          <a:lstStyle/>
          <a:p>
            <a:r>
              <a:rPr lang="en-US" sz="1800" b="1" dirty="0">
                <a:solidFill>
                  <a:srgbClr val="000000"/>
                </a:solidFill>
                <a:effectLst/>
                <a:latin typeface="Aptos-Bold"/>
              </a:rPr>
              <a:t>Components:</a:t>
            </a:r>
            <a:r>
              <a:rPr lang="en-US" b="1" dirty="0">
                <a:solidFill>
                  <a:srgbClr val="000000"/>
                </a:solidFill>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Application-Oriented using Healthcare domain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project will focus on a practical application in the field of healthcare. The web app will serve as a diagnostic tool for ophthalmologists, enabling them to quickly and accurately detect eye diseases from retinal images. This application-oriented approach will demonstrate the real-world utility of the developed image analysis techniques.</a:t>
            </a:r>
          </a:p>
          <a:p>
            <a:r>
              <a:rPr lang="en-US" sz="1800" b="1" dirty="0">
                <a:solidFill>
                  <a:srgbClr val="000000"/>
                </a:solidFill>
                <a:effectLst/>
                <a:latin typeface="Aptos-Bold"/>
              </a:rPr>
              <a:t> </a:t>
            </a:r>
            <a:endParaRPr lang="en-US" dirty="0"/>
          </a:p>
          <a:p>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2"/>
          <a:stretch>
            <a:fillRect/>
          </a:stretch>
        </p:blipFill>
        <p:spPr>
          <a:xfrm>
            <a:off x="10791630" y="80138"/>
            <a:ext cx="1400370" cy="1343212"/>
          </a:xfrm>
          <a:prstGeom prst="rect">
            <a:avLst/>
          </a:prstGeom>
        </p:spPr>
      </p:pic>
    </p:spTree>
    <p:extLst>
      <p:ext uri="{BB962C8B-B14F-4D97-AF65-F5344CB8AC3E}">
        <p14:creationId xmlns:p14="http://schemas.microsoft.com/office/powerpoint/2010/main" val="358379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0DE32-2A2F-7791-F1D2-E0BB33E86FBF}"/>
              </a:ext>
            </a:extLst>
          </p:cNvPr>
          <p:cNvSpPr txBox="1"/>
          <p:nvPr/>
        </p:nvSpPr>
        <p:spPr>
          <a:xfrm>
            <a:off x="281138" y="143660"/>
            <a:ext cx="11629724" cy="1200329"/>
          </a:xfrm>
          <a:prstGeom prst="rect">
            <a:avLst/>
          </a:prstGeom>
          <a:noFill/>
        </p:spPr>
        <p:txBody>
          <a:bodyPr wrap="square">
            <a:spAutoFit/>
          </a:bodyPr>
          <a:lstStyle/>
          <a:p>
            <a:r>
              <a:rPr lang="en-US" sz="1800" b="1" dirty="0">
                <a:solidFill>
                  <a:srgbClr val="000000"/>
                </a:solidFill>
                <a:effectLst/>
                <a:latin typeface="Aptos" panose="020B0004020202020204" pitchFamily="34" charset="0"/>
              </a:rPr>
              <a:t>Problem Statement</a:t>
            </a:r>
            <a:r>
              <a:rPr lang="en-US" sz="1800" dirty="0">
                <a:solidFill>
                  <a:srgbClr val="000000"/>
                </a:solidFill>
                <a:effectLst/>
                <a:latin typeface="Aptos" panose="020B0004020202020204" pitchFamily="34" charset="0"/>
              </a:rPr>
              <a:t>:-</a:t>
            </a: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sz="1800" dirty="0">
              <a:solidFill>
                <a:srgbClr val="000000"/>
              </a:solidFill>
              <a:effectLst/>
              <a:latin typeface="Aptos" panose="020B0004020202020204" pitchFamily="34" charset="0"/>
            </a:endParaRPr>
          </a:p>
        </p:txBody>
      </p:sp>
      <p:sp>
        <p:nvSpPr>
          <p:cNvPr id="2" name="TextBox 1">
            <a:extLst>
              <a:ext uri="{FF2B5EF4-FFF2-40B4-BE49-F238E27FC236}">
                <a16:creationId xmlns:a16="http://schemas.microsoft.com/office/drawing/2014/main" id="{5AAB0115-C123-6A1B-D22E-2C59B46F2AAC}"/>
              </a:ext>
            </a:extLst>
          </p:cNvPr>
          <p:cNvSpPr txBox="1"/>
          <p:nvPr/>
        </p:nvSpPr>
        <p:spPr>
          <a:xfrm>
            <a:off x="281138" y="972151"/>
            <a:ext cx="10662786" cy="2167260"/>
          </a:xfrm>
          <a:prstGeom prst="rect">
            <a:avLst/>
          </a:prstGeom>
          <a:noFill/>
        </p:spPr>
        <p:txBody>
          <a:bodyPr wrap="square" rtlCol="0">
            <a:spAutoFit/>
          </a:bodyPr>
          <a:lstStyle/>
          <a:p>
            <a:pPr>
              <a:lnSpc>
                <a:spcPct val="115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Title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Automated Retinal Image Analysis for Disease Detection </a:t>
            </a:r>
          </a:p>
          <a:p>
            <a:pPr>
              <a:lnSpc>
                <a:spcPct val="115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Aim</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aim of this project is to develop a deep learning-based system for automated analysis of retinal images to detect and classify various eye diseases, such as diabetic retinopathy, glaucoma, and age-related macular degeneration. The system will provide accurate and efficient disease detection, aiding ophthalmologists in early diagnosis and treatment.</a:t>
            </a:r>
          </a:p>
          <a:p>
            <a:endParaRPr lang="en-IN" dirty="0"/>
          </a:p>
        </p:txBody>
      </p:sp>
      <p:pic>
        <p:nvPicPr>
          <p:cNvPr id="6" name="Picture 5">
            <a:extLst>
              <a:ext uri="{FF2B5EF4-FFF2-40B4-BE49-F238E27FC236}">
                <a16:creationId xmlns:a16="http://schemas.microsoft.com/office/drawing/2014/main" id="{9821E30C-32DA-BD1A-026A-F69C343E063D}"/>
              </a:ext>
            </a:extLst>
          </p:cNvPr>
          <p:cNvPicPr>
            <a:picLocks noChangeAspect="1"/>
          </p:cNvPicPr>
          <p:nvPr/>
        </p:nvPicPr>
        <p:blipFill>
          <a:blip r:embed="rId3"/>
          <a:stretch>
            <a:fillRect/>
          </a:stretch>
        </p:blipFill>
        <p:spPr>
          <a:xfrm>
            <a:off x="10791630" y="0"/>
            <a:ext cx="1400370" cy="1343212"/>
          </a:xfrm>
          <a:prstGeom prst="rect">
            <a:avLst/>
          </a:prstGeom>
        </p:spPr>
      </p:pic>
      <p:sp>
        <p:nvSpPr>
          <p:cNvPr id="4" name="Rectangle 3">
            <a:extLst>
              <a:ext uri="{FF2B5EF4-FFF2-40B4-BE49-F238E27FC236}">
                <a16:creationId xmlns:a16="http://schemas.microsoft.com/office/drawing/2014/main" id="{D6C3FF6C-75F5-7737-E902-BA4231B88148}"/>
              </a:ext>
            </a:extLst>
          </p:cNvPr>
          <p:cNvSpPr/>
          <p:nvPr/>
        </p:nvSpPr>
        <p:spPr>
          <a:xfrm>
            <a:off x="4629750" y="3222889"/>
            <a:ext cx="3003083" cy="253301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Automate Retinal Image Analysis for Disease Detection</a:t>
            </a:r>
          </a:p>
          <a:p>
            <a:pPr algn="ctr"/>
            <a:r>
              <a:rPr lang="en-IN" dirty="0"/>
              <a:t>Deep Leaning AI tools</a:t>
            </a:r>
          </a:p>
        </p:txBody>
      </p:sp>
      <p:sp>
        <p:nvSpPr>
          <p:cNvPr id="5" name="Oval 4">
            <a:extLst>
              <a:ext uri="{FF2B5EF4-FFF2-40B4-BE49-F238E27FC236}">
                <a16:creationId xmlns:a16="http://schemas.microsoft.com/office/drawing/2014/main" id="{3B3EECEF-E36A-03DE-65AB-DAF579A0973B}"/>
              </a:ext>
            </a:extLst>
          </p:cNvPr>
          <p:cNvSpPr/>
          <p:nvPr/>
        </p:nvSpPr>
        <p:spPr>
          <a:xfrm>
            <a:off x="413885" y="3590223"/>
            <a:ext cx="1876927" cy="177104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Images</a:t>
            </a:r>
          </a:p>
        </p:txBody>
      </p:sp>
      <p:cxnSp>
        <p:nvCxnSpPr>
          <p:cNvPr id="8" name="Straight Arrow Connector 7">
            <a:extLst>
              <a:ext uri="{FF2B5EF4-FFF2-40B4-BE49-F238E27FC236}">
                <a16:creationId xmlns:a16="http://schemas.microsoft.com/office/drawing/2014/main" id="{D889ACFB-FF2F-8F8C-176A-D202DFFDDE08}"/>
              </a:ext>
            </a:extLst>
          </p:cNvPr>
          <p:cNvCxnSpPr>
            <a:cxnSpLocks/>
            <a:stCxn id="5" idx="6"/>
            <a:endCxn id="4" idx="1"/>
          </p:cNvCxnSpPr>
          <p:nvPr/>
        </p:nvCxnSpPr>
        <p:spPr>
          <a:xfrm>
            <a:off x="2290812" y="4475748"/>
            <a:ext cx="2338938" cy="1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00CF96C-3AF6-9B5D-7DD9-982D3A558EE2}"/>
              </a:ext>
            </a:extLst>
          </p:cNvPr>
          <p:cNvCxnSpPr>
            <a:stCxn id="4" idx="3"/>
          </p:cNvCxnSpPr>
          <p:nvPr/>
        </p:nvCxnSpPr>
        <p:spPr>
          <a:xfrm flipV="1">
            <a:off x="7632833" y="3031958"/>
            <a:ext cx="1097281" cy="145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57BDF8-0EF8-DC75-C9BE-8FC50C1DA7C7}"/>
              </a:ext>
            </a:extLst>
          </p:cNvPr>
          <p:cNvCxnSpPr>
            <a:stCxn id="4" idx="3"/>
          </p:cNvCxnSpPr>
          <p:nvPr/>
        </p:nvCxnSpPr>
        <p:spPr>
          <a:xfrm>
            <a:off x="7632833" y="4489398"/>
            <a:ext cx="1694047" cy="126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E5535F5-351C-6C12-B4E2-1FC7BF8EBB73}"/>
              </a:ext>
            </a:extLst>
          </p:cNvPr>
          <p:cNvSpPr/>
          <p:nvPr/>
        </p:nvSpPr>
        <p:spPr>
          <a:xfrm>
            <a:off x="8778239" y="2500949"/>
            <a:ext cx="2954958" cy="108927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Eye Diseases</a:t>
            </a:r>
          </a:p>
        </p:txBody>
      </p:sp>
      <p:sp>
        <p:nvSpPr>
          <p:cNvPr id="17" name="Rectangle: Rounded Corners 16">
            <a:extLst>
              <a:ext uri="{FF2B5EF4-FFF2-40B4-BE49-F238E27FC236}">
                <a16:creationId xmlns:a16="http://schemas.microsoft.com/office/drawing/2014/main" id="{0B08E93A-BF8D-04EF-F7E8-EA8CEEC7179B}"/>
              </a:ext>
            </a:extLst>
          </p:cNvPr>
          <p:cNvSpPr/>
          <p:nvPr/>
        </p:nvSpPr>
        <p:spPr>
          <a:xfrm>
            <a:off x="9326880" y="5168766"/>
            <a:ext cx="2662989" cy="145420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Image  not detected errors</a:t>
            </a:r>
          </a:p>
        </p:txBody>
      </p:sp>
      <p:sp>
        <p:nvSpPr>
          <p:cNvPr id="18" name="TextBox 17">
            <a:extLst>
              <a:ext uri="{FF2B5EF4-FFF2-40B4-BE49-F238E27FC236}">
                <a16:creationId xmlns:a16="http://schemas.microsoft.com/office/drawing/2014/main" id="{3B85F1C2-6E9E-FE55-1677-8588D6C4382A}"/>
              </a:ext>
            </a:extLst>
          </p:cNvPr>
          <p:cNvSpPr txBox="1"/>
          <p:nvPr/>
        </p:nvSpPr>
        <p:spPr>
          <a:xfrm>
            <a:off x="9808143" y="4158114"/>
            <a:ext cx="1434164" cy="369332"/>
          </a:xfrm>
          <a:prstGeom prst="rect">
            <a:avLst/>
          </a:prstGeom>
          <a:noFill/>
        </p:spPr>
        <p:txBody>
          <a:bodyPr wrap="square" rtlCol="0">
            <a:spAutoFit/>
          </a:bodyPr>
          <a:lstStyle/>
          <a:p>
            <a:r>
              <a:rPr lang="en-IN" dirty="0"/>
              <a:t>Or</a:t>
            </a:r>
          </a:p>
        </p:txBody>
      </p:sp>
      <p:cxnSp>
        <p:nvCxnSpPr>
          <p:cNvPr id="20" name="Straight Arrow Connector 19">
            <a:extLst>
              <a:ext uri="{FF2B5EF4-FFF2-40B4-BE49-F238E27FC236}">
                <a16:creationId xmlns:a16="http://schemas.microsoft.com/office/drawing/2014/main" id="{B40F64C0-1A14-E2B1-D2EE-B09FB4677A70}"/>
              </a:ext>
            </a:extLst>
          </p:cNvPr>
          <p:cNvCxnSpPr/>
          <p:nvPr/>
        </p:nvCxnSpPr>
        <p:spPr>
          <a:xfrm>
            <a:off x="9991023" y="3657600"/>
            <a:ext cx="0" cy="50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68DF6F4-309A-2B91-7B15-5007E5C3B8C4}"/>
              </a:ext>
            </a:extLst>
          </p:cNvPr>
          <p:cNvCxnSpPr/>
          <p:nvPr/>
        </p:nvCxnSpPr>
        <p:spPr>
          <a:xfrm flipV="1">
            <a:off x="9991023" y="4527446"/>
            <a:ext cx="0" cy="641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4049155-B4B0-B726-DD36-027695E73F05}"/>
              </a:ext>
            </a:extLst>
          </p:cNvPr>
          <p:cNvSpPr txBox="1"/>
          <p:nvPr/>
        </p:nvSpPr>
        <p:spPr>
          <a:xfrm>
            <a:off x="2627697" y="3927107"/>
            <a:ext cx="1270535" cy="369332"/>
          </a:xfrm>
          <a:prstGeom prst="rect">
            <a:avLst/>
          </a:prstGeom>
          <a:noFill/>
        </p:spPr>
        <p:txBody>
          <a:bodyPr wrap="square" rtlCol="0">
            <a:spAutoFit/>
          </a:bodyPr>
          <a:lstStyle/>
          <a:p>
            <a:r>
              <a:rPr lang="en-IN" dirty="0"/>
              <a:t>Input</a:t>
            </a:r>
          </a:p>
        </p:txBody>
      </p:sp>
      <p:sp>
        <p:nvSpPr>
          <p:cNvPr id="24" name="TextBox 23">
            <a:extLst>
              <a:ext uri="{FF2B5EF4-FFF2-40B4-BE49-F238E27FC236}">
                <a16:creationId xmlns:a16="http://schemas.microsoft.com/office/drawing/2014/main" id="{59A12146-3BE4-C202-B823-501BEA06B409}"/>
              </a:ext>
            </a:extLst>
          </p:cNvPr>
          <p:cNvSpPr txBox="1"/>
          <p:nvPr/>
        </p:nvSpPr>
        <p:spPr>
          <a:xfrm>
            <a:off x="7902341" y="3724977"/>
            <a:ext cx="1097281" cy="646331"/>
          </a:xfrm>
          <a:prstGeom prst="rect">
            <a:avLst/>
          </a:prstGeom>
          <a:noFill/>
        </p:spPr>
        <p:txBody>
          <a:bodyPr wrap="square" rtlCol="0">
            <a:spAutoFit/>
          </a:bodyPr>
          <a:lstStyle/>
          <a:p>
            <a:endParaRPr lang="en-IN" dirty="0"/>
          </a:p>
          <a:p>
            <a:r>
              <a:rPr lang="en-IN" dirty="0"/>
              <a:t>output</a:t>
            </a:r>
          </a:p>
        </p:txBody>
      </p:sp>
      <p:sp>
        <p:nvSpPr>
          <p:cNvPr id="25" name="TextBox 24">
            <a:extLst>
              <a:ext uri="{FF2B5EF4-FFF2-40B4-BE49-F238E27FC236}">
                <a16:creationId xmlns:a16="http://schemas.microsoft.com/office/drawing/2014/main" id="{37F2AB24-CBC5-5539-DE7E-0A3001CD7008}"/>
              </a:ext>
            </a:extLst>
          </p:cNvPr>
          <p:cNvSpPr txBox="1"/>
          <p:nvPr/>
        </p:nvSpPr>
        <p:spPr>
          <a:xfrm>
            <a:off x="5053263" y="2887579"/>
            <a:ext cx="2310062" cy="369332"/>
          </a:xfrm>
          <a:prstGeom prst="rect">
            <a:avLst/>
          </a:prstGeom>
          <a:noFill/>
        </p:spPr>
        <p:txBody>
          <a:bodyPr wrap="square" rtlCol="0">
            <a:spAutoFit/>
          </a:bodyPr>
          <a:lstStyle/>
          <a:p>
            <a:r>
              <a:rPr lang="en-IN" dirty="0"/>
              <a:t>Processing</a:t>
            </a:r>
          </a:p>
        </p:txBody>
      </p:sp>
    </p:spTree>
    <p:extLst>
      <p:ext uri="{BB962C8B-B14F-4D97-AF65-F5344CB8AC3E}">
        <p14:creationId xmlns:p14="http://schemas.microsoft.com/office/powerpoint/2010/main" val="1954228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238225" y="290079"/>
            <a:ext cx="11504595" cy="5909310"/>
          </a:xfrm>
          <a:prstGeom prst="rect">
            <a:avLst/>
          </a:prstGeom>
          <a:noFill/>
        </p:spPr>
        <p:txBody>
          <a:bodyPr wrap="square">
            <a:spAutoFit/>
          </a:bodyPr>
          <a:lstStyle/>
          <a:p>
            <a:r>
              <a:rPr lang="en-US" sz="1800" b="1" dirty="0">
                <a:solidFill>
                  <a:srgbClr val="000000"/>
                </a:solidFill>
                <a:effectLst/>
                <a:latin typeface="Aptos-Bold"/>
              </a:rPr>
              <a:t>Components:</a:t>
            </a:r>
            <a:r>
              <a:rPr lang="en-US" b="1" dirty="0">
                <a:solidFill>
                  <a:srgbClr val="000000"/>
                </a:solidFill>
                <a:latin typeface="Aptos-Bold"/>
              </a:rPr>
              <a:t> </a:t>
            </a:r>
            <a:r>
              <a:rPr lang="en-IN" sz="1800" b="1" dirty="0">
                <a:effectLst/>
                <a:latin typeface="Aptos" panose="020B0004020202020204" pitchFamily="34" charset="0"/>
                <a:ea typeface="Aptos" panose="020B0004020202020204" pitchFamily="34" charset="0"/>
                <a:cs typeface="Times New Roman" panose="02020603050405020304" pitchFamily="18" charset="0"/>
              </a:rPr>
              <a:t>Tools</a:t>
            </a:r>
            <a:r>
              <a:rPr lang="en-IN" sz="1800" dirty="0">
                <a:effectLst/>
                <a:latin typeface="Aptos" panose="020B0004020202020204" pitchFamily="34" charset="0"/>
                <a:ea typeface="Aptos" panose="020B0004020202020204" pitchFamily="34" charset="0"/>
                <a:cs typeface="Times New Roman" panose="02020603050405020304" pitchFamily="18" charset="0"/>
              </a:rPr>
              <a:t>: Instructions</a:t>
            </a:r>
          </a:p>
          <a:p>
            <a:endParaRPr lang="en-IN" dirty="0">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Aptos" panose="020B0004020202020204" pitchFamily="34" charset="0"/>
                <a:ea typeface="Aptos" panose="020B0004020202020204" pitchFamily="34" charset="0"/>
                <a:cs typeface="Times New Roman" panose="02020603050405020304" pitchFamily="18" charset="0"/>
              </a:rPr>
              <a:t>   Python, </a:t>
            </a:r>
            <a:r>
              <a:rPr lang="en-IN" sz="1800" dirty="0" err="1">
                <a:effectLst/>
                <a:latin typeface="Aptos" panose="020B0004020202020204" pitchFamily="34" charset="0"/>
                <a:ea typeface="Aptos" panose="020B0004020202020204" pitchFamily="34" charset="0"/>
                <a:cs typeface="Times New Roman" panose="02020603050405020304" pitchFamily="18" charset="0"/>
              </a:rPr>
              <a:t>PyTorch</a:t>
            </a:r>
            <a:r>
              <a:rPr lang="en-IN" sz="1800" dirty="0">
                <a:effectLst/>
                <a:latin typeface="Aptos" panose="020B0004020202020204" pitchFamily="34" charset="0"/>
                <a:ea typeface="Aptos" panose="020B0004020202020204" pitchFamily="34" charset="0"/>
                <a:cs typeface="Times New Roman" panose="02020603050405020304" pitchFamily="18" charset="0"/>
              </a:rPr>
              <a:t>, TensorFlow, OpenCV, Flask and python based model libraries</a:t>
            </a:r>
          </a:p>
          <a:p>
            <a:endParaRPr lang="en-IN" b="1" dirty="0">
              <a:solidFill>
                <a:srgbClr val="000000"/>
              </a:solidFill>
              <a:latin typeface="Aptos" panose="020B0004020202020204" pitchFamily="34" charset="0"/>
              <a:cs typeface="Times New Roman" panose="02020603050405020304" pitchFamily="18" charset="0"/>
            </a:endParaRPr>
          </a:p>
          <a:p>
            <a:endParaRPr lang="en-IN" sz="1800" b="1" dirty="0">
              <a:solidFill>
                <a:srgbClr val="000000"/>
              </a:solidFill>
              <a:effectLst/>
              <a:latin typeface="Aptos" panose="020B0004020202020204" pitchFamily="34" charset="0"/>
              <a:cs typeface="Times New Roman" panose="02020603050405020304" pitchFamily="18" charset="0"/>
            </a:endParaRPr>
          </a:p>
          <a:p>
            <a:pPr marL="342900" indent="-342900">
              <a:buAutoNum type="arabicPeriod"/>
            </a:pPr>
            <a:r>
              <a:rPr lang="en-IN" b="1" dirty="0">
                <a:solidFill>
                  <a:srgbClr val="000000"/>
                </a:solidFill>
                <a:latin typeface="Aptos" panose="020B0004020202020204" pitchFamily="34" charset="0"/>
                <a:cs typeface="Times New Roman" panose="02020603050405020304" pitchFamily="18" charset="0"/>
              </a:rPr>
              <a:t>Create folders under C: \ Drive of your laptop</a:t>
            </a:r>
          </a:p>
          <a:p>
            <a:pPr marL="342900" indent="-342900">
              <a:buAutoNum type="arabicPeriod"/>
            </a:pPr>
            <a:r>
              <a:rPr lang="en-IN" sz="1800" b="1" dirty="0">
                <a:solidFill>
                  <a:srgbClr val="000000"/>
                </a:solidFill>
                <a:effectLst/>
                <a:latin typeface="Aptos" panose="020B0004020202020204" pitchFamily="34" charset="0"/>
                <a:cs typeface="Times New Roman" panose="02020603050405020304" pitchFamily="18" charset="0"/>
              </a:rPr>
              <a:t>Make sure Visual S</a:t>
            </a:r>
            <a:r>
              <a:rPr lang="en-IN" b="1" dirty="0">
                <a:solidFill>
                  <a:srgbClr val="000000"/>
                </a:solidFill>
                <a:latin typeface="Aptos" panose="020B0004020202020204" pitchFamily="34" charset="0"/>
                <a:cs typeface="Times New Roman" panose="02020603050405020304" pitchFamily="18" charset="0"/>
              </a:rPr>
              <a:t>tudio code is installed.</a:t>
            </a:r>
          </a:p>
          <a:p>
            <a:pPr marL="342900" indent="-342900">
              <a:buAutoNum type="arabicPeriod"/>
            </a:pPr>
            <a:r>
              <a:rPr lang="en-US" sz="1800" b="1" dirty="0">
                <a:solidFill>
                  <a:srgbClr val="000000"/>
                </a:solidFill>
                <a:effectLst/>
                <a:latin typeface="Aptos-Bold"/>
              </a:rPr>
              <a:t> Make sure latest version of python is installed.</a:t>
            </a:r>
          </a:p>
          <a:p>
            <a:pPr marL="342900" indent="-342900">
              <a:buAutoNum type="arabicPeriod"/>
            </a:pPr>
            <a:r>
              <a:rPr lang="en-US" b="1" dirty="0">
                <a:solidFill>
                  <a:srgbClr val="000000"/>
                </a:solidFill>
                <a:latin typeface="Aptos-Bold"/>
              </a:rPr>
              <a:t>Create folder – </a:t>
            </a:r>
            <a:r>
              <a:rPr lang="en-US" b="1" dirty="0" err="1">
                <a:solidFill>
                  <a:srgbClr val="000000"/>
                </a:solidFill>
                <a:latin typeface="Aptos-Bold"/>
              </a:rPr>
              <a:t>ModelCNN</a:t>
            </a:r>
            <a:r>
              <a:rPr lang="en-US" b="1" dirty="0">
                <a:solidFill>
                  <a:srgbClr val="000000"/>
                </a:solidFill>
                <a:latin typeface="Aptos-Bold"/>
              </a:rPr>
              <a:t>, Model KNN, </a:t>
            </a:r>
            <a:r>
              <a:rPr lang="en-US" b="1" dirty="0" err="1">
                <a:solidFill>
                  <a:srgbClr val="000000"/>
                </a:solidFill>
                <a:latin typeface="Aptos-Bold"/>
              </a:rPr>
              <a:t>mainapp</a:t>
            </a:r>
            <a:r>
              <a:rPr lang="en-US" b="1" dirty="0">
                <a:solidFill>
                  <a:srgbClr val="000000"/>
                </a:solidFill>
                <a:latin typeface="Aptos-Bold"/>
              </a:rPr>
              <a:t> and datasets/Images under c:\drive</a:t>
            </a:r>
          </a:p>
          <a:p>
            <a:pPr marL="342900" indent="-342900">
              <a:buAutoNum type="arabicPeriod"/>
            </a:pPr>
            <a:r>
              <a:rPr lang="en-US" sz="1800" b="1" dirty="0">
                <a:solidFill>
                  <a:srgbClr val="000000"/>
                </a:solidFill>
                <a:effectLst/>
                <a:latin typeface="Aptos-Bold"/>
              </a:rPr>
              <a:t>Down</a:t>
            </a:r>
            <a:r>
              <a:rPr lang="en-US" b="1" dirty="0">
                <a:solidFill>
                  <a:srgbClr val="000000"/>
                </a:solidFill>
                <a:latin typeface="Aptos-Bold"/>
              </a:rPr>
              <a:t>load codes from the </a:t>
            </a:r>
            <a:r>
              <a:rPr lang="en-US" b="1" dirty="0" err="1">
                <a:solidFill>
                  <a:srgbClr val="000000"/>
                </a:solidFill>
                <a:latin typeface="Aptos-Bold"/>
              </a:rPr>
              <a:t>github</a:t>
            </a:r>
            <a:r>
              <a:rPr lang="en-US" b="1" dirty="0">
                <a:solidFill>
                  <a:srgbClr val="000000"/>
                </a:solidFill>
                <a:latin typeface="Aptos-Bold"/>
              </a:rPr>
              <a:t> - </a:t>
            </a:r>
            <a:r>
              <a:rPr lang="en-US" b="1" dirty="0">
                <a:solidFill>
                  <a:srgbClr val="000000"/>
                </a:solidFill>
                <a:latin typeface="Aptos-Bold"/>
                <a:hlinkClick r:id="rId2"/>
              </a:rPr>
              <a:t>https://github.com/jatinkrai2002/PatternMatching/tree/main/ModelCNN</a:t>
            </a:r>
            <a:endParaRPr lang="en-US" b="1" dirty="0">
              <a:solidFill>
                <a:srgbClr val="000000"/>
              </a:solidFill>
              <a:latin typeface="Aptos-Bold"/>
            </a:endParaRPr>
          </a:p>
          <a:p>
            <a:r>
              <a:rPr lang="en-US" sz="1800" u="sng" dirty="0">
                <a:solidFill>
                  <a:srgbClr val="000000"/>
                </a:solidFill>
                <a:effectLst/>
                <a:latin typeface="Aptos-Bold"/>
                <a:hlinkClick r:id="rId3"/>
              </a:rPr>
              <a:t>      </a:t>
            </a:r>
            <a:r>
              <a:rPr lang="en-US" sz="1800" b="1" dirty="0">
                <a:solidFill>
                  <a:srgbClr val="000000"/>
                </a:solidFill>
                <a:effectLst/>
                <a:latin typeface="Aptos-Bold"/>
                <a:hlinkClick r:id="rId3"/>
              </a:rPr>
              <a:t> https://github.com/jatinkrai2002/PatternMatching/tree/main/ModelKNN</a:t>
            </a:r>
            <a:endParaRPr lang="en-US" sz="1800" b="1" dirty="0">
              <a:solidFill>
                <a:srgbClr val="000000"/>
              </a:solidFill>
              <a:effectLst/>
              <a:latin typeface="Aptos-Bold"/>
            </a:endParaRPr>
          </a:p>
          <a:p>
            <a:r>
              <a:rPr lang="en-US" b="1" dirty="0">
                <a:solidFill>
                  <a:srgbClr val="000000"/>
                </a:solidFill>
                <a:latin typeface="Aptos-Bold"/>
              </a:rPr>
              <a:t>      </a:t>
            </a:r>
            <a:r>
              <a:rPr lang="en-US" b="1" dirty="0">
                <a:solidFill>
                  <a:srgbClr val="000000"/>
                </a:solidFill>
                <a:latin typeface="Aptos-Bold"/>
                <a:hlinkClick r:id="rId4"/>
              </a:rPr>
              <a:t>https://github.com/jatinkrai2002/PatternMatching/tree/main/mainapp</a:t>
            </a:r>
            <a:endParaRPr lang="en-US" b="1" dirty="0">
              <a:solidFill>
                <a:srgbClr val="000000"/>
              </a:solidFill>
              <a:latin typeface="Aptos-Bold"/>
            </a:endParaRPr>
          </a:p>
          <a:p>
            <a:r>
              <a:rPr lang="en-US" b="1" dirty="0">
                <a:solidFill>
                  <a:srgbClr val="000000"/>
                </a:solidFill>
                <a:latin typeface="Aptos-Bold"/>
              </a:rPr>
              <a:t>     </a:t>
            </a:r>
            <a:r>
              <a:rPr lang="en-US" b="1" dirty="0">
                <a:solidFill>
                  <a:srgbClr val="000000"/>
                </a:solidFill>
                <a:latin typeface="Aptos-Bold"/>
                <a:hlinkClick r:id="rId5"/>
              </a:rPr>
              <a:t>https://github.com/jatinkrai2002/PatternMatching/tree/main/images</a:t>
            </a:r>
            <a:endParaRPr lang="en-US" b="1" dirty="0">
              <a:solidFill>
                <a:srgbClr val="000000"/>
              </a:solidFill>
              <a:latin typeface="Aptos-Bold"/>
            </a:endParaRPr>
          </a:p>
          <a:p>
            <a:endParaRPr lang="en-US" b="1" dirty="0">
              <a:solidFill>
                <a:srgbClr val="000000"/>
              </a:solidFill>
              <a:latin typeface="Aptos-Bold"/>
            </a:endParaRPr>
          </a:p>
          <a:p>
            <a:endParaRPr lang="en-US" sz="1800" b="1" dirty="0">
              <a:solidFill>
                <a:srgbClr val="000000"/>
              </a:solidFill>
              <a:effectLst/>
              <a:latin typeface="Aptos-Bold"/>
            </a:endParaRPr>
          </a:p>
          <a:p>
            <a:r>
              <a:rPr lang="en-US" sz="1800" b="1" dirty="0">
                <a:solidFill>
                  <a:srgbClr val="000000"/>
                </a:solidFill>
                <a:effectLst/>
                <a:latin typeface="Aptos-Bold"/>
              </a:rPr>
              <a:t>6. modify the location of image files under the CNN and KNN files. Please refer slide#8 and Slide#10 files.</a:t>
            </a:r>
          </a:p>
          <a:p>
            <a:pPr marL="342900" indent="-342900">
              <a:buAutoNum type="arabicPeriod"/>
            </a:pPr>
            <a:endParaRPr lang="en-US" sz="1800" b="1" dirty="0">
              <a:solidFill>
                <a:srgbClr val="000000"/>
              </a:solidFill>
              <a:effectLst/>
              <a:latin typeface="Aptos-Bold"/>
            </a:endParaRPr>
          </a:p>
          <a:p>
            <a:pPr marL="342900" indent="-342900">
              <a:buAutoNum type="arabicPeriod"/>
            </a:pPr>
            <a:endParaRPr lang="en-US" dirty="0"/>
          </a:p>
          <a:p>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6"/>
          <a:stretch>
            <a:fillRect/>
          </a:stretch>
        </p:blipFill>
        <p:spPr>
          <a:xfrm>
            <a:off x="10791630" y="80138"/>
            <a:ext cx="1400370" cy="1343212"/>
          </a:xfrm>
          <a:prstGeom prst="rect">
            <a:avLst/>
          </a:prstGeom>
        </p:spPr>
      </p:pic>
    </p:spTree>
    <p:extLst>
      <p:ext uri="{BB962C8B-B14F-4D97-AF65-F5344CB8AC3E}">
        <p14:creationId xmlns:p14="http://schemas.microsoft.com/office/powerpoint/2010/main" val="20134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238225" y="290079"/>
            <a:ext cx="11504595" cy="1754326"/>
          </a:xfrm>
          <a:prstGeom prst="rect">
            <a:avLst/>
          </a:prstGeom>
          <a:noFill/>
        </p:spPr>
        <p:txBody>
          <a:bodyPr wrap="square">
            <a:spAutoFit/>
          </a:bodyPr>
          <a:lstStyle/>
          <a:p>
            <a:r>
              <a:rPr lang="en-US" sz="1800" b="1" dirty="0">
                <a:solidFill>
                  <a:srgbClr val="000000"/>
                </a:solidFill>
                <a:effectLst/>
                <a:latin typeface="Aptos-Bold"/>
              </a:rPr>
              <a:t>Components: </a:t>
            </a:r>
            <a:r>
              <a:rPr lang="en-US" b="1" dirty="0">
                <a:solidFill>
                  <a:srgbClr val="000000"/>
                </a:solidFill>
                <a:latin typeface="Aptos-Bold"/>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Sample Dataset: </a:t>
            </a:r>
          </a:p>
          <a:p>
            <a:endParaRPr lang="en-IN" b="1" kern="100" dirty="0">
              <a:latin typeface="Aptos" panose="020B0004020202020204" pitchFamily="34" charset="0"/>
              <a:ea typeface="Aptos" panose="020B0004020202020204" pitchFamily="34" charset="0"/>
              <a:cs typeface="Times New Roman" panose="02020603050405020304" pitchFamily="18" charset="0"/>
            </a:endParaRPr>
          </a:p>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Retinal Image Databases - </a:t>
            </a:r>
            <a:r>
              <a:rPr lang="en-IN" sz="1800" u="sng" kern="100" dirty="0" err="1">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medicmind</a:t>
            </a:r>
            <a:r>
              <a:rPr lang="en-IN"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 - </a:t>
            </a:r>
            <a:r>
              <a:rPr lang="en-IN" sz="1800" u="sng" kern="100" dirty="0" err="1">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oDocs</a:t>
            </a:r>
            <a:r>
              <a:rPr lang="en-IN"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 Eye Care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3"/>
          <a:stretch>
            <a:fillRect/>
          </a:stretch>
        </p:blipFill>
        <p:spPr>
          <a:xfrm>
            <a:off x="10791630" y="80138"/>
            <a:ext cx="1400370" cy="1343212"/>
          </a:xfrm>
          <a:prstGeom prst="rect">
            <a:avLst/>
          </a:prstGeom>
        </p:spPr>
      </p:pic>
    </p:spTree>
    <p:extLst>
      <p:ext uri="{BB962C8B-B14F-4D97-AF65-F5344CB8AC3E}">
        <p14:creationId xmlns:p14="http://schemas.microsoft.com/office/powerpoint/2010/main" val="130762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E100-B740-4A96-33ED-87DC3044F31B}"/>
              </a:ext>
            </a:extLst>
          </p:cNvPr>
          <p:cNvSpPr txBox="1"/>
          <p:nvPr/>
        </p:nvSpPr>
        <p:spPr>
          <a:xfrm>
            <a:off x="558265" y="279133"/>
            <a:ext cx="10761044" cy="5909310"/>
          </a:xfrm>
          <a:prstGeom prst="rect">
            <a:avLst/>
          </a:prstGeom>
          <a:noFill/>
        </p:spPr>
        <p:txBody>
          <a:bodyPr wrap="square" rtlCol="0">
            <a:spAutoFit/>
          </a:bodyPr>
          <a:lstStyle/>
          <a:p>
            <a:r>
              <a:rPr lang="en-IN" b="1" u="sng" dirty="0"/>
              <a:t>Development method:</a:t>
            </a:r>
          </a:p>
          <a:p>
            <a:endParaRPr lang="en-IN" dirty="0"/>
          </a:p>
          <a:p>
            <a:pPr marL="342900" indent="-342900">
              <a:buAutoNum type="arabicPeriod"/>
            </a:pPr>
            <a:r>
              <a:rPr lang="en-IN" dirty="0"/>
              <a:t>Requirement:</a:t>
            </a:r>
          </a:p>
          <a:p>
            <a:pPr marL="342900" indent="-342900">
              <a:buAutoNum type="arabicPeriod"/>
            </a:pPr>
            <a:endParaRPr lang="en-IN" dirty="0"/>
          </a:p>
          <a:p>
            <a:endParaRPr lang="en-IN" dirty="0"/>
          </a:p>
          <a:p>
            <a:r>
              <a:rPr lang="en-IN" dirty="0"/>
              <a:t>2.     Specification:</a:t>
            </a:r>
          </a:p>
          <a:p>
            <a:endParaRPr lang="en-IN" dirty="0"/>
          </a:p>
          <a:p>
            <a:pPr marL="342900" indent="-342900">
              <a:buAutoNum type="arabicPeriod" startAt="3"/>
            </a:pPr>
            <a:r>
              <a:rPr lang="en-IN" dirty="0"/>
              <a:t>Design – High level design, detailed level design.</a:t>
            </a:r>
          </a:p>
          <a:p>
            <a:endParaRPr lang="en-IN" dirty="0"/>
          </a:p>
          <a:p>
            <a:endParaRPr lang="en-IN" dirty="0"/>
          </a:p>
          <a:p>
            <a:r>
              <a:rPr lang="en-IN" dirty="0"/>
              <a:t>4.Coding/Build/Implement</a:t>
            </a:r>
          </a:p>
          <a:p>
            <a:endParaRPr lang="en-IN" dirty="0"/>
          </a:p>
          <a:p>
            <a:r>
              <a:rPr lang="en-IN" dirty="0"/>
              <a:t>     </a:t>
            </a:r>
          </a:p>
          <a:p>
            <a:r>
              <a:rPr lang="en-IN" dirty="0"/>
              <a:t>5. Testing</a:t>
            </a:r>
          </a:p>
          <a:p>
            <a:endParaRPr lang="en-IN" dirty="0"/>
          </a:p>
          <a:p>
            <a:r>
              <a:rPr lang="en-US" dirty="0"/>
              <a:t>Also use ROC AUC as evaluation metric of your models and compare  their performance and analysis the results. </a:t>
            </a:r>
            <a:endParaRPr lang="en-IN" dirty="0"/>
          </a:p>
          <a:p>
            <a:endParaRPr lang="en-IN" dirty="0"/>
          </a:p>
          <a:p>
            <a:endParaRPr lang="en-IN" dirty="0"/>
          </a:p>
          <a:p>
            <a:endParaRPr lang="en-IN" dirty="0"/>
          </a:p>
          <a:p>
            <a:r>
              <a:rPr lang="en-IN" dirty="0"/>
              <a:t>6. Go Live</a:t>
            </a:r>
          </a:p>
          <a:p>
            <a:r>
              <a:rPr lang="en-IN" dirty="0"/>
              <a:t>        </a:t>
            </a:r>
          </a:p>
        </p:txBody>
      </p:sp>
      <p:pic>
        <p:nvPicPr>
          <p:cNvPr id="4" name="Picture 3">
            <a:extLst>
              <a:ext uri="{FF2B5EF4-FFF2-40B4-BE49-F238E27FC236}">
                <a16:creationId xmlns:a16="http://schemas.microsoft.com/office/drawing/2014/main" id="{B0CFF80E-40AC-B50D-1973-70F6F30B760D}"/>
              </a:ext>
            </a:extLst>
          </p:cNvPr>
          <p:cNvPicPr>
            <a:picLocks noChangeAspect="1"/>
          </p:cNvPicPr>
          <p:nvPr/>
        </p:nvPicPr>
        <p:blipFill>
          <a:blip r:embed="rId3"/>
          <a:stretch>
            <a:fillRect/>
          </a:stretch>
        </p:blipFill>
        <p:spPr>
          <a:xfrm>
            <a:off x="10791630" y="0"/>
            <a:ext cx="1400370" cy="1343212"/>
          </a:xfrm>
          <a:prstGeom prst="rect">
            <a:avLst/>
          </a:prstGeom>
        </p:spPr>
      </p:pic>
    </p:spTree>
    <p:extLst>
      <p:ext uri="{BB962C8B-B14F-4D97-AF65-F5344CB8AC3E}">
        <p14:creationId xmlns:p14="http://schemas.microsoft.com/office/powerpoint/2010/main" val="3303567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E100-B740-4A96-33ED-87DC3044F31B}"/>
              </a:ext>
            </a:extLst>
          </p:cNvPr>
          <p:cNvSpPr txBox="1"/>
          <p:nvPr/>
        </p:nvSpPr>
        <p:spPr>
          <a:xfrm>
            <a:off x="385009" y="308009"/>
            <a:ext cx="11665819" cy="4247317"/>
          </a:xfrm>
          <a:prstGeom prst="rect">
            <a:avLst/>
          </a:prstGeom>
          <a:noFill/>
        </p:spPr>
        <p:txBody>
          <a:bodyPr wrap="square" rtlCol="0">
            <a:spAutoFit/>
          </a:bodyPr>
          <a:lstStyle/>
          <a:p>
            <a:r>
              <a:rPr lang="en-IN" b="1" dirty="0"/>
              <a:t>Agile Development method</a:t>
            </a:r>
            <a:r>
              <a:rPr lang="en-IN" dirty="0"/>
              <a:t>:</a:t>
            </a:r>
          </a:p>
          <a:p>
            <a:endParaRPr lang="en-IN" dirty="0"/>
          </a:p>
          <a:p>
            <a:pPr marL="342900" indent="-342900">
              <a:buAutoNum type="arabicPeriod"/>
            </a:pPr>
            <a:r>
              <a:rPr lang="en-IN" dirty="0"/>
              <a:t>Requirement – Implement Use case stories/Use case diagram</a:t>
            </a:r>
          </a:p>
          <a:p>
            <a:r>
              <a:rPr lang="en-IN" dirty="0"/>
              <a:t>   Actor: End user</a:t>
            </a:r>
          </a:p>
          <a:p>
            <a:r>
              <a:rPr lang="en-IN" dirty="0"/>
              <a:t>   functionalities:-.</a:t>
            </a:r>
          </a:p>
          <a:p>
            <a:pPr marL="342900" indent="-342900">
              <a:buAutoNum type="arabicPeriod"/>
            </a:pPr>
            <a:endParaRPr lang="en-IN" dirty="0"/>
          </a:p>
          <a:p>
            <a:r>
              <a:rPr lang="en-IN" dirty="0"/>
              <a:t>2. Design :- Implement Sequence diagram, Class diagram, component diagram</a:t>
            </a:r>
          </a:p>
          <a:p>
            <a:r>
              <a:rPr lang="en-IN" dirty="0"/>
              <a:t>.</a:t>
            </a:r>
          </a:p>
          <a:p>
            <a:pPr marL="342900" indent="-342900">
              <a:buAutoNum type="arabicPeriod"/>
            </a:pPr>
            <a:endParaRPr lang="en-IN" dirty="0"/>
          </a:p>
          <a:p>
            <a:r>
              <a:rPr lang="en-IN" dirty="0"/>
              <a:t>3. Coding/Build/Implement – </a:t>
            </a:r>
          </a:p>
          <a:p>
            <a:pPr marL="342900" indent="-342900">
              <a:buAutoNum type="arabicPeriod"/>
            </a:pPr>
            <a:endParaRPr lang="en-IN" dirty="0"/>
          </a:p>
          <a:p>
            <a:r>
              <a:rPr lang="en-IN" dirty="0"/>
              <a:t>4. Testing –</a:t>
            </a:r>
          </a:p>
          <a:p>
            <a:endParaRPr lang="en-IN" dirty="0"/>
          </a:p>
          <a:p>
            <a:endParaRPr lang="en-IN" dirty="0"/>
          </a:p>
          <a:p>
            <a:r>
              <a:rPr lang="en-IN" dirty="0"/>
              <a:t>5. Go Live –.</a:t>
            </a:r>
          </a:p>
        </p:txBody>
      </p:sp>
      <p:pic>
        <p:nvPicPr>
          <p:cNvPr id="4" name="Picture 3">
            <a:extLst>
              <a:ext uri="{FF2B5EF4-FFF2-40B4-BE49-F238E27FC236}">
                <a16:creationId xmlns:a16="http://schemas.microsoft.com/office/drawing/2014/main" id="{EF0D75FF-0F24-CC53-284F-84D777501B93}"/>
              </a:ext>
            </a:extLst>
          </p:cNvPr>
          <p:cNvPicPr>
            <a:picLocks noChangeAspect="1"/>
          </p:cNvPicPr>
          <p:nvPr/>
        </p:nvPicPr>
        <p:blipFill>
          <a:blip r:embed="rId2"/>
          <a:stretch>
            <a:fillRect/>
          </a:stretch>
        </p:blipFill>
        <p:spPr>
          <a:xfrm>
            <a:off x="10650458" y="0"/>
            <a:ext cx="1400370" cy="1343212"/>
          </a:xfrm>
          <a:prstGeom prst="rect">
            <a:avLst/>
          </a:prstGeom>
        </p:spPr>
      </p:pic>
    </p:spTree>
    <p:extLst>
      <p:ext uri="{BB962C8B-B14F-4D97-AF65-F5344CB8AC3E}">
        <p14:creationId xmlns:p14="http://schemas.microsoft.com/office/powerpoint/2010/main" val="1881697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238225" y="290079"/>
            <a:ext cx="11504595" cy="923330"/>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2"/>
          <a:stretch>
            <a:fillRect/>
          </a:stretch>
        </p:blipFill>
        <p:spPr>
          <a:xfrm>
            <a:off x="10791630" y="80138"/>
            <a:ext cx="1400370" cy="1343212"/>
          </a:xfrm>
          <a:prstGeom prst="rect">
            <a:avLst/>
          </a:prstGeom>
        </p:spPr>
      </p:pic>
    </p:spTree>
    <p:extLst>
      <p:ext uri="{BB962C8B-B14F-4D97-AF65-F5344CB8AC3E}">
        <p14:creationId xmlns:p14="http://schemas.microsoft.com/office/powerpoint/2010/main" val="206838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75260-F500-406A-D1DF-6D794A6D5545}"/>
              </a:ext>
            </a:extLst>
          </p:cNvPr>
          <p:cNvSpPr txBox="1"/>
          <p:nvPr/>
        </p:nvSpPr>
        <p:spPr>
          <a:xfrm>
            <a:off x="238225" y="357456"/>
            <a:ext cx="10561320" cy="1477328"/>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sz="1800" dirty="0">
              <a:solidFill>
                <a:srgbClr val="000000"/>
              </a:solidFill>
              <a:effectLst/>
              <a:latin typeface="Aptos" panose="020B0004020202020204" pitchFamily="34" charset="0"/>
            </a:endParaRP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dirty="0"/>
          </a:p>
        </p:txBody>
      </p:sp>
      <p:pic>
        <p:nvPicPr>
          <p:cNvPr id="4" name="Picture 3">
            <a:extLst>
              <a:ext uri="{FF2B5EF4-FFF2-40B4-BE49-F238E27FC236}">
                <a16:creationId xmlns:a16="http://schemas.microsoft.com/office/drawing/2014/main" id="{6F8D0935-5AC8-FEE4-D542-60E0F2335762}"/>
              </a:ext>
            </a:extLst>
          </p:cNvPr>
          <p:cNvPicPr>
            <a:picLocks noChangeAspect="1"/>
          </p:cNvPicPr>
          <p:nvPr/>
        </p:nvPicPr>
        <p:blipFill>
          <a:blip r:embed="rId2"/>
          <a:stretch>
            <a:fillRect/>
          </a:stretch>
        </p:blipFill>
        <p:spPr>
          <a:xfrm>
            <a:off x="10799545" y="0"/>
            <a:ext cx="1400370" cy="1343212"/>
          </a:xfrm>
          <a:prstGeom prst="rect">
            <a:avLst/>
          </a:prstGeom>
        </p:spPr>
      </p:pic>
    </p:spTree>
    <p:extLst>
      <p:ext uri="{BB962C8B-B14F-4D97-AF65-F5344CB8AC3E}">
        <p14:creationId xmlns:p14="http://schemas.microsoft.com/office/powerpoint/2010/main" val="2832618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75260-F500-406A-D1DF-6D794A6D5545}"/>
              </a:ext>
            </a:extLst>
          </p:cNvPr>
          <p:cNvSpPr txBox="1"/>
          <p:nvPr/>
        </p:nvSpPr>
        <p:spPr>
          <a:xfrm>
            <a:off x="536607" y="453708"/>
            <a:ext cx="11466095" cy="1754326"/>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IN" dirty="0"/>
          </a:p>
        </p:txBody>
      </p:sp>
      <p:pic>
        <p:nvPicPr>
          <p:cNvPr id="4" name="Picture 3">
            <a:extLst>
              <a:ext uri="{FF2B5EF4-FFF2-40B4-BE49-F238E27FC236}">
                <a16:creationId xmlns:a16="http://schemas.microsoft.com/office/drawing/2014/main" id="{2B5D3A5A-B62D-6753-8132-8751F3B8EEBE}"/>
              </a:ext>
            </a:extLst>
          </p:cNvPr>
          <p:cNvPicPr>
            <a:picLocks noChangeAspect="1"/>
          </p:cNvPicPr>
          <p:nvPr/>
        </p:nvPicPr>
        <p:blipFill>
          <a:blip r:embed="rId2"/>
          <a:stretch>
            <a:fillRect/>
          </a:stretch>
        </p:blipFill>
        <p:spPr>
          <a:xfrm>
            <a:off x="10602332" y="168198"/>
            <a:ext cx="1400370" cy="1343212"/>
          </a:xfrm>
          <a:prstGeom prst="rect">
            <a:avLst/>
          </a:prstGeom>
        </p:spPr>
      </p:pic>
      <p:pic>
        <p:nvPicPr>
          <p:cNvPr id="5" name="Picture 4">
            <a:extLst>
              <a:ext uri="{FF2B5EF4-FFF2-40B4-BE49-F238E27FC236}">
                <a16:creationId xmlns:a16="http://schemas.microsoft.com/office/drawing/2014/main" id="{99435B00-FEF8-EBBC-6DE1-ED4E29BA6761}"/>
              </a:ext>
            </a:extLst>
          </p:cNvPr>
          <p:cNvPicPr>
            <a:picLocks noChangeAspect="1"/>
          </p:cNvPicPr>
          <p:nvPr/>
        </p:nvPicPr>
        <p:blipFill>
          <a:blip r:embed="rId3"/>
          <a:stretch>
            <a:fillRect/>
          </a:stretch>
        </p:blipFill>
        <p:spPr>
          <a:xfrm>
            <a:off x="3016084" y="658803"/>
            <a:ext cx="6772809" cy="6122894"/>
          </a:xfrm>
          <a:prstGeom prst="rect">
            <a:avLst/>
          </a:prstGeom>
        </p:spPr>
      </p:pic>
    </p:spTree>
    <p:extLst>
      <p:ext uri="{BB962C8B-B14F-4D97-AF65-F5344CB8AC3E}">
        <p14:creationId xmlns:p14="http://schemas.microsoft.com/office/powerpoint/2010/main" val="732518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U Carbondale">
            <a:extLst>
              <a:ext uri="{FF2B5EF4-FFF2-40B4-BE49-F238E27FC236}">
                <a16:creationId xmlns:a16="http://schemas.microsoft.com/office/drawing/2014/main" id="{50374404-1703-7A54-EE1E-E40F7F9C1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094"/>
            <a:ext cx="12063664" cy="67858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641EB0-0CD4-393B-D4CA-9FA736B6D8E3}"/>
              </a:ext>
            </a:extLst>
          </p:cNvPr>
          <p:cNvSpPr>
            <a:spLocks noGrp="1"/>
          </p:cNvSpPr>
          <p:nvPr>
            <p:ph type="title"/>
          </p:nvPr>
        </p:nvSpPr>
        <p:spPr>
          <a:xfrm>
            <a:off x="212558" y="3782729"/>
            <a:ext cx="6005362" cy="2874595"/>
          </a:xfrm>
        </p:spPr>
        <p:txBody>
          <a:bodyPr>
            <a:normAutofit/>
          </a:bodyPr>
          <a:lstStyle/>
          <a:p>
            <a:r>
              <a:rPr lang="en-IN" b="1" dirty="0">
                <a:solidFill>
                  <a:schemeClr val="accent2"/>
                </a:solidFill>
              </a:rPr>
              <a:t>Thank You</a:t>
            </a:r>
            <a:br>
              <a:rPr lang="en-IN" b="1" dirty="0">
                <a:solidFill>
                  <a:schemeClr val="accent2"/>
                </a:solidFill>
              </a:rPr>
            </a:br>
            <a:br>
              <a:rPr lang="en-IN" b="1" dirty="0">
                <a:solidFill>
                  <a:schemeClr val="accent2"/>
                </a:solidFill>
              </a:rPr>
            </a:br>
            <a:br>
              <a:rPr lang="en-IN" b="1" dirty="0">
                <a:solidFill>
                  <a:schemeClr val="accent2"/>
                </a:solidFill>
              </a:rPr>
            </a:br>
            <a:r>
              <a:rPr lang="en-IN" b="1" dirty="0">
                <a:solidFill>
                  <a:schemeClr val="accent2"/>
                </a:solidFill>
              </a:rPr>
              <a:t> </a:t>
            </a:r>
            <a:r>
              <a:rPr lang="en-US" b="1" dirty="0"/>
              <a:t>Questions?</a:t>
            </a:r>
            <a:endParaRPr lang="en-IN" b="1" dirty="0">
              <a:solidFill>
                <a:schemeClr val="accent2"/>
              </a:solidFill>
            </a:endParaRPr>
          </a:p>
        </p:txBody>
      </p:sp>
    </p:spTree>
    <p:extLst>
      <p:ext uri="{BB962C8B-B14F-4D97-AF65-F5344CB8AC3E}">
        <p14:creationId xmlns:p14="http://schemas.microsoft.com/office/powerpoint/2010/main" val="200973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9FFC26-74F3-5FE3-53D8-3A54584F807D}"/>
              </a:ext>
            </a:extLst>
          </p:cNvPr>
          <p:cNvPicPr>
            <a:picLocks noChangeAspect="1"/>
          </p:cNvPicPr>
          <p:nvPr/>
        </p:nvPicPr>
        <p:blipFill>
          <a:blip r:embed="rId3"/>
          <a:stretch>
            <a:fillRect/>
          </a:stretch>
        </p:blipFill>
        <p:spPr>
          <a:xfrm>
            <a:off x="10791630" y="129697"/>
            <a:ext cx="1400370" cy="1343212"/>
          </a:xfrm>
          <a:prstGeom prst="rect">
            <a:avLst/>
          </a:prstGeom>
        </p:spPr>
      </p:pic>
      <p:pic>
        <p:nvPicPr>
          <p:cNvPr id="3" name="Picture 2">
            <a:extLst>
              <a:ext uri="{FF2B5EF4-FFF2-40B4-BE49-F238E27FC236}">
                <a16:creationId xmlns:a16="http://schemas.microsoft.com/office/drawing/2014/main" id="{B22A3F29-1E77-1E2F-AD4F-0C6188A42F85}"/>
              </a:ext>
            </a:extLst>
          </p:cNvPr>
          <p:cNvPicPr>
            <a:picLocks noChangeAspect="1"/>
          </p:cNvPicPr>
          <p:nvPr/>
        </p:nvPicPr>
        <p:blipFill>
          <a:blip r:embed="rId4"/>
          <a:stretch>
            <a:fillRect/>
          </a:stretch>
        </p:blipFill>
        <p:spPr>
          <a:xfrm>
            <a:off x="1113674" y="641263"/>
            <a:ext cx="7173326" cy="5325218"/>
          </a:xfrm>
          <a:prstGeom prst="rect">
            <a:avLst/>
          </a:prstGeom>
          <a:ln>
            <a:solidFill>
              <a:schemeClr val="accent2"/>
            </a:solidFill>
          </a:ln>
        </p:spPr>
      </p:pic>
    </p:spTree>
    <p:extLst>
      <p:ext uri="{BB962C8B-B14F-4D97-AF65-F5344CB8AC3E}">
        <p14:creationId xmlns:p14="http://schemas.microsoft.com/office/powerpoint/2010/main" val="131585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75260-F500-406A-D1DF-6D794A6D5545}"/>
              </a:ext>
            </a:extLst>
          </p:cNvPr>
          <p:cNvSpPr txBox="1"/>
          <p:nvPr/>
        </p:nvSpPr>
        <p:spPr>
          <a:xfrm>
            <a:off x="536607" y="453708"/>
            <a:ext cx="11466095" cy="1754326"/>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IN" dirty="0"/>
          </a:p>
        </p:txBody>
      </p:sp>
      <p:pic>
        <p:nvPicPr>
          <p:cNvPr id="4" name="Picture 3">
            <a:extLst>
              <a:ext uri="{FF2B5EF4-FFF2-40B4-BE49-F238E27FC236}">
                <a16:creationId xmlns:a16="http://schemas.microsoft.com/office/drawing/2014/main" id="{2B5D3A5A-B62D-6753-8132-8751F3B8EEBE}"/>
              </a:ext>
            </a:extLst>
          </p:cNvPr>
          <p:cNvPicPr>
            <a:picLocks noChangeAspect="1"/>
          </p:cNvPicPr>
          <p:nvPr/>
        </p:nvPicPr>
        <p:blipFill>
          <a:blip r:embed="rId3"/>
          <a:stretch>
            <a:fillRect/>
          </a:stretch>
        </p:blipFill>
        <p:spPr>
          <a:xfrm>
            <a:off x="10602332" y="168198"/>
            <a:ext cx="1400370" cy="1343212"/>
          </a:xfrm>
          <a:prstGeom prst="rect">
            <a:avLst/>
          </a:prstGeom>
        </p:spPr>
      </p:pic>
      <p:pic>
        <p:nvPicPr>
          <p:cNvPr id="5" name="Picture 4">
            <a:extLst>
              <a:ext uri="{FF2B5EF4-FFF2-40B4-BE49-F238E27FC236}">
                <a16:creationId xmlns:a16="http://schemas.microsoft.com/office/drawing/2014/main" id="{347494C4-340D-41E2-C423-A02D96EDC203}"/>
              </a:ext>
            </a:extLst>
          </p:cNvPr>
          <p:cNvPicPr>
            <a:picLocks noChangeAspect="1"/>
          </p:cNvPicPr>
          <p:nvPr/>
        </p:nvPicPr>
        <p:blipFill>
          <a:blip r:embed="rId4"/>
          <a:stretch>
            <a:fillRect/>
          </a:stretch>
        </p:blipFill>
        <p:spPr>
          <a:xfrm>
            <a:off x="536607" y="635268"/>
            <a:ext cx="5337413" cy="6858000"/>
          </a:xfrm>
          <a:prstGeom prst="rect">
            <a:avLst/>
          </a:prstGeom>
        </p:spPr>
      </p:pic>
      <p:pic>
        <p:nvPicPr>
          <p:cNvPr id="7" name="Picture 6">
            <a:extLst>
              <a:ext uri="{FF2B5EF4-FFF2-40B4-BE49-F238E27FC236}">
                <a16:creationId xmlns:a16="http://schemas.microsoft.com/office/drawing/2014/main" id="{9DC702CC-73B2-B863-33A0-E5353A722873}"/>
              </a:ext>
            </a:extLst>
          </p:cNvPr>
          <p:cNvPicPr>
            <a:picLocks noChangeAspect="1"/>
          </p:cNvPicPr>
          <p:nvPr/>
        </p:nvPicPr>
        <p:blipFill>
          <a:blip r:embed="rId5"/>
          <a:stretch>
            <a:fillRect/>
          </a:stretch>
        </p:blipFill>
        <p:spPr>
          <a:xfrm>
            <a:off x="6052018" y="168198"/>
            <a:ext cx="6139982" cy="6858000"/>
          </a:xfrm>
          <a:prstGeom prst="rect">
            <a:avLst/>
          </a:prstGeom>
        </p:spPr>
      </p:pic>
    </p:spTree>
    <p:extLst>
      <p:ext uri="{BB962C8B-B14F-4D97-AF65-F5344CB8AC3E}">
        <p14:creationId xmlns:p14="http://schemas.microsoft.com/office/powerpoint/2010/main" val="291127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132348" y="164950"/>
            <a:ext cx="10801952" cy="369332"/>
          </a:xfrm>
          <a:prstGeom prst="rect">
            <a:avLst/>
          </a:prstGeom>
          <a:noFill/>
        </p:spPr>
        <p:txBody>
          <a:bodyPr wrap="square">
            <a:spAutoFit/>
          </a:bodyPr>
          <a:lstStyle/>
          <a:p>
            <a:r>
              <a:rPr lang="en-US" b="1" dirty="0">
                <a:solidFill>
                  <a:srgbClr val="000000"/>
                </a:solidFill>
                <a:latin typeface="Aptos-Bold"/>
              </a:rPr>
              <a:t>User interface for the User to input image and see the results processed.</a:t>
            </a:r>
            <a:r>
              <a:rPr lang="en-US" sz="1800" b="1" dirty="0">
                <a:solidFill>
                  <a:srgbClr val="000000"/>
                </a:solidFill>
                <a:effectLst/>
                <a:latin typeface="Aptos-Bold"/>
              </a:rPr>
              <a:t> </a:t>
            </a:r>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2"/>
          <a:stretch>
            <a:fillRect/>
          </a:stretch>
        </p:blipFill>
        <p:spPr>
          <a:xfrm>
            <a:off x="10791630" y="80138"/>
            <a:ext cx="1400370" cy="1343212"/>
          </a:xfrm>
          <a:prstGeom prst="rect">
            <a:avLst/>
          </a:prstGeom>
        </p:spPr>
      </p:pic>
      <p:pic>
        <p:nvPicPr>
          <p:cNvPr id="5" name="Picture 4">
            <a:extLst>
              <a:ext uri="{FF2B5EF4-FFF2-40B4-BE49-F238E27FC236}">
                <a16:creationId xmlns:a16="http://schemas.microsoft.com/office/drawing/2014/main" id="{DE520E9E-73D9-EE48-CF45-50E1FCF36D68}"/>
              </a:ext>
            </a:extLst>
          </p:cNvPr>
          <p:cNvPicPr>
            <a:picLocks noChangeAspect="1"/>
          </p:cNvPicPr>
          <p:nvPr/>
        </p:nvPicPr>
        <p:blipFill>
          <a:blip r:embed="rId3"/>
          <a:stretch>
            <a:fillRect/>
          </a:stretch>
        </p:blipFill>
        <p:spPr>
          <a:xfrm>
            <a:off x="132348" y="1213323"/>
            <a:ext cx="5410955" cy="2600688"/>
          </a:xfrm>
          <a:prstGeom prst="rect">
            <a:avLst/>
          </a:prstGeom>
          <a:ln>
            <a:noFill/>
          </a:ln>
          <a:effectLst>
            <a:outerShdw blurRad="190500" algn="tl" rotWithShape="0">
              <a:srgbClr val="000000">
                <a:alpha val="70000"/>
              </a:srgbClr>
            </a:outerShdw>
          </a:effectLst>
        </p:spPr>
      </p:pic>
      <p:cxnSp>
        <p:nvCxnSpPr>
          <p:cNvPr id="7" name="Straight Arrow Connector 6">
            <a:extLst>
              <a:ext uri="{FF2B5EF4-FFF2-40B4-BE49-F238E27FC236}">
                <a16:creationId xmlns:a16="http://schemas.microsoft.com/office/drawing/2014/main" id="{3C61C18F-C799-F574-1E68-1EFAC83BAF0B}"/>
              </a:ext>
            </a:extLst>
          </p:cNvPr>
          <p:cNvCxnSpPr/>
          <p:nvPr/>
        </p:nvCxnSpPr>
        <p:spPr>
          <a:xfrm>
            <a:off x="3137836" y="2820202"/>
            <a:ext cx="1915427" cy="160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BAF26F9-F161-5FDC-0A34-290B470706C2}"/>
              </a:ext>
            </a:extLst>
          </p:cNvPr>
          <p:cNvSpPr txBox="1"/>
          <p:nvPr/>
        </p:nvSpPr>
        <p:spPr>
          <a:xfrm>
            <a:off x="5120640" y="4427621"/>
            <a:ext cx="1559293" cy="1754326"/>
          </a:xfrm>
          <a:prstGeom prst="rect">
            <a:avLst/>
          </a:prstGeom>
          <a:noFill/>
          <a:ln>
            <a:solidFill>
              <a:schemeClr val="accent2"/>
            </a:solidFill>
          </a:ln>
        </p:spPr>
        <p:txBody>
          <a:bodyPr wrap="square" rtlCol="0">
            <a:spAutoFit/>
          </a:bodyPr>
          <a:lstStyle/>
          <a:p>
            <a:r>
              <a:rPr lang="en-IN" dirty="0"/>
              <a:t>Click Choose File button and select image file as Input file to process</a:t>
            </a:r>
          </a:p>
        </p:txBody>
      </p:sp>
      <p:sp>
        <p:nvSpPr>
          <p:cNvPr id="9" name="Arrow: Right 8">
            <a:extLst>
              <a:ext uri="{FF2B5EF4-FFF2-40B4-BE49-F238E27FC236}">
                <a16:creationId xmlns:a16="http://schemas.microsoft.com/office/drawing/2014/main" id="{F50660E4-DB9F-0DE9-8E35-D88AE9E29474}"/>
              </a:ext>
            </a:extLst>
          </p:cNvPr>
          <p:cNvSpPr/>
          <p:nvPr/>
        </p:nvSpPr>
        <p:spPr>
          <a:xfrm>
            <a:off x="5543303" y="2329314"/>
            <a:ext cx="1444638" cy="36933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38F71554-3C5E-478D-0529-D51DB4D0C05D}"/>
              </a:ext>
            </a:extLst>
          </p:cNvPr>
          <p:cNvPicPr>
            <a:picLocks noChangeAspect="1"/>
          </p:cNvPicPr>
          <p:nvPr/>
        </p:nvPicPr>
        <p:blipFill>
          <a:blip r:embed="rId4"/>
          <a:srcRect l="17066" r="35677"/>
          <a:stretch/>
        </p:blipFill>
        <p:spPr>
          <a:xfrm>
            <a:off x="6987941" y="1277553"/>
            <a:ext cx="4561509" cy="4692716"/>
          </a:xfrm>
          <a:prstGeom prst="rect">
            <a:avLst/>
          </a:prstGeom>
          <a:ln>
            <a:solidFill>
              <a:schemeClr val="accent4"/>
            </a:solidFill>
          </a:ln>
        </p:spPr>
      </p:pic>
    </p:spTree>
    <p:extLst>
      <p:ext uri="{BB962C8B-B14F-4D97-AF65-F5344CB8AC3E}">
        <p14:creationId xmlns:p14="http://schemas.microsoft.com/office/powerpoint/2010/main" val="21194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132348" y="164950"/>
            <a:ext cx="10801952" cy="369332"/>
          </a:xfrm>
          <a:prstGeom prst="rect">
            <a:avLst/>
          </a:prstGeom>
          <a:noFill/>
        </p:spPr>
        <p:txBody>
          <a:bodyPr wrap="square">
            <a:spAutoFit/>
          </a:bodyPr>
          <a:lstStyle/>
          <a:p>
            <a:r>
              <a:rPr lang="en-US" b="1" dirty="0">
                <a:solidFill>
                  <a:srgbClr val="000000"/>
                </a:solidFill>
                <a:latin typeface="Aptos-Bold"/>
              </a:rPr>
              <a:t>User interface for the User to input image and see the results processed.</a:t>
            </a:r>
            <a:r>
              <a:rPr lang="en-US" sz="1800" b="1" dirty="0">
                <a:solidFill>
                  <a:srgbClr val="000000"/>
                </a:solidFill>
                <a:effectLst/>
                <a:latin typeface="Aptos-Bold"/>
              </a:rPr>
              <a:t> </a:t>
            </a:r>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2"/>
          <a:stretch>
            <a:fillRect/>
          </a:stretch>
        </p:blipFill>
        <p:spPr>
          <a:xfrm>
            <a:off x="10791630" y="80138"/>
            <a:ext cx="1400370" cy="1343212"/>
          </a:xfrm>
          <a:prstGeom prst="rect">
            <a:avLst/>
          </a:prstGeom>
        </p:spPr>
      </p:pic>
      <p:pic>
        <p:nvPicPr>
          <p:cNvPr id="6" name="Picture 5">
            <a:extLst>
              <a:ext uri="{FF2B5EF4-FFF2-40B4-BE49-F238E27FC236}">
                <a16:creationId xmlns:a16="http://schemas.microsoft.com/office/drawing/2014/main" id="{33892E66-BA92-7DF6-5CF4-A5B3BF715336}"/>
              </a:ext>
            </a:extLst>
          </p:cNvPr>
          <p:cNvPicPr>
            <a:picLocks noChangeAspect="1"/>
          </p:cNvPicPr>
          <p:nvPr/>
        </p:nvPicPr>
        <p:blipFill>
          <a:blip r:embed="rId3"/>
          <a:srcRect l="10465" t="-1193" r="4768" b="1193"/>
          <a:stretch/>
        </p:blipFill>
        <p:spPr>
          <a:xfrm>
            <a:off x="510139" y="751744"/>
            <a:ext cx="4620127" cy="2419688"/>
          </a:xfrm>
          <a:prstGeom prst="rect">
            <a:avLst/>
          </a:prstGeom>
          <a:ln>
            <a:solidFill>
              <a:schemeClr val="accent2"/>
            </a:solidFill>
          </a:ln>
        </p:spPr>
      </p:pic>
      <p:cxnSp>
        <p:nvCxnSpPr>
          <p:cNvPr id="12" name="Straight Arrow Connector 11">
            <a:extLst>
              <a:ext uri="{FF2B5EF4-FFF2-40B4-BE49-F238E27FC236}">
                <a16:creationId xmlns:a16="http://schemas.microsoft.com/office/drawing/2014/main" id="{5595D984-E2F6-5735-AACE-F9A0F28D3617}"/>
              </a:ext>
            </a:extLst>
          </p:cNvPr>
          <p:cNvCxnSpPr/>
          <p:nvPr/>
        </p:nvCxnSpPr>
        <p:spPr>
          <a:xfrm>
            <a:off x="3022333" y="2656573"/>
            <a:ext cx="616016" cy="135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F73A4-3F88-CE52-3C90-50C6CC576768}"/>
              </a:ext>
            </a:extLst>
          </p:cNvPr>
          <p:cNvSpPr txBox="1"/>
          <p:nvPr/>
        </p:nvSpPr>
        <p:spPr>
          <a:xfrm>
            <a:off x="2550694" y="4013735"/>
            <a:ext cx="3176337" cy="646331"/>
          </a:xfrm>
          <a:prstGeom prst="rect">
            <a:avLst/>
          </a:prstGeom>
          <a:noFill/>
          <a:ln>
            <a:solidFill>
              <a:schemeClr val="accent1"/>
            </a:solidFill>
          </a:ln>
        </p:spPr>
        <p:txBody>
          <a:bodyPr wrap="square" rtlCol="0">
            <a:spAutoFit/>
          </a:bodyPr>
          <a:lstStyle/>
          <a:p>
            <a:r>
              <a:rPr lang="en-IN" dirty="0"/>
              <a:t>Press Upload button once file selected</a:t>
            </a:r>
          </a:p>
        </p:txBody>
      </p:sp>
      <p:sp>
        <p:nvSpPr>
          <p:cNvPr id="14" name="Arrow: Right 13">
            <a:extLst>
              <a:ext uri="{FF2B5EF4-FFF2-40B4-BE49-F238E27FC236}">
                <a16:creationId xmlns:a16="http://schemas.microsoft.com/office/drawing/2014/main" id="{FB4E393B-55E3-6332-2B6B-DF71ABB9370E}"/>
              </a:ext>
            </a:extLst>
          </p:cNvPr>
          <p:cNvSpPr/>
          <p:nvPr/>
        </p:nvSpPr>
        <p:spPr>
          <a:xfrm>
            <a:off x="5130266" y="1961588"/>
            <a:ext cx="1665170" cy="3693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BA274661-07D8-2E1B-9B89-97BD69E8199A}"/>
              </a:ext>
            </a:extLst>
          </p:cNvPr>
          <p:cNvPicPr>
            <a:picLocks noChangeAspect="1"/>
          </p:cNvPicPr>
          <p:nvPr/>
        </p:nvPicPr>
        <p:blipFill>
          <a:blip r:embed="rId4"/>
          <a:stretch>
            <a:fillRect/>
          </a:stretch>
        </p:blipFill>
        <p:spPr>
          <a:xfrm>
            <a:off x="6795436" y="1537229"/>
            <a:ext cx="4544059" cy="2238687"/>
          </a:xfrm>
          <a:prstGeom prst="rect">
            <a:avLst/>
          </a:prstGeom>
          <a:ln>
            <a:solidFill>
              <a:schemeClr val="accent4"/>
            </a:solidFill>
          </a:ln>
        </p:spPr>
      </p:pic>
      <p:cxnSp>
        <p:nvCxnSpPr>
          <p:cNvPr id="18" name="Straight Arrow Connector 17">
            <a:extLst>
              <a:ext uri="{FF2B5EF4-FFF2-40B4-BE49-F238E27FC236}">
                <a16:creationId xmlns:a16="http://schemas.microsoft.com/office/drawing/2014/main" id="{7B8D25F5-2A79-C39D-007C-E77EF8B2F19E}"/>
              </a:ext>
            </a:extLst>
          </p:cNvPr>
          <p:cNvCxnSpPr/>
          <p:nvPr/>
        </p:nvCxnSpPr>
        <p:spPr>
          <a:xfrm>
            <a:off x="9557886" y="3003082"/>
            <a:ext cx="0" cy="219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BB2870-7276-5D26-F25A-BB46F1A44D2E}"/>
              </a:ext>
            </a:extLst>
          </p:cNvPr>
          <p:cNvSpPr txBox="1"/>
          <p:nvPr/>
        </p:nvSpPr>
        <p:spPr>
          <a:xfrm>
            <a:off x="7757962" y="5278136"/>
            <a:ext cx="417736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Uploaded image “norm1.jpg” analysed by</a:t>
            </a:r>
          </a:p>
          <a:p>
            <a:r>
              <a:rPr lang="en-IN" dirty="0"/>
              <a:t>CNN and KNN based trained model and provided results based on prediction.</a:t>
            </a:r>
          </a:p>
        </p:txBody>
      </p:sp>
    </p:spTree>
    <p:extLst>
      <p:ext uri="{BB962C8B-B14F-4D97-AF65-F5344CB8AC3E}">
        <p14:creationId xmlns:p14="http://schemas.microsoft.com/office/powerpoint/2010/main" val="190645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343702" y="290079"/>
            <a:ext cx="11504595" cy="923330"/>
          </a:xfrm>
          <a:prstGeom prst="rect">
            <a:avLst/>
          </a:prstGeom>
          <a:noFill/>
        </p:spPr>
        <p:txBody>
          <a:bodyPr wrap="square">
            <a:spAutoFit/>
          </a:bodyPr>
          <a:lstStyle/>
          <a:p>
            <a:r>
              <a:rPr lang="en-US" b="1" dirty="0">
                <a:solidFill>
                  <a:srgbClr val="000000"/>
                </a:solidFill>
                <a:latin typeface="Aptos-Bold"/>
              </a:rPr>
              <a:t>Image File :- upload </a:t>
            </a:r>
            <a:r>
              <a:rPr lang="en-US" b="1" dirty="0" err="1">
                <a:solidFill>
                  <a:srgbClr val="000000"/>
                </a:solidFill>
                <a:latin typeface="Aptos-Bold"/>
              </a:rPr>
              <a:t>worklow</a:t>
            </a:r>
            <a:endParaRPr lang="en-US" dirty="0"/>
          </a:p>
          <a:p>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89599C99-BF57-6873-070D-37F5D3AD8F66}"/>
              </a:ext>
            </a:extLst>
          </p:cNvPr>
          <p:cNvPicPr>
            <a:picLocks noChangeAspect="1"/>
          </p:cNvPicPr>
          <p:nvPr/>
        </p:nvPicPr>
        <p:blipFill>
          <a:blip r:embed="rId2"/>
          <a:stretch>
            <a:fillRect/>
          </a:stretch>
        </p:blipFill>
        <p:spPr>
          <a:xfrm>
            <a:off x="10791630" y="80138"/>
            <a:ext cx="1400370" cy="1343212"/>
          </a:xfrm>
          <a:prstGeom prst="rect">
            <a:avLst/>
          </a:prstGeom>
        </p:spPr>
      </p:pic>
      <p:sp>
        <p:nvSpPr>
          <p:cNvPr id="2" name="Oval 1">
            <a:extLst>
              <a:ext uri="{FF2B5EF4-FFF2-40B4-BE49-F238E27FC236}">
                <a16:creationId xmlns:a16="http://schemas.microsoft.com/office/drawing/2014/main" id="{50FFB663-B74A-F7E6-36C8-00ACC8A6E3CB}"/>
              </a:ext>
            </a:extLst>
          </p:cNvPr>
          <p:cNvSpPr/>
          <p:nvPr/>
        </p:nvSpPr>
        <p:spPr>
          <a:xfrm>
            <a:off x="490888" y="1617044"/>
            <a:ext cx="1463040" cy="140528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User input image</a:t>
            </a:r>
          </a:p>
        </p:txBody>
      </p:sp>
      <p:cxnSp>
        <p:nvCxnSpPr>
          <p:cNvPr id="6" name="Straight Arrow Connector 5">
            <a:extLst>
              <a:ext uri="{FF2B5EF4-FFF2-40B4-BE49-F238E27FC236}">
                <a16:creationId xmlns:a16="http://schemas.microsoft.com/office/drawing/2014/main" id="{4268708D-CE01-468D-8680-F141FC43D160}"/>
              </a:ext>
            </a:extLst>
          </p:cNvPr>
          <p:cNvCxnSpPr/>
          <p:nvPr/>
        </p:nvCxnSpPr>
        <p:spPr>
          <a:xfrm>
            <a:off x="2021305" y="2338939"/>
            <a:ext cx="161704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Rectangle: Rounded Corners 6">
            <a:extLst>
              <a:ext uri="{FF2B5EF4-FFF2-40B4-BE49-F238E27FC236}">
                <a16:creationId xmlns:a16="http://schemas.microsoft.com/office/drawing/2014/main" id="{80EBC566-615E-8BAF-5600-387D003F51E0}"/>
              </a:ext>
            </a:extLst>
          </p:cNvPr>
          <p:cNvSpPr/>
          <p:nvPr/>
        </p:nvSpPr>
        <p:spPr>
          <a:xfrm>
            <a:off x="3638349" y="1504642"/>
            <a:ext cx="2714324" cy="194430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Uploaded image will be in upload folder</a:t>
            </a:r>
          </a:p>
        </p:txBody>
      </p:sp>
      <p:sp>
        <p:nvSpPr>
          <p:cNvPr id="8" name="Rectangle: Rounded Corners 7">
            <a:extLst>
              <a:ext uri="{FF2B5EF4-FFF2-40B4-BE49-F238E27FC236}">
                <a16:creationId xmlns:a16="http://schemas.microsoft.com/office/drawing/2014/main" id="{57F40743-A55B-8814-0461-6A85FFA7ADA0}"/>
              </a:ext>
            </a:extLst>
          </p:cNvPr>
          <p:cNvSpPr/>
          <p:nvPr/>
        </p:nvSpPr>
        <p:spPr>
          <a:xfrm>
            <a:off x="8037095" y="1504643"/>
            <a:ext cx="1915428" cy="19243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After process</a:t>
            </a:r>
          </a:p>
        </p:txBody>
      </p:sp>
      <p:cxnSp>
        <p:nvCxnSpPr>
          <p:cNvPr id="10" name="Straight Arrow Connector 9">
            <a:extLst>
              <a:ext uri="{FF2B5EF4-FFF2-40B4-BE49-F238E27FC236}">
                <a16:creationId xmlns:a16="http://schemas.microsoft.com/office/drawing/2014/main" id="{2943160A-AC1E-E7A0-BA69-82ADA8CF764D}"/>
              </a:ext>
            </a:extLst>
          </p:cNvPr>
          <p:cNvCxnSpPr>
            <a:stCxn id="7" idx="3"/>
            <a:endCxn id="8" idx="1"/>
          </p:cNvCxnSpPr>
          <p:nvPr/>
        </p:nvCxnSpPr>
        <p:spPr>
          <a:xfrm flipV="1">
            <a:off x="6352673" y="2466822"/>
            <a:ext cx="1684422" cy="9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2B92984-7A04-C001-0B50-A9D3D9A8A159}"/>
              </a:ext>
            </a:extLst>
          </p:cNvPr>
          <p:cNvCxnSpPr>
            <a:cxnSpLocks/>
            <a:stCxn id="8" idx="2"/>
          </p:cNvCxnSpPr>
          <p:nvPr/>
        </p:nvCxnSpPr>
        <p:spPr>
          <a:xfrm>
            <a:off x="8994809" y="3429001"/>
            <a:ext cx="0" cy="10756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600687F7-49D9-7EC7-5A9E-4CE9DA28D4D8}"/>
              </a:ext>
            </a:extLst>
          </p:cNvPr>
          <p:cNvSpPr/>
          <p:nvPr/>
        </p:nvSpPr>
        <p:spPr>
          <a:xfrm>
            <a:off x="6525929" y="4504623"/>
            <a:ext cx="1684422" cy="129941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Success Folder</a:t>
            </a:r>
          </a:p>
        </p:txBody>
      </p:sp>
      <p:sp>
        <p:nvSpPr>
          <p:cNvPr id="14" name="Rectangle: Rounded Corners 13">
            <a:extLst>
              <a:ext uri="{FF2B5EF4-FFF2-40B4-BE49-F238E27FC236}">
                <a16:creationId xmlns:a16="http://schemas.microsoft.com/office/drawing/2014/main" id="{2E24A2B0-102D-7867-6646-226072F9E690}"/>
              </a:ext>
            </a:extLst>
          </p:cNvPr>
          <p:cNvSpPr/>
          <p:nvPr/>
        </p:nvSpPr>
        <p:spPr>
          <a:xfrm>
            <a:off x="10165987" y="4586437"/>
            <a:ext cx="1509457" cy="12175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Failed Folder</a:t>
            </a:r>
          </a:p>
        </p:txBody>
      </p:sp>
      <p:cxnSp>
        <p:nvCxnSpPr>
          <p:cNvPr id="17" name="Straight Connector 16">
            <a:extLst>
              <a:ext uri="{FF2B5EF4-FFF2-40B4-BE49-F238E27FC236}">
                <a16:creationId xmlns:a16="http://schemas.microsoft.com/office/drawing/2014/main" id="{237B6CA3-57FB-2B10-A4D0-95DB16499D0D}"/>
              </a:ext>
            </a:extLst>
          </p:cNvPr>
          <p:cNvCxnSpPr/>
          <p:nvPr/>
        </p:nvCxnSpPr>
        <p:spPr>
          <a:xfrm flipH="1">
            <a:off x="8210351" y="4504623"/>
            <a:ext cx="784458" cy="308009"/>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3A42DAC-EB97-8FD8-7CB5-186805DBF4EB}"/>
              </a:ext>
            </a:extLst>
          </p:cNvPr>
          <p:cNvCxnSpPr/>
          <p:nvPr/>
        </p:nvCxnSpPr>
        <p:spPr>
          <a:xfrm>
            <a:off x="8994809" y="4504623"/>
            <a:ext cx="1102092" cy="433137"/>
          </a:xfrm>
          <a:prstGeom prst="line">
            <a:avLst/>
          </a:prstGeom>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F515DCCC-49EB-A8AE-E0C9-4DFF611D55D7}"/>
              </a:ext>
            </a:extLst>
          </p:cNvPr>
          <p:cNvSpPr txBox="1"/>
          <p:nvPr/>
        </p:nvSpPr>
        <p:spPr>
          <a:xfrm>
            <a:off x="8169437" y="4249552"/>
            <a:ext cx="591960" cy="369332"/>
          </a:xfrm>
          <a:prstGeom prst="rect">
            <a:avLst/>
          </a:prstGeom>
          <a:noFill/>
        </p:spPr>
        <p:txBody>
          <a:bodyPr wrap="square" rtlCol="0">
            <a:spAutoFit/>
          </a:bodyPr>
          <a:lstStyle/>
          <a:p>
            <a:r>
              <a:rPr lang="en-IN" dirty="0"/>
              <a:t>Pass</a:t>
            </a:r>
          </a:p>
        </p:txBody>
      </p:sp>
      <p:sp>
        <p:nvSpPr>
          <p:cNvPr id="23" name="TextBox 22">
            <a:extLst>
              <a:ext uri="{FF2B5EF4-FFF2-40B4-BE49-F238E27FC236}">
                <a16:creationId xmlns:a16="http://schemas.microsoft.com/office/drawing/2014/main" id="{192EE2F4-815B-7840-C31B-3F6F9753809E}"/>
              </a:ext>
            </a:extLst>
          </p:cNvPr>
          <p:cNvSpPr txBox="1"/>
          <p:nvPr/>
        </p:nvSpPr>
        <p:spPr>
          <a:xfrm>
            <a:off x="9346134" y="4249552"/>
            <a:ext cx="548639" cy="369332"/>
          </a:xfrm>
          <a:prstGeom prst="rect">
            <a:avLst/>
          </a:prstGeom>
          <a:noFill/>
        </p:spPr>
        <p:txBody>
          <a:bodyPr wrap="square" rtlCol="0">
            <a:spAutoFit/>
          </a:bodyPr>
          <a:lstStyle/>
          <a:p>
            <a:r>
              <a:rPr lang="en-IN" dirty="0"/>
              <a:t>Fail</a:t>
            </a:r>
          </a:p>
        </p:txBody>
      </p:sp>
    </p:spTree>
    <p:extLst>
      <p:ext uri="{BB962C8B-B14F-4D97-AF65-F5344CB8AC3E}">
        <p14:creationId xmlns:p14="http://schemas.microsoft.com/office/powerpoint/2010/main" val="206984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7" y="221973"/>
            <a:ext cx="10734575" cy="1200329"/>
          </a:xfrm>
          <a:prstGeom prst="rect">
            <a:avLst/>
          </a:prstGeom>
          <a:noFill/>
        </p:spPr>
        <p:txBody>
          <a:bodyPr wrap="square">
            <a:spAutoFit/>
          </a:bodyPr>
          <a:lstStyle/>
          <a:p>
            <a:r>
              <a:rPr lang="en-US" sz="1800" b="1" dirty="0">
                <a:solidFill>
                  <a:srgbClr val="000000"/>
                </a:solidFill>
                <a:effectLst/>
                <a:latin typeface="Aptos-Bold"/>
              </a:rPr>
              <a:t> Component#1: Data Processing</a:t>
            </a:r>
          </a:p>
          <a:p>
            <a:endParaRPr lang="en-US" b="1" dirty="0">
              <a:solidFill>
                <a:srgbClr val="000000"/>
              </a:solidFill>
              <a:latin typeface="Aptos-Bold"/>
            </a:endParaRPr>
          </a:p>
          <a:p>
            <a:r>
              <a:rPr lang="en-IN" sz="1800" dirty="0">
                <a:effectLst/>
                <a:latin typeface="Aptos" panose="020B0004020202020204" pitchFamily="34" charset="0"/>
                <a:ea typeface="Aptos" panose="020B0004020202020204" pitchFamily="34" charset="0"/>
                <a:cs typeface="Times New Roman" panose="02020603050405020304" pitchFamily="18" charset="0"/>
              </a:rPr>
              <a:t>Collect and preprocess the retinal images from the selected datasets. This includes resizing, normalization, and augmentation to enhance the robustness of the model.</a:t>
            </a:r>
            <a:endParaRPr lang="en-US" dirty="0"/>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2"/>
          <a:stretch>
            <a:fillRect/>
          </a:stretch>
        </p:blipFill>
        <p:spPr>
          <a:xfrm>
            <a:off x="10791630" y="12032"/>
            <a:ext cx="1400370" cy="1343212"/>
          </a:xfrm>
          <a:prstGeom prst="rect">
            <a:avLst/>
          </a:prstGeom>
        </p:spPr>
      </p:pic>
      <p:sp>
        <p:nvSpPr>
          <p:cNvPr id="2" name="TextBox 1">
            <a:extLst>
              <a:ext uri="{FF2B5EF4-FFF2-40B4-BE49-F238E27FC236}">
                <a16:creationId xmlns:a16="http://schemas.microsoft.com/office/drawing/2014/main" id="{6E2531BF-24DC-80FC-548B-A79BE74F7846}"/>
              </a:ext>
            </a:extLst>
          </p:cNvPr>
          <p:cNvSpPr txBox="1"/>
          <p:nvPr/>
        </p:nvSpPr>
        <p:spPr>
          <a:xfrm>
            <a:off x="336885" y="1422302"/>
            <a:ext cx="10924674" cy="1477328"/>
          </a:xfrm>
          <a:prstGeom prst="rect">
            <a:avLst/>
          </a:prstGeom>
          <a:noFill/>
        </p:spPr>
        <p:txBody>
          <a:bodyPr wrap="square" rtlCol="0">
            <a:spAutoFit/>
          </a:bodyPr>
          <a:lstStyle/>
          <a:p>
            <a:r>
              <a:rPr lang="en-IN" dirty="0"/>
              <a:t>Used below libraries.</a:t>
            </a:r>
          </a:p>
          <a:p>
            <a:pPr marL="285750" indent="-285750">
              <a:buFont typeface="Arial" panose="020B0604020202020204" pitchFamily="34" charset="0"/>
              <a:buChar char="•"/>
            </a:pPr>
            <a:r>
              <a:rPr lang="en-IN" b="0" dirty="0">
                <a:solidFill>
                  <a:srgbClr val="000000"/>
                </a:solidFill>
                <a:effectLst/>
                <a:latin typeface="Consolas" panose="020B0609020204030204" pitchFamily="49" charset="0"/>
              </a:rPr>
              <a:t>cv2</a:t>
            </a:r>
          </a:p>
          <a:p>
            <a:pPr marL="285750" indent="-285750">
              <a:buFont typeface="Arial" panose="020B0604020202020204" pitchFamily="34" charset="0"/>
              <a:buChar char="•"/>
            </a:pPr>
            <a:r>
              <a:rPr lang="en-IN" b="0" dirty="0" err="1">
                <a:solidFill>
                  <a:srgbClr val="000000"/>
                </a:solidFill>
                <a:effectLst/>
                <a:latin typeface="Consolas" panose="020B0609020204030204" pitchFamily="49" charset="0"/>
              </a:rPr>
              <a:t>numpy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np</a:t>
            </a:r>
          </a:p>
          <a:p>
            <a:pPr marL="285750" indent="-285750">
              <a:buFont typeface="Arial" panose="020B0604020202020204" pitchFamily="34" charset="0"/>
              <a:buChar char="•"/>
            </a:pPr>
            <a:r>
              <a:rPr lang="en-IN" b="0" dirty="0" err="1">
                <a:solidFill>
                  <a:srgbClr val="000000"/>
                </a:solidFill>
                <a:effectLst/>
                <a:latin typeface="Consolas" panose="020B0609020204030204" pitchFamily="49" charset="0"/>
              </a:rPr>
              <a:t>tensorflow.keras.preprocessing.image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ImageDataGenerator</a:t>
            </a:r>
            <a:endParaRPr lang="en-IN" b="0" dirty="0">
              <a:solidFill>
                <a:srgbClr val="000000"/>
              </a:solidFill>
              <a:effectLst/>
              <a:latin typeface="Consolas" panose="020B0609020204030204" pitchFamily="49" charset="0"/>
            </a:endParaRPr>
          </a:p>
          <a:p>
            <a:endParaRPr lang="en-IN" dirty="0"/>
          </a:p>
        </p:txBody>
      </p:sp>
      <p:sp>
        <p:nvSpPr>
          <p:cNvPr id="5" name="TextBox 4">
            <a:extLst>
              <a:ext uri="{FF2B5EF4-FFF2-40B4-BE49-F238E27FC236}">
                <a16:creationId xmlns:a16="http://schemas.microsoft.com/office/drawing/2014/main" id="{6D5CA2B6-8573-A373-162B-0316BF3E1AEB}"/>
              </a:ext>
            </a:extLst>
          </p:cNvPr>
          <p:cNvSpPr txBox="1"/>
          <p:nvPr/>
        </p:nvSpPr>
        <p:spPr>
          <a:xfrm>
            <a:off x="209346" y="2899630"/>
            <a:ext cx="4959419" cy="372959"/>
          </a:xfrm>
          <a:prstGeom prst="rect">
            <a:avLst/>
          </a:prstGeom>
          <a:noFill/>
          <a:ln>
            <a:solidFill>
              <a:schemeClr val="accent2"/>
            </a:solidFill>
          </a:ln>
        </p:spPr>
        <p:txBody>
          <a:bodyPr wrap="square" rtlCol="0">
            <a:spAutoFit/>
          </a:bodyPr>
          <a:lstStyle/>
          <a:p>
            <a:r>
              <a:rPr lang="en-IN" dirty="0"/>
              <a:t>Prepare for CNN (datasets/images)</a:t>
            </a:r>
          </a:p>
        </p:txBody>
      </p:sp>
      <p:sp>
        <p:nvSpPr>
          <p:cNvPr id="6" name="TextBox 5">
            <a:extLst>
              <a:ext uri="{FF2B5EF4-FFF2-40B4-BE49-F238E27FC236}">
                <a16:creationId xmlns:a16="http://schemas.microsoft.com/office/drawing/2014/main" id="{9E137E31-694C-1EAC-9F46-D569F8A7DF5D}"/>
              </a:ext>
            </a:extLst>
          </p:cNvPr>
          <p:cNvSpPr txBox="1"/>
          <p:nvPr/>
        </p:nvSpPr>
        <p:spPr>
          <a:xfrm>
            <a:off x="7854215" y="2948259"/>
            <a:ext cx="3705726" cy="369332"/>
          </a:xfrm>
          <a:prstGeom prst="rect">
            <a:avLst/>
          </a:prstGeom>
          <a:noFill/>
          <a:ln>
            <a:solidFill>
              <a:schemeClr val="accent2"/>
            </a:solidFill>
          </a:ln>
        </p:spPr>
        <p:txBody>
          <a:bodyPr wrap="square" rtlCol="0">
            <a:spAutoFit/>
          </a:bodyPr>
          <a:lstStyle/>
          <a:p>
            <a:r>
              <a:rPr lang="en-IN" dirty="0"/>
              <a:t>Prepare for KNN (Training folder)</a:t>
            </a:r>
          </a:p>
        </p:txBody>
      </p:sp>
      <p:pic>
        <p:nvPicPr>
          <p:cNvPr id="8" name="Picture 7">
            <a:extLst>
              <a:ext uri="{FF2B5EF4-FFF2-40B4-BE49-F238E27FC236}">
                <a16:creationId xmlns:a16="http://schemas.microsoft.com/office/drawing/2014/main" id="{DE1CE99E-C5BB-6F8F-6A11-6EE6AF3F8329}"/>
              </a:ext>
            </a:extLst>
          </p:cNvPr>
          <p:cNvPicPr>
            <a:picLocks noChangeAspect="1"/>
          </p:cNvPicPr>
          <p:nvPr/>
        </p:nvPicPr>
        <p:blipFill>
          <a:blip r:embed="rId3"/>
          <a:stretch>
            <a:fillRect/>
          </a:stretch>
        </p:blipFill>
        <p:spPr>
          <a:xfrm>
            <a:off x="7672195" y="3448904"/>
            <a:ext cx="4032125" cy="3187123"/>
          </a:xfrm>
          <a:prstGeom prst="rect">
            <a:avLst/>
          </a:prstGeom>
          <a:ln>
            <a:solidFill>
              <a:schemeClr val="accent2"/>
            </a:solidFill>
          </a:ln>
        </p:spPr>
      </p:pic>
      <p:pic>
        <p:nvPicPr>
          <p:cNvPr id="10" name="Picture 9">
            <a:extLst>
              <a:ext uri="{FF2B5EF4-FFF2-40B4-BE49-F238E27FC236}">
                <a16:creationId xmlns:a16="http://schemas.microsoft.com/office/drawing/2014/main" id="{55AC9EBE-A856-6DE6-927E-465EC5449677}"/>
              </a:ext>
            </a:extLst>
          </p:cNvPr>
          <p:cNvPicPr>
            <a:picLocks noChangeAspect="1"/>
          </p:cNvPicPr>
          <p:nvPr/>
        </p:nvPicPr>
        <p:blipFill>
          <a:blip r:embed="rId4"/>
          <a:stretch>
            <a:fillRect/>
          </a:stretch>
        </p:blipFill>
        <p:spPr>
          <a:xfrm>
            <a:off x="142251" y="3452245"/>
            <a:ext cx="5363323" cy="2629267"/>
          </a:xfrm>
          <a:prstGeom prst="rect">
            <a:avLst/>
          </a:prstGeom>
          <a:ln>
            <a:solidFill>
              <a:schemeClr val="accent2"/>
            </a:solidFill>
          </a:ln>
        </p:spPr>
      </p:pic>
    </p:spTree>
    <p:extLst>
      <p:ext uri="{BB962C8B-B14F-4D97-AF65-F5344CB8AC3E}">
        <p14:creationId xmlns:p14="http://schemas.microsoft.com/office/powerpoint/2010/main" val="348117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7" y="221973"/>
            <a:ext cx="10734575" cy="4806444"/>
          </a:xfrm>
          <a:prstGeom prst="rect">
            <a:avLst/>
          </a:prstGeom>
          <a:noFill/>
        </p:spPr>
        <p:txBody>
          <a:bodyPr wrap="square">
            <a:spAutoFit/>
          </a:bodyPr>
          <a:lstStyle/>
          <a:p>
            <a:r>
              <a:rPr lang="en-US" sz="1800" b="1" dirty="0">
                <a:solidFill>
                  <a:srgbClr val="000000"/>
                </a:solidFill>
                <a:effectLst/>
                <a:latin typeface="Aptos-Bold"/>
              </a:rPr>
              <a:t> Component#2: </a:t>
            </a:r>
            <a:r>
              <a:rPr lang="en-US" b="1" dirty="0">
                <a:solidFill>
                  <a:srgbClr val="000000"/>
                </a:solidFill>
                <a:latin typeface="Aptos-Bold"/>
              </a:rPr>
              <a:t> </a:t>
            </a:r>
            <a:r>
              <a:rPr lang="en-IN" b="1" dirty="0">
                <a:solidFill>
                  <a:srgbClr val="000000"/>
                </a:solidFill>
                <a:latin typeface="Aptos-Bold"/>
              </a:rPr>
              <a:t>Model Development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b="1" dirty="0">
                <a:solidFill>
                  <a:srgbClr val="000000"/>
                </a:solidFill>
                <a:latin typeface="Aptos-Bold"/>
              </a:rPr>
              <a:t>Convolutional Neural Networks (CNNs): </a:t>
            </a:r>
            <a:r>
              <a:rPr lang="en-IN" dirty="0">
                <a:latin typeface="Aptos" panose="020B0004020202020204" pitchFamily="34" charset="0"/>
                <a:cs typeface="Times New Roman" panose="02020603050405020304" pitchFamily="18" charset="0"/>
              </a:rPr>
              <a:t>Implement CNNs for feature extraction and classification of retinal images. CNNs are well-suited for image analysis due to their ability to capture spatial hierarchies in images.</a:t>
            </a:r>
          </a:p>
          <a:p>
            <a:pPr marL="742950" lvl="1" indent="-285750">
              <a:lnSpc>
                <a:spcPct val="115000"/>
              </a:lnSpc>
              <a:spcAft>
                <a:spcPts val="800"/>
              </a:spcAft>
              <a:buSzPts val="1000"/>
              <a:buFont typeface="Courier New" panose="02070309020205020404" pitchFamily="49" charset="0"/>
              <a:buChar char="o"/>
              <a:tabLst>
                <a:tab pos="914400" algn="l"/>
              </a:tabLst>
            </a:pPr>
            <a:endParaRPr lang="en-IN" dirty="0">
              <a:latin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dirty="0">
                <a:latin typeface="Aptos" panose="020B0004020202020204" pitchFamily="34" charset="0"/>
                <a:cs typeface="Times New Roman" panose="02020603050405020304" pitchFamily="18" charset="0"/>
              </a:rPr>
              <a:t>The CNN model includes additional convolutional and pooling layers to better capture spatial hierarchies in retinal images. </a:t>
            </a:r>
            <a:r>
              <a:rPr lang="en-US" dirty="0">
                <a:highlight>
                  <a:srgbClr val="FFFF00"/>
                </a:highlight>
                <a:latin typeface="Aptos" panose="020B0004020202020204" pitchFamily="34" charset="0"/>
                <a:cs typeface="Times New Roman" panose="02020603050405020304" pitchFamily="18" charset="0"/>
              </a:rPr>
              <a:t>The Dropout layer helps </a:t>
            </a:r>
            <a:r>
              <a:rPr lang="en-US" dirty="0">
                <a:latin typeface="Aptos" panose="020B0004020202020204" pitchFamily="34" charset="0"/>
                <a:cs typeface="Times New Roman" panose="02020603050405020304" pitchFamily="18" charset="0"/>
              </a:rPr>
              <a:t>prevent overfitting by randomly setting a fraction of input units to 0 during training.</a:t>
            </a:r>
          </a:p>
          <a:p>
            <a:pPr marL="742950" lvl="1" indent="-285750">
              <a:lnSpc>
                <a:spcPct val="115000"/>
              </a:lnSpc>
              <a:spcAft>
                <a:spcPts val="800"/>
              </a:spcAft>
              <a:buSzPts val="1000"/>
              <a:buFont typeface="Courier New" panose="02070309020205020404" pitchFamily="49" charset="0"/>
              <a:buChar char="o"/>
              <a:tabLst>
                <a:tab pos="914400" algn="l"/>
              </a:tabLst>
            </a:pPr>
            <a:endParaRPr lang="en-US" dirty="0">
              <a:latin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dirty="0">
                <a:latin typeface="Aptos" panose="020B0004020202020204" pitchFamily="34" charset="0"/>
                <a:cs typeface="Times New Roman" panose="02020603050405020304" pitchFamily="18" charset="0"/>
              </a:rPr>
              <a:t>This structure allows the model to learn more complex features at different levels of abstraction, which is crucial for accurate image analysis and disease detection.</a:t>
            </a:r>
            <a:endParaRPr lang="en-IN" dirty="0">
              <a:latin typeface="Aptos" panose="020B0004020202020204" pitchFamily="34" charset="0"/>
              <a:cs typeface="Times New Roman" panose="02020603050405020304" pitchFamily="18" charset="0"/>
            </a:endParaRPr>
          </a:p>
          <a:p>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5" name="Picture 4">
            <a:extLst>
              <a:ext uri="{FF2B5EF4-FFF2-40B4-BE49-F238E27FC236}">
                <a16:creationId xmlns:a16="http://schemas.microsoft.com/office/drawing/2014/main" id="{979C3BDE-C6F9-E728-6E06-6A297E047A53}"/>
              </a:ext>
            </a:extLst>
          </p:cNvPr>
          <p:cNvPicPr>
            <a:picLocks noChangeAspect="1"/>
          </p:cNvPicPr>
          <p:nvPr/>
        </p:nvPicPr>
        <p:blipFill>
          <a:blip r:embed="rId4"/>
          <a:stretch>
            <a:fillRect/>
          </a:stretch>
        </p:blipFill>
        <p:spPr>
          <a:xfrm>
            <a:off x="628849" y="4810656"/>
            <a:ext cx="7618738" cy="1185883"/>
          </a:xfrm>
          <a:prstGeom prst="rect">
            <a:avLst/>
          </a:prstGeom>
          <a:ln>
            <a:solidFill>
              <a:schemeClr val="accent2"/>
            </a:solidFill>
          </a:ln>
        </p:spPr>
      </p:pic>
    </p:spTree>
    <p:extLst>
      <p:ext uri="{BB962C8B-B14F-4D97-AF65-F5344CB8AC3E}">
        <p14:creationId xmlns:p14="http://schemas.microsoft.com/office/powerpoint/2010/main" val="136214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8" y="123826"/>
            <a:ext cx="8530392" cy="769441"/>
          </a:xfrm>
          <a:prstGeom prst="rect">
            <a:avLst/>
          </a:prstGeom>
          <a:noFill/>
        </p:spPr>
        <p:txBody>
          <a:bodyPr wrap="square">
            <a:spAutoFit/>
          </a:bodyPr>
          <a:lstStyle/>
          <a:p>
            <a:r>
              <a:rPr lang="en-US" sz="1800" b="1" dirty="0">
                <a:solidFill>
                  <a:srgbClr val="000000"/>
                </a:solidFill>
                <a:effectLst/>
                <a:latin typeface="Aptos-Bold"/>
              </a:rPr>
              <a:t> Component#2: </a:t>
            </a:r>
            <a:r>
              <a:rPr lang="en-US" b="1" dirty="0">
                <a:solidFill>
                  <a:srgbClr val="000000"/>
                </a:solidFill>
                <a:latin typeface="Aptos-Bold"/>
              </a:rPr>
              <a:t> </a:t>
            </a:r>
            <a:r>
              <a:rPr lang="en-IN" b="1" dirty="0">
                <a:solidFill>
                  <a:srgbClr val="000000"/>
                </a:solidFill>
                <a:latin typeface="Aptos-Bold"/>
              </a:rPr>
              <a:t>Model Development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3200" kern="100" dirty="0">
                <a:effectLst/>
                <a:latin typeface="Aptos" panose="020B0004020202020204" pitchFamily="34" charset="0"/>
                <a:ea typeface="Aptos" panose="020B0004020202020204" pitchFamily="34" charset="0"/>
                <a:cs typeface="Times New Roman" panose="02020603050405020304" pitchFamily="18" charset="0"/>
              </a:rPr>
              <a:t>CNN</a:t>
            </a:r>
          </a:p>
          <a:p>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3"/>
          <a:stretch>
            <a:fillRect/>
          </a:stretch>
        </p:blipFill>
        <p:spPr>
          <a:xfrm>
            <a:off x="10791630" y="12032"/>
            <a:ext cx="1400370" cy="1343212"/>
          </a:xfrm>
          <a:prstGeom prst="rect">
            <a:avLst/>
          </a:prstGeom>
        </p:spPr>
      </p:pic>
      <p:pic>
        <p:nvPicPr>
          <p:cNvPr id="5" name="Picture 4">
            <a:extLst>
              <a:ext uri="{FF2B5EF4-FFF2-40B4-BE49-F238E27FC236}">
                <a16:creationId xmlns:a16="http://schemas.microsoft.com/office/drawing/2014/main" id="{DBF33727-FABC-0827-1EE1-F8BB64375A41}"/>
              </a:ext>
            </a:extLst>
          </p:cNvPr>
          <p:cNvPicPr>
            <a:picLocks noChangeAspect="1"/>
          </p:cNvPicPr>
          <p:nvPr/>
        </p:nvPicPr>
        <p:blipFill>
          <a:blip r:embed="rId4"/>
          <a:stretch>
            <a:fillRect/>
          </a:stretch>
        </p:blipFill>
        <p:spPr>
          <a:xfrm>
            <a:off x="287555" y="713108"/>
            <a:ext cx="5655296" cy="2745362"/>
          </a:xfrm>
          <a:prstGeom prst="rect">
            <a:avLst/>
          </a:prstGeom>
          <a:ln>
            <a:solidFill>
              <a:schemeClr val="accent2"/>
            </a:solidFill>
          </a:ln>
        </p:spPr>
      </p:pic>
      <p:pic>
        <p:nvPicPr>
          <p:cNvPr id="7" name="Picture 6">
            <a:extLst>
              <a:ext uri="{FF2B5EF4-FFF2-40B4-BE49-F238E27FC236}">
                <a16:creationId xmlns:a16="http://schemas.microsoft.com/office/drawing/2014/main" id="{12D52223-9AC1-5C9E-3B7B-7D119D74E803}"/>
              </a:ext>
            </a:extLst>
          </p:cNvPr>
          <p:cNvPicPr>
            <a:picLocks noChangeAspect="1"/>
          </p:cNvPicPr>
          <p:nvPr/>
        </p:nvPicPr>
        <p:blipFill>
          <a:blip r:embed="rId5"/>
          <a:stretch>
            <a:fillRect/>
          </a:stretch>
        </p:blipFill>
        <p:spPr>
          <a:xfrm>
            <a:off x="5942851" y="1355244"/>
            <a:ext cx="6087325" cy="2257740"/>
          </a:xfrm>
          <a:prstGeom prst="rect">
            <a:avLst/>
          </a:prstGeom>
          <a:ln>
            <a:solidFill>
              <a:schemeClr val="accent2"/>
            </a:solidFill>
          </a:ln>
        </p:spPr>
      </p:pic>
      <p:pic>
        <p:nvPicPr>
          <p:cNvPr id="9" name="Picture 8">
            <a:extLst>
              <a:ext uri="{FF2B5EF4-FFF2-40B4-BE49-F238E27FC236}">
                <a16:creationId xmlns:a16="http://schemas.microsoft.com/office/drawing/2014/main" id="{C7E1EE46-960F-8DD7-4838-CD15DCED6D2D}"/>
              </a:ext>
            </a:extLst>
          </p:cNvPr>
          <p:cNvPicPr>
            <a:picLocks noChangeAspect="1"/>
          </p:cNvPicPr>
          <p:nvPr/>
        </p:nvPicPr>
        <p:blipFill>
          <a:blip r:embed="rId6"/>
          <a:stretch>
            <a:fillRect/>
          </a:stretch>
        </p:blipFill>
        <p:spPr>
          <a:xfrm>
            <a:off x="0" y="3612984"/>
            <a:ext cx="8249801" cy="2915057"/>
          </a:xfrm>
          <a:prstGeom prst="rect">
            <a:avLst/>
          </a:prstGeom>
          <a:ln>
            <a:solidFill>
              <a:schemeClr val="accent2"/>
            </a:solidFill>
          </a:ln>
        </p:spPr>
      </p:pic>
      <p:pic>
        <p:nvPicPr>
          <p:cNvPr id="11" name="Picture 10">
            <a:extLst>
              <a:ext uri="{FF2B5EF4-FFF2-40B4-BE49-F238E27FC236}">
                <a16:creationId xmlns:a16="http://schemas.microsoft.com/office/drawing/2014/main" id="{0CE63757-9342-07FB-8249-CA94A69ED682}"/>
              </a:ext>
            </a:extLst>
          </p:cNvPr>
          <p:cNvPicPr>
            <a:picLocks noChangeAspect="1"/>
          </p:cNvPicPr>
          <p:nvPr/>
        </p:nvPicPr>
        <p:blipFill>
          <a:blip r:embed="rId7"/>
          <a:stretch>
            <a:fillRect/>
          </a:stretch>
        </p:blipFill>
        <p:spPr>
          <a:xfrm>
            <a:off x="7787989" y="4329734"/>
            <a:ext cx="3972479" cy="1924319"/>
          </a:xfrm>
          <a:prstGeom prst="rect">
            <a:avLst/>
          </a:prstGeom>
          <a:ln>
            <a:solidFill>
              <a:schemeClr val="accent2"/>
            </a:solidFill>
          </a:ln>
        </p:spPr>
      </p:pic>
    </p:spTree>
    <p:extLst>
      <p:ext uri="{BB962C8B-B14F-4D97-AF65-F5344CB8AC3E}">
        <p14:creationId xmlns:p14="http://schemas.microsoft.com/office/powerpoint/2010/main" val="311234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209347" y="221973"/>
            <a:ext cx="10734575" cy="1847685"/>
          </a:xfrm>
          <a:prstGeom prst="rect">
            <a:avLst/>
          </a:prstGeom>
          <a:noFill/>
        </p:spPr>
        <p:txBody>
          <a:bodyPr wrap="square">
            <a:spAutoFit/>
          </a:bodyPr>
          <a:lstStyle/>
          <a:p>
            <a:r>
              <a:rPr lang="en-US" sz="1800" b="1" dirty="0">
                <a:solidFill>
                  <a:srgbClr val="000000"/>
                </a:solidFill>
                <a:effectLst/>
                <a:latin typeface="Aptos-Bold"/>
              </a:rPr>
              <a:t> Component#2: </a:t>
            </a:r>
            <a:r>
              <a:rPr lang="en-US" b="1" dirty="0">
                <a:solidFill>
                  <a:srgbClr val="000000"/>
                </a:solidFill>
                <a:latin typeface="Aptos-Bold"/>
              </a:rPr>
              <a:t> </a:t>
            </a:r>
            <a:r>
              <a:rPr lang="en-IN" b="1" dirty="0">
                <a:solidFill>
                  <a:srgbClr val="000000"/>
                </a:solidFill>
                <a:latin typeface="Aptos-Bold"/>
              </a:rPr>
              <a:t>Model Development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b="1" dirty="0">
                <a:solidFill>
                  <a:srgbClr val="000000"/>
                </a:solidFill>
                <a:latin typeface="Aptos-Bold"/>
              </a:rPr>
              <a:t>K-Nearest </a:t>
            </a:r>
            <a:r>
              <a:rPr lang="en-IN" b="1" dirty="0" err="1">
                <a:solidFill>
                  <a:srgbClr val="000000"/>
                </a:solidFill>
                <a:latin typeface="Aptos-Bold"/>
              </a:rPr>
              <a:t>Neighbor</a:t>
            </a:r>
            <a:r>
              <a:rPr lang="en-IN" b="1" dirty="0">
                <a:solidFill>
                  <a:srgbClr val="000000"/>
                </a:solidFill>
                <a:latin typeface="Aptos-Bold"/>
              </a:rPr>
              <a:t> (K-NN</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dirty="0">
                <a:latin typeface="Aptos" panose="020B0004020202020204" pitchFamily="34" charset="0"/>
                <a:cs typeface="Times New Roman" panose="02020603050405020304" pitchFamily="18" charset="0"/>
              </a:rPr>
              <a:t>Implement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dirty="0">
                <a:latin typeface="Aptos" panose="020B0004020202020204" pitchFamily="34" charset="0"/>
                <a:cs typeface="Times New Roman" panose="02020603050405020304" pitchFamily="18" charset="0"/>
              </a:rPr>
              <a:t>K-NN for initial classification tasks and compare its performance with CNNs.</a:t>
            </a:r>
          </a:p>
          <a:p>
            <a:endParaRPr lang="en-US" dirty="0">
              <a:solidFill>
                <a:srgbClr val="000000"/>
              </a:solidFill>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00311E29-42E7-FE9E-CD3F-1CB78477BA19}"/>
              </a:ext>
            </a:extLst>
          </p:cNvPr>
          <p:cNvPicPr>
            <a:picLocks noChangeAspect="1"/>
          </p:cNvPicPr>
          <p:nvPr/>
        </p:nvPicPr>
        <p:blipFill>
          <a:blip r:embed="rId2"/>
          <a:stretch>
            <a:fillRect/>
          </a:stretch>
        </p:blipFill>
        <p:spPr>
          <a:xfrm>
            <a:off x="10791630" y="12032"/>
            <a:ext cx="1400370" cy="1343212"/>
          </a:xfrm>
          <a:prstGeom prst="rect">
            <a:avLst/>
          </a:prstGeom>
        </p:spPr>
      </p:pic>
      <p:pic>
        <p:nvPicPr>
          <p:cNvPr id="7" name="Picture 6">
            <a:extLst>
              <a:ext uri="{FF2B5EF4-FFF2-40B4-BE49-F238E27FC236}">
                <a16:creationId xmlns:a16="http://schemas.microsoft.com/office/drawing/2014/main" id="{88844F2C-45AC-21D8-4FCE-624DE1DC3139}"/>
              </a:ext>
            </a:extLst>
          </p:cNvPr>
          <p:cNvPicPr>
            <a:picLocks noChangeAspect="1"/>
          </p:cNvPicPr>
          <p:nvPr/>
        </p:nvPicPr>
        <p:blipFill>
          <a:blip r:embed="rId3"/>
          <a:stretch>
            <a:fillRect/>
          </a:stretch>
        </p:blipFill>
        <p:spPr>
          <a:xfrm>
            <a:off x="551676" y="5030737"/>
            <a:ext cx="6917528" cy="1686160"/>
          </a:xfrm>
          <a:prstGeom prst="rect">
            <a:avLst/>
          </a:prstGeom>
        </p:spPr>
      </p:pic>
    </p:spTree>
    <p:extLst>
      <p:ext uri="{BB962C8B-B14F-4D97-AF65-F5344CB8AC3E}">
        <p14:creationId xmlns:p14="http://schemas.microsoft.com/office/powerpoint/2010/main" val="2424363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11008</TotalTime>
  <Words>1312</Words>
  <Application>Microsoft Office PowerPoint</Application>
  <PresentationFormat>Widescreen</PresentationFormat>
  <Paragraphs>181</Paragraphs>
  <Slides>29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Aptos</vt:lpstr>
      <vt:lpstr>Aptos-Bold</vt:lpstr>
      <vt:lpstr>Arial</vt:lpstr>
      <vt:lpstr>Calibri</vt:lpstr>
      <vt:lpstr>Calibri Light</vt:lpstr>
      <vt:lpstr>Consolas</vt:lpstr>
      <vt:lpstr>Courier New</vt:lpstr>
      <vt:lpstr>Segoe UI</vt:lpstr>
      <vt:lpstr>SegoeUI-Bold</vt:lpstr>
      <vt:lpstr>Symbol</vt:lpstr>
      <vt:lpstr>Office Theme</vt:lpstr>
      <vt:lpstr>Project:-  Automated Retinal Image Analysis for Disease Detection    Pattern Recognition (CS-586-001))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RMI to implement Lamport’s vector clocks</dc:title>
  <dc:creator>Jitendra Rai</dc:creator>
  <cp:lastModifiedBy>Rai, Jatin K</cp:lastModifiedBy>
  <cp:revision>111</cp:revision>
  <dcterms:created xsi:type="dcterms:W3CDTF">2024-08-23T16:04:49Z</dcterms:created>
  <dcterms:modified xsi:type="dcterms:W3CDTF">2025-04-11T05:06:00Z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b69475-382c-4c7a-b21d-8ca64eeef1bd_Enabled">
    <vt:lpwstr>true</vt:lpwstr>
  </property>
  <property fmtid="{D5CDD505-2E9C-101B-9397-08002B2CF9AE}" pid="3" name="MSIP_Label_ecb69475-382c-4c7a-b21d-8ca64eeef1bd_SetDate">
    <vt:lpwstr>2024-08-23T16:06:04Z</vt:lpwstr>
  </property>
  <property fmtid="{D5CDD505-2E9C-101B-9397-08002B2CF9AE}" pid="4" name="MSIP_Label_ecb69475-382c-4c7a-b21d-8ca64eeef1bd_Method">
    <vt:lpwstr>Standard</vt:lpwstr>
  </property>
  <property fmtid="{D5CDD505-2E9C-101B-9397-08002B2CF9AE}" pid="5" name="MSIP_Label_ecb69475-382c-4c7a-b21d-8ca64eeef1bd_Name">
    <vt:lpwstr>Eviden For Internal Use - All Employees</vt:lpwstr>
  </property>
  <property fmtid="{D5CDD505-2E9C-101B-9397-08002B2CF9AE}" pid="6" name="MSIP_Label_ecb69475-382c-4c7a-b21d-8ca64eeef1bd_SiteId">
    <vt:lpwstr>7d1c7785-2d8a-437d-b842-1ed5d8fbe00a</vt:lpwstr>
  </property>
  <property fmtid="{D5CDD505-2E9C-101B-9397-08002B2CF9AE}" pid="7" name="MSIP_Label_ecb69475-382c-4c7a-b21d-8ca64eeef1bd_ActionId">
    <vt:lpwstr>368de85a-b231-4b20-a7fe-75388b96b7b1</vt:lpwstr>
  </property>
  <property fmtid="{D5CDD505-2E9C-101B-9397-08002B2CF9AE}" pid="8" name="MSIP_Label_ecb69475-382c-4c7a-b21d-8ca64eeef1bd_ContentBits">
    <vt:lpwstr>0</vt:lpwstr>
  </property>
</Properties>
</file>