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9CB2DA-FA51-40B7-9510-1DBC056672E6}">
  <a:tblStyle styleId="{839CB2DA-FA51-40B7-9510-1DBC056672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873a324cb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873a324c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873a324cb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873a324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873a324cb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873a324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873a324c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873a324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873a324cb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873a324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873a324cb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873a324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873a324cb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873a324c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42545e5f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42545e5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873a324c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873a324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873a324c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873a324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873a324cb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873a324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1036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IN" sz="6000"/>
              <a:t>Lending Club Case Study</a:t>
            </a:r>
            <a:endParaRPr sz="6000"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097280" y="3045203"/>
            <a:ext cx="9070848" cy="12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IN" sz="5100"/>
              <a:t>GROUP MEMBERS: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IN" sz="5100"/>
              <a:t>ISHITA BHARGAVA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IN" sz="5100"/>
              <a:t>JATIN SINGH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Contd…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50" y="1845725"/>
            <a:ext cx="7221950" cy="44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/>
          <p:nvPr/>
        </p:nvSpPr>
        <p:spPr>
          <a:xfrm>
            <a:off x="7338525" y="2145350"/>
            <a:ext cx="3097500" cy="11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‘Open_acc’ on charged-off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borrower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7338525" y="3744600"/>
            <a:ext cx="44640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had made an assumption that Defaulters will mostly have more open loans but Data is rightly skewed which shows that defaulter have open loans in range of 5-10.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Contd…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08" y="1845726"/>
            <a:ext cx="5068525" cy="35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/>
          <p:nvPr/>
        </p:nvSpPr>
        <p:spPr>
          <a:xfrm>
            <a:off x="7869500" y="2094300"/>
            <a:ext cx="2165100" cy="9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‘Grade’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on Charged-off borrowers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56325" y="5393700"/>
            <a:ext cx="105345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who have been given a grade of B, C, D  by LC are most likely to default.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Contd…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8"/>
              <a:t>Interest rate for defaulted borrower is ranges around 12%-16%</a:t>
            </a:r>
            <a:endParaRPr sz="2008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2008"/>
              <a:t>Interest rate for non-defaulters ranges around 6%-8% and 12.5%-15%. This means borrowers are </a:t>
            </a:r>
            <a:r>
              <a:rPr lang="en-IN" sz="2008"/>
              <a:t>defaulting</a:t>
            </a:r>
            <a:r>
              <a:rPr lang="en-IN" sz="2008"/>
              <a:t> more who have high interest rate generally.</a:t>
            </a:r>
            <a:endParaRPr sz="2008"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575" y="1845726"/>
            <a:ext cx="3308129" cy="23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975" y="1845725"/>
            <a:ext cx="2975700" cy="21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1687625" y="4146000"/>
            <a:ext cx="21237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Interest Rate on Charged-off borrowers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7565975" y="3963075"/>
            <a:ext cx="2123700" cy="5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Interest rate 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Fully paid borrowers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Bivariate Analysis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1097275" y="1845724"/>
            <a:ext cx="10058400" cy="4401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Analysis shows IQR range of </a:t>
            </a:r>
            <a:r>
              <a:rPr b="1" lang="en-IN"/>
              <a:t>Small business</a:t>
            </a:r>
            <a:r>
              <a:rPr lang="en-IN"/>
              <a:t> is more in defaulters as compare to closed loans.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Vacation IQR range is less in fully-paid borrowers, it means borrowers are taking less loans for vacation hence </a:t>
            </a:r>
            <a:r>
              <a:rPr lang="en-IN"/>
              <a:t>they are not defaulting.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0" y="1737395"/>
            <a:ext cx="4444299" cy="27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925" y="1737400"/>
            <a:ext cx="4133301" cy="26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2237650" y="4506400"/>
            <a:ext cx="23310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‘Purpose’ vs ‘loan_amnt’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On charged-off borrowers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7893950" y="4454600"/>
            <a:ext cx="24138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‘Purpose’ vs ‘loan_amnt’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fully-paid borrowers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Contd…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/>
              <a:t>All defaulted customers are paying more interest rate as compare to non-defaulter customers.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75" y="1845725"/>
            <a:ext cx="3621824" cy="245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300" y="1900725"/>
            <a:ext cx="3621826" cy="23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/>
          <p:nvPr/>
        </p:nvSpPr>
        <p:spPr>
          <a:xfrm>
            <a:off x="1792200" y="4404825"/>
            <a:ext cx="2683200" cy="3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‘Int_rate’ vs ‘emp_length’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For Charged-off borrowers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8018275" y="4296500"/>
            <a:ext cx="29733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‘Int_rate’ vs ‘emp_length’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fully-paid borrowers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Multivariate Analysis</a:t>
            </a:r>
            <a:endParaRPr/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600" y="1845725"/>
            <a:ext cx="5508766" cy="40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/>
          <p:nvPr/>
        </p:nvSpPr>
        <p:spPr>
          <a:xfrm>
            <a:off x="8492375" y="1845725"/>
            <a:ext cx="2663400" cy="7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‘Int_rate’ &amp; ‘addr_state’ &amp; ‘purpose’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On Charged-off borrower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8556950" y="3066425"/>
            <a:ext cx="2598600" cy="24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Renewable Energies have very less defaulters.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Debt_consolidation borrowers are generally getting defaulted.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States have more defaulters as compare to other states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Recommendation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Lending Club </a:t>
            </a:r>
            <a:r>
              <a:rPr lang="en-IN"/>
              <a:t>should consider avoiding loans sanctions to customer how are consolidating loans as they are more prone to getting defaulted.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Borrowers are taking loans for 60 months are 20% more getting defaulted, so less tenure loans are better in most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Having more interest rate for some purpose like </a:t>
            </a:r>
            <a:r>
              <a:rPr b="1" lang="en-IN"/>
              <a:t>Small business </a:t>
            </a:r>
            <a:r>
              <a:rPr lang="en-IN"/>
              <a:t>attract more defaulters, lending club should consider reducing interest rate for these type of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Defaulted Customer having less annual income taking bigger loans, LC should have upper cap for sanctioning loans based on income.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182849" y="286604"/>
            <a:ext cx="9974510" cy="887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Business Objective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115736" y="1845734"/>
            <a:ext cx="1004162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 Lending Club is Consumer Finance Company which provide loans to different segment of urban society according to their needs and wants.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 When company receive the loan application, it goes through screening to check if loan can be given to customer or not based on applicant’s profile.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 Two types of risk are associated with it to make decision: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0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If the applicant is</a:t>
            </a:r>
            <a:r>
              <a:rPr b="1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 likely to repay the loan</a:t>
            </a:r>
            <a:r>
              <a:rPr b="0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, then not approving the loan results in a </a:t>
            </a:r>
            <a:r>
              <a:rPr b="1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loss of business</a:t>
            </a:r>
            <a:r>
              <a:rPr b="0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 to the company.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0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 If the applicant is </a:t>
            </a:r>
            <a:r>
              <a:rPr b="1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not likely to repay the loan,</a:t>
            </a:r>
            <a:r>
              <a:rPr b="0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 i.e. he/she is likely to default, then approving the loan may lead to a </a:t>
            </a:r>
            <a:r>
              <a:rPr b="1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financial loss</a:t>
            </a:r>
            <a:r>
              <a:rPr b="0" i="0"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 for the company.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 Company wants to understand the driving factors to understand who customer can be defaulter, who can be loyal customer.</a:t>
            </a:r>
            <a:r>
              <a:rPr lang="en-IN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6963" y="670919"/>
            <a:ext cx="10058400" cy="636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24108"/>
              </a:buClr>
              <a:buSzPct val="100000"/>
              <a:buFont typeface="Calibri"/>
              <a:buNone/>
            </a:pPr>
            <a:r>
              <a:rPr b="1" lang="en-IN">
                <a:solidFill>
                  <a:srgbClr val="724108"/>
                </a:solidFill>
              </a:rPr>
              <a:t>Exploratory Data Analysis</a:t>
            </a:r>
            <a:endParaRPr b="1">
              <a:solidFill>
                <a:srgbClr val="724108"/>
              </a:solidFill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1110083" y="3318336"/>
            <a:ext cx="9988647" cy="1078578"/>
            <a:chOff x="13120" y="1472073"/>
            <a:chExt cx="9988647" cy="1078578"/>
          </a:xfrm>
        </p:grpSpPr>
        <p:sp>
          <p:nvSpPr>
            <p:cNvPr id="115" name="Google Shape;115;p15"/>
            <p:cNvSpPr/>
            <p:nvPr/>
          </p:nvSpPr>
          <p:spPr>
            <a:xfrm>
              <a:off x="74852" y="1859255"/>
              <a:ext cx="1086480" cy="35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74852" y="1859255"/>
              <a:ext cx="1086480" cy="35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IN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Cleaning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73617" y="1750360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34114" y="1629365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9308" y="1653564"/>
              <a:ext cx="135810" cy="135810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00302" y="1520470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57595" y="1472073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51186" y="1556769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180" y="1617266"/>
              <a:ext cx="135810" cy="135810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041572" y="1750360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114169" y="1883454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84998" y="1629365"/>
              <a:ext cx="222234" cy="22223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3120" y="2089144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85717" y="2198039"/>
              <a:ext cx="135810" cy="135810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67208" y="2294835"/>
              <a:ext cx="197541" cy="197541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21296" y="2452127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569694" y="2294835"/>
              <a:ext cx="135810" cy="135810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90689" y="2464227"/>
              <a:ext cx="86424" cy="86424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99584" y="2270636"/>
              <a:ext cx="197541" cy="197541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065771" y="2222238"/>
              <a:ext cx="135810" cy="135810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201581" y="1653363"/>
              <a:ext cx="398854" cy="761457"/>
            </a:xfrm>
            <a:prstGeom prst="chevron">
              <a:avLst>
                <a:gd fmla="val 62310" name="adj"/>
              </a:avLst>
            </a:prstGeom>
            <a:solidFill>
              <a:srgbClr val="EEC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600436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1600436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IN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Understanding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688222" y="1653363"/>
              <a:ext cx="398854" cy="761457"/>
            </a:xfrm>
            <a:prstGeom prst="chevron">
              <a:avLst>
                <a:gd fmla="val 62310" name="adj"/>
              </a:avLst>
            </a:prstGeom>
            <a:solidFill>
              <a:srgbClr val="EEC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087077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3087077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IN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Outlier Detection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174862" y="1653363"/>
              <a:ext cx="398854" cy="761457"/>
            </a:xfrm>
            <a:prstGeom prst="chevron">
              <a:avLst>
                <a:gd fmla="val 62310" name="adj"/>
              </a:avLst>
            </a:prstGeom>
            <a:solidFill>
              <a:srgbClr val="EEC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573717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4573717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IN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Univariate Analysis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661503" y="1653363"/>
              <a:ext cx="398854" cy="761457"/>
            </a:xfrm>
            <a:prstGeom prst="chevron">
              <a:avLst>
                <a:gd fmla="val 62310" name="adj"/>
              </a:avLst>
            </a:prstGeom>
            <a:solidFill>
              <a:srgbClr val="EEC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060357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6060357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IN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Bivariate Analysis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148143" y="1653363"/>
              <a:ext cx="398854" cy="761457"/>
            </a:xfrm>
            <a:prstGeom prst="chevron">
              <a:avLst>
                <a:gd fmla="val 62310" name="adj"/>
              </a:avLst>
            </a:prstGeom>
            <a:solidFill>
              <a:srgbClr val="EEC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546998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7546998" y="1653733"/>
              <a:ext cx="1087785" cy="761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IN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Multi-Variate Analysis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8634784" y="1653363"/>
              <a:ext cx="398854" cy="761457"/>
            </a:xfrm>
            <a:prstGeom prst="chevron">
              <a:avLst>
                <a:gd fmla="val 62310" name="adj"/>
              </a:avLst>
            </a:prstGeom>
            <a:solidFill>
              <a:srgbClr val="EEC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9077150" y="1590435"/>
              <a:ext cx="924617" cy="924617"/>
            </a:xfrm>
            <a:prstGeom prst="ellipse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9212557" y="1725842"/>
              <a:ext cx="653803" cy="653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n-IN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Insights</a:t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097280" y="454382"/>
            <a:ext cx="10058400" cy="70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IN"/>
            </a:br>
            <a:r>
              <a:rPr lang="en-IN"/>
              <a:t>Data Cleaning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182848" y="1736520"/>
            <a:ext cx="9972832" cy="4228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We have Removed 57 Columns as they have more 90% missing values.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We have Dropped ‘Desc’, ‘Title’ column because title is a subcategory of ‘purpose’ and ‘Desc’ is the description of ‘Title’ in detail. We decided to keep ‘Purpose’ for our analysis and drop ‘Desc’ and ‘Title’.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We also removed columns which contains only single values or more than 80% row values are same.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Imputing missing values according to column category i.e. Either Categorical or Numerical.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Standardizing quantitative values in the dataset and correcting the datatypes for date related columns.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Extracted Year columns as derived metrics to understand the dataset.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071268" y="961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Data Understanding</a:t>
            </a:r>
            <a:endParaRPr/>
          </a:p>
        </p:txBody>
      </p:sp>
      <p:graphicFrame>
        <p:nvGraphicFramePr>
          <p:cNvPr id="164" name="Google Shape;164;p17"/>
          <p:cNvGraphicFramePr/>
          <p:nvPr/>
        </p:nvGraphicFramePr>
        <p:xfrm>
          <a:off x="1097280" y="149234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{839CB2DA-FA51-40B7-9510-1DBC056672E6}</a:tableStyleId>
              </a:tblPr>
              <a:tblGrid>
                <a:gridCol w="3137225"/>
              </a:tblGrid>
              <a:tr h="52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Categorical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EC0A7"/>
                    </a:solidFill>
                  </a:tcPr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t</a:t>
                      </a:r>
                      <a:r>
                        <a:rPr lang="en-IN" sz="1100" u="none" cap="none" strike="noStrike"/>
                        <a:t>erm</a:t>
                      </a:r>
                      <a:endParaRPr sz="1100"/>
                    </a:p>
                  </a:txBody>
                  <a:tcPr marT="0" marB="108000" marR="68575" marL="68575"/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grade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sub_grade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43600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emp_</a:t>
                      </a:r>
                      <a:r>
                        <a:rPr i="1" lang="en-IN" sz="1100" u="none" cap="none" strike="noStrike"/>
                        <a:t>length</a:t>
                      </a:r>
                      <a:endParaRPr i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home_ownership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verification_status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1400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issue_d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loan_status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purpose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zip_code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addr_state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308150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earliest_cr_line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1795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inq_last_6mths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7887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last_pymnt_d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25025">
                <a:tc>
                  <a:txBody>
                    <a:bodyPr/>
                    <a:lstStyle/>
                    <a:p>
                      <a:pPr indent="-170649" lvl="0" marL="1691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last_credit_pull_d</a:t>
                      </a:r>
                      <a:endParaRPr sz="1100"/>
                    </a:p>
                  </a:txBody>
                  <a:tcPr marT="0" marB="108000" marR="68575" marL="68575"/>
                </a:tc>
              </a:tr>
            </a:tbl>
          </a:graphicData>
        </a:graphic>
      </p:graphicFrame>
      <p:graphicFrame>
        <p:nvGraphicFramePr>
          <p:cNvPr id="165" name="Google Shape;165;p17"/>
          <p:cNvGraphicFramePr/>
          <p:nvPr/>
        </p:nvGraphicFramePr>
        <p:xfrm>
          <a:off x="5290064" y="149234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{839CB2DA-FA51-40B7-9510-1DBC056672E6}</a:tableStyleId>
              </a:tblPr>
              <a:tblGrid>
                <a:gridCol w="2986225"/>
              </a:tblGrid>
              <a:tr h="51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Numerical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EC0A7"/>
                    </a:solidFill>
                  </a:tcPr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Loan_amnt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funded_amnt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int_rate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installment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annual_inc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dti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revol_bal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revol_util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total_acc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total_pymnt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total_rec_prncp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total_rec_int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total_rec_late_fee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  <a:tr h="2654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last_pymnt_amnt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108000" marR="68575" marL="68575"/>
                </a:tc>
              </a:tr>
            </a:tbl>
          </a:graphicData>
        </a:graphic>
      </p:graphicFrame>
      <p:graphicFrame>
        <p:nvGraphicFramePr>
          <p:cNvPr id="166" name="Google Shape;166;p17"/>
          <p:cNvGraphicFramePr/>
          <p:nvPr/>
        </p:nvGraphicFramePr>
        <p:xfrm>
          <a:off x="9204121" y="149235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{839CB2DA-FA51-40B7-9510-1DBC056672E6}</a:tableStyleId>
              </a:tblPr>
              <a:tblGrid>
                <a:gridCol w="1925550"/>
              </a:tblGrid>
              <a:tr h="50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Others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EEC0A7"/>
                    </a:solidFill>
                  </a:tcPr>
                </a:tc>
              </a:tr>
              <a:tr h="508300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    id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08300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    member_id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08300"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/>
                        <a:t>    open_acc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066800" y="685350"/>
            <a:ext cx="10058400" cy="73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IN"/>
              <a:t>Outlier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423799" y="1859750"/>
            <a:ext cx="5484900" cy="7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1800">
                <a:solidFill>
                  <a:srgbClr val="3F3F3F"/>
                </a:solidFill>
              </a:rPr>
              <a:t>Checking Outliers in ‘loan amount’ using boxplot and taking loan amount upto 30000 only.</a:t>
            </a:r>
            <a:endParaRPr/>
          </a:p>
        </p:txBody>
      </p:sp>
      <p:sp>
        <p:nvSpPr>
          <p:cNvPr id="173" name="Google Shape;173;p18"/>
          <p:cNvSpPr txBox="1"/>
          <p:nvPr>
            <p:ph idx="3" type="body"/>
          </p:nvPr>
        </p:nvSpPr>
        <p:spPr>
          <a:xfrm>
            <a:off x="6325075" y="1859750"/>
            <a:ext cx="5484900" cy="7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1800">
                <a:solidFill>
                  <a:srgbClr val="3F3F3F"/>
                </a:solidFill>
              </a:rPr>
              <a:t>Removing Outlier from ‘annual_inc’ columns and keeping only till 100,000.</a:t>
            </a:r>
            <a:endParaRPr sz="18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0" y="2808634"/>
            <a:ext cx="3062325" cy="219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650" y="2808634"/>
            <a:ext cx="2894050" cy="203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725" y="2714726"/>
            <a:ext cx="2496137" cy="203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9950" y="2710759"/>
            <a:ext cx="2894050" cy="20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359575" y="5310200"/>
            <a:ext cx="116043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AutoNum type="arabicPeriod"/>
            </a:pPr>
            <a:r>
              <a:rPr lang="en-I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Box plot and countplot we have removed outliers from other major column as well like ‘funded_amnt’, ‘int_rate’ etc.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AutoNum type="arabicPeriod"/>
            </a:pPr>
            <a:r>
              <a:rPr lang="en-I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Removing unnecessary columns also helped to remove outliers from dataset.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Univariate Analysis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2160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1900"/>
              <a:t>Using countplot on ‘loan_status’ shows that majorly customers are divided into 3 subcategories in dataset. Using ‘loan_status’ as anchor columns we have further drill downed our analysis for other columns.</a:t>
            </a:r>
            <a:endParaRPr sz="1900"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25" y="2873001"/>
            <a:ext cx="5525326" cy="34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523" y="2934123"/>
            <a:ext cx="5612075" cy="1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Contd…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548875" y="1940900"/>
            <a:ext cx="10606800" cy="4328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21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25" y="2106722"/>
            <a:ext cx="6615751" cy="39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7494900" y="2164700"/>
            <a:ext cx="41511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Approximately 48% customer who have taken loan for debt consolidation are mostly defaulted.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7738250" y="2250000"/>
            <a:ext cx="26106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‘Purpose’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of Charged-off borrowers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Contd…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066805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950" y="1845725"/>
            <a:ext cx="5845301" cy="376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/>
          <p:nvPr/>
        </p:nvSpPr>
        <p:spPr>
          <a:xfrm>
            <a:off x="8745950" y="2216925"/>
            <a:ext cx="25449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‘Home_onwership’ of Charged-off borrowers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400900" y="5692250"/>
            <a:ext cx="1144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living on rent are more likely to default than the customer having mortgage or own their own house.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