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i Garg" initials="JG" lastIdx="1" clrIdx="0">
    <p:extLst>
      <p:ext uri="{19B8F6BF-5375-455C-9EA6-DF929625EA0E}">
        <p15:presenceInfo xmlns:p15="http://schemas.microsoft.com/office/powerpoint/2012/main" userId="51dee0bc7418f7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F1454-59BD-4D99-8D6C-B6008055BA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4906FC-8E13-4BB0-B96A-1F958EE8AB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51DF0F-9EAA-42E1-9550-6F870C7F5DF2}"/>
              </a:ext>
            </a:extLst>
          </p:cNvPr>
          <p:cNvSpPr>
            <a:spLocks noGrp="1"/>
          </p:cNvSpPr>
          <p:nvPr>
            <p:ph type="dt" sz="half" idx="10"/>
          </p:nvPr>
        </p:nvSpPr>
        <p:spPr/>
        <p:txBody>
          <a:bodyPr/>
          <a:lstStyle/>
          <a:p>
            <a:fld id="{5227F555-24A3-4DF0-9D36-0451EA68597E}" type="datetimeFigureOut">
              <a:rPr lang="en-IN" smtClean="0"/>
              <a:t>18-11-2020</a:t>
            </a:fld>
            <a:endParaRPr lang="en-IN" dirty="0"/>
          </a:p>
        </p:txBody>
      </p:sp>
      <p:sp>
        <p:nvSpPr>
          <p:cNvPr id="5" name="Footer Placeholder 4">
            <a:extLst>
              <a:ext uri="{FF2B5EF4-FFF2-40B4-BE49-F238E27FC236}">
                <a16:creationId xmlns:a16="http://schemas.microsoft.com/office/drawing/2014/main" id="{E960322E-7073-41FD-8897-86F91BBEFD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C8624DF-A9DD-40EA-B2C4-BEE61FCC1C32}"/>
              </a:ext>
            </a:extLst>
          </p:cNvPr>
          <p:cNvSpPr>
            <a:spLocks noGrp="1"/>
          </p:cNvSpPr>
          <p:nvPr>
            <p:ph type="sldNum" sz="quarter" idx="12"/>
          </p:nvPr>
        </p:nvSpPr>
        <p:spPr/>
        <p:txBody>
          <a:bodyPr/>
          <a:lstStyle/>
          <a:p>
            <a:fld id="{F3096428-F05C-4267-A115-329F5A803C78}" type="slidenum">
              <a:rPr lang="en-IN" smtClean="0"/>
              <a:t>‹#›</a:t>
            </a:fld>
            <a:endParaRPr lang="en-IN" dirty="0"/>
          </a:p>
        </p:txBody>
      </p:sp>
    </p:spTree>
    <p:extLst>
      <p:ext uri="{BB962C8B-B14F-4D97-AF65-F5344CB8AC3E}">
        <p14:creationId xmlns:p14="http://schemas.microsoft.com/office/powerpoint/2010/main" val="1887520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AD4B-E5BA-4071-8527-D7FDE9D65A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4B6EC6-E170-4B09-ADB9-C21F17761D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1EE1E7-0331-48A6-A461-18E23EC2442D}"/>
              </a:ext>
            </a:extLst>
          </p:cNvPr>
          <p:cNvSpPr>
            <a:spLocks noGrp="1"/>
          </p:cNvSpPr>
          <p:nvPr>
            <p:ph type="dt" sz="half" idx="10"/>
          </p:nvPr>
        </p:nvSpPr>
        <p:spPr/>
        <p:txBody>
          <a:bodyPr/>
          <a:lstStyle/>
          <a:p>
            <a:fld id="{5227F555-24A3-4DF0-9D36-0451EA68597E}" type="datetimeFigureOut">
              <a:rPr lang="en-IN" smtClean="0"/>
              <a:t>18-11-2020</a:t>
            </a:fld>
            <a:endParaRPr lang="en-IN" dirty="0"/>
          </a:p>
        </p:txBody>
      </p:sp>
      <p:sp>
        <p:nvSpPr>
          <p:cNvPr id="5" name="Footer Placeholder 4">
            <a:extLst>
              <a:ext uri="{FF2B5EF4-FFF2-40B4-BE49-F238E27FC236}">
                <a16:creationId xmlns:a16="http://schemas.microsoft.com/office/drawing/2014/main" id="{8C093836-E9A6-4B4F-9FB8-CA95F7FE9FF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40BF3E6-4211-4537-88D7-CB699A07E190}"/>
              </a:ext>
            </a:extLst>
          </p:cNvPr>
          <p:cNvSpPr>
            <a:spLocks noGrp="1"/>
          </p:cNvSpPr>
          <p:nvPr>
            <p:ph type="sldNum" sz="quarter" idx="12"/>
          </p:nvPr>
        </p:nvSpPr>
        <p:spPr/>
        <p:txBody>
          <a:bodyPr/>
          <a:lstStyle/>
          <a:p>
            <a:fld id="{F3096428-F05C-4267-A115-329F5A803C78}" type="slidenum">
              <a:rPr lang="en-IN" smtClean="0"/>
              <a:t>‹#›</a:t>
            </a:fld>
            <a:endParaRPr lang="en-IN" dirty="0"/>
          </a:p>
        </p:txBody>
      </p:sp>
    </p:spTree>
    <p:extLst>
      <p:ext uri="{BB962C8B-B14F-4D97-AF65-F5344CB8AC3E}">
        <p14:creationId xmlns:p14="http://schemas.microsoft.com/office/powerpoint/2010/main" val="4234158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4769D-1382-4B25-817C-2163374837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EE9F41-79D7-478C-B63E-44F1C1946A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722CD2-5278-48CF-A48A-50670C345743}"/>
              </a:ext>
            </a:extLst>
          </p:cNvPr>
          <p:cNvSpPr>
            <a:spLocks noGrp="1"/>
          </p:cNvSpPr>
          <p:nvPr>
            <p:ph type="dt" sz="half" idx="10"/>
          </p:nvPr>
        </p:nvSpPr>
        <p:spPr/>
        <p:txBody>
          <a:bodyPr/>
          <a:lstStyle/>
          <a:p>
            <a:fld id="{5227F555-24A3-4DF0-9D36-0451EA68597E}" type="datetimeFigureOut">
              <a:rPr lang="en-IN" smtClean="0"/>
              <a:t>18-11-2020</a:t>
            </a:fld>
            <a:endParaRPr lang="en-IN" dirty="0"/>
          </a:p>
        </p:txBody>
      </p:sp>
      <p:sp>
        <p:nvSpPr>
          <p:cNvPr id="5" name="Footer Placeholder 4">
            <a:extLst>
              <a:ext uri="{FF2B5EF4-FFF2-40B4-BE49-F238E27FC236}">
                <a16:creationId xmlns:a16="http://schemas.microsoft.com/office/drawing/2014/main" id="{2CFC1827-ACBC-4680-9B37-985D382C4AB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B5C6E9-C772-4C81-B9A6-3E6C3A5437CE}"/>
              </a:ext>
            </a:extLst>
          </p:cNvPr>
          <p:cNvSpPr>
            <a:spLocks noGrp="1"/>
          </p:cNvSpPr>
          <p:nvPr>
            <p:ph type="sldNum" sz="quarter" idx="12"/>
          </p:nvPr>
        </p:nvSpPr>
        <p:spPr/>
        <p:txBody>
          <a:bodyPr/>
          <a:lstStyle/>
          <a:p>
            <a:fld id="{F3096428-F05C-4267-A115-329F5A803C78}" type="slidenum">
              <a:rPr lang="en-IN" smtClean="0"/>
              <a:t>‹#›</a:t>
            </a:fld>
            <a:endParaRPr lang="en-IN" dirty="0"/>
          </a:p>
        </p:txBody>
      </p:sp>
    </p:spTree>
    <p:extLst>
      <p:ext uri="{BB962C8B-B14F-4D97-AF65-F5344CB8AC3E}">
        <p14:creationId xmlns:p14="http://schemas.microsoft.com/office/powerpoint/2010/main" val="3504506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A8BE-C24F-46FC-AF05-5B9D2DD46B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C6FF9F-A6DE-4869-BD3A-71CFE190A9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8EBA48-1367-4F9E-A449-FF8F2FA5CF17}"/>
              </a:ext>
            </a:extLst>
          </p:cNvPr>
          <p:cNvSpPr>
            <a:spLocks noGrp="1"/>
          </p:cNvSpPr>
          <p:nvPr>
            <p:ph type="dt" sz="half" idx="10"/>
          </p:nvPr>
        </p:nvSpPr>
        <p:spPr/>
        <p:txBody>
          <a:bodyPr/>
          <a:lstStyle/>
          <a:p>
            <a:fld id="{5227F555-24A3-4DF0-9D36-0451EA68597E}" type="datetimeFigureOut">
              <a:rPr lang="en-IN" smtClean="0"/>
              <a:t>18-11-2020</a:t>
            </a:fld>
            <a:endParaRPr lang="en-IN" dirty="0"/>
          </a:p>
        </p:txBody>
      </p:sp>
      <p:sp>
        <p:nvSpPr>
          <p:cNvPr id="5" name="Footer Placeholder 4">
            <a:extLst>
              <a:ext uri="{FF2B5EF4-FFF2-40B4-BE49-F238E27FC236}">
                <a16:creationId xmlns:a16="http://schemas.microsoft.com/office/drawing/2014/main" id="{A294EC79-0C3E-48D2-9D15-740B3523533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98594B4-6B82-4D03-AA25-77A7936B1D3E}"/>
              </a:ext>
            </a:extLst>
          </p:cNvPr>
          <p:cNvSpPr>
            <a:spLocks noGrp="1"/>
          </p:cNvSpPr>
          <p:nvPr>
            <p:ph type="sldNum" sz="quarter" idx="12"/>
          </p:nvPr>
        </p:nvSpPr>
        <p:spPr/>
        <p:txBody>
          <a:bodyPr/>
          <a:lstStyle/>
          <a:p>
            <a:fld id="{F3096428-F05C-4267-A115-329F5A803C78}" type="slidenum">
              <a:rPr lang="en-IN" smtClean="0"/>
              <a:t>‹#›</a:t>
            </a:fld>
            <a:endParaRPr lang="en-IN" dirty="0"/>
          </a:p>
        </p:txBody>
      </p:sp>
    </p:spTree>
    <p:extLst>
      <p:ext uri="{BB962C8B-B14F-4D97-AF65-F5344CB8AC3E}">
        <p14:creationId xmlns:p14="http://schemas.microsoft.com/office/powerpoint/2010/main" val="330764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DA1F-B4D4-4F4C-B331-C2B29537CD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BB8C9A-0824-429D-85C4-FA3E7BEEF1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C886DE-BF79-4F93-97AE-49F93D5D5878}"/>
              </a:ext>
            </a:extLst>
          </p:cNvPr>
          <p:cNvSpPr>
            <a:spLocks noGrp="1"/>
          </p:cNvSpPr>
          <p:nvPr>
            <p:ph type="dt" sz="half" idx="10"/>
          </p:nvPr>
        </p:nvSpPr>
        <p:spPr/>
        <p:txBody>
          <a:bodyPr/>
          <a:lstStyle/>
          <a:p>
            <a:fld id="{5227F555-24A3-4DF0-9D36-0451EA68597E}" type="datetimeFigureOut">
              <a:rPr lang="en-IN" smtClean="0"/>
              <a:t>18-11-2020</a:t>
            </a:fld>
            <a:endParaRPr lang="en-IN" dirty="0"/>
          </a:p>
        </p:txBody>
      </p:sp>
      <p:sp>
        <p:nvSpPr>
          <p:cNvPr id="5" name="Footer Placeholder 4">
            <a:extLst>
              <a:ext uri="{FF2B5EF4-FFF2-40B4-BE49-F238E27FC236}">
                <a16:creationId xmlns:a16="http://schemas.microsoft.com/office/drawing/2014/main" id="{D4E826BB-AC97-4E9D-BBD5-50B7058A9F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408D7D2-E333-4B8D-BE69-E59AEC135A42}"/>
              </a:ext>
            </a:extLst>
          </p:cNvPr>
          <p:cNvSpPr>
            <a:spLocks noGrp="1"/>
          </p:cNvSpPr>
          <p:nvPr>
            <p:ph type="sldNum" sz="quarter" idx="12"/>
          </p:nvPr>
        </p:nvSpPr>
        <p:spPr/>
        <p:txBody>
          <a:bodyPr/>
          <a:lstStyle/>
          <a:p>
            <a:fld id="{F3096428-F05C-4267-A115-329F5A803C78}" type="slidenum">
              <a:rPr lang="en-IN" smtClean="0"/>
              <a:t>‹#›</a:t>
            </a:fld>
            <a:endParaRPr lang="en-IN" dirty="0"/>
          </a:p>
        </p:txBody>
      </p:sp>
    </p:spTree>
    <p:extLst>
      <p:ext uri="{BB962C8B-B14F-4D97-AF65-F5344CB8AC3E}">
        <p14:creationId xmlns:p14="http://schemas.microsoft.com/office/powerpoint/2010/main" val="102890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6FC1-E0FC-43A0-9015-6D3B35E645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E1670A-B192-4AD6-A42E-6C882DA754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C20938-406E-42CC-A2BD-C2F41C8969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439C1B-A1E5-46A3-B33A-5831DBF67842}"/>
              </a:ext>
            </a:extLst>
          </p:cNvPr>
          <p:cNvSpPr>
            <a:spLocks noGrp="1"/>
          </p:cNvSpPr>
          <p:nvPr>
            <p:ph type="dt" sz="half" idx="10"/>
          </p:nvPr>
        </p:nvSpPr>
        <p:spPr/>
        <p:txBody>
          <a:bodyPr/>
          <a:lstStyle/>
          <a:p>
            <a:fld id="{5227F555-24A3-4DF0-9D36-0451EA68597E}" type="datetimeFigureOut">
              <a:rPr lang="en-IN" smtClean="0"/>
              <a:t>18-11-2020</a:t>
            </a:fld>
            <a:endParaRPr lang="en-IN" dirty="0"/>
          </a:p>
        </p:txBody>
      </p:sp>
      <p:sp>
        <p:nvSpPr>
          <p:cNvPr id="6" name="Footer Placeholder 5">
            <a:extLst>
              <a:ext uri="{FF2B5EF4-FFF2-40B4-BE49-F238E27FC236}">
                <a16:creationId xmlns:a16="http://schemas.microsoft.com/office/drawing/2014/main" id="{9002918C-8392-406A-AE43-5579419E48A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931DEF5-747B-4B4D-8E5D-19EFEFE3A57D}"/>
              </a:ext>
            </a:extLst>
          </p:cNvPr>
          <p:cNvSpPr>
            <a:spLocks noGrp="1"/>
          </p:cNvSpPr>
          <p:nvPr>
            <p:ph type="sldNum" sz="quarter" idx="12"/>
          </p:nvPr>
        </p:nvSpPr>
        <p:spPr/>
        <p:txBody>
          <a:bodyPr/>
          <a:lstStyle/>
          <a:p>
            <a:fld id="{F3096428-F05C-4267-A115-329F5A803C78}" type="slidenum">
              <a:rPr lang="en-IN" smtClean="0"/>
              <a:t>‹#›</a:t>
            </a:fld>
            <a:endParaRPr lang="en-IN" dirty="0"/>
          </a:p>
        </p:txBody>
      </p:sp>
    </p:spTree>
    <p:extLst>
      <p:ext uri="{BB962C8B-B14F-4D97-AF65-F5344CB8AC3E}">
        <p14:creationId xmlns:p14="http://schemas.microsoft.com/office/powerpoint/2010/main" val="1094810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B7EA-0C7A-4B3E-9E27-0B691DAC71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BCAA17-67CF-4CDC-9F47-983D9C2289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C3011B-E9A6-4FF0-834A-5FC485A1B6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69D354-7372-4600-AF62-E3C222C4F8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45D5EF-B277-4B99-8291-3462F8AFB6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C6A055-3147-44A5-8625-602B21F1FE8C}"/>
              </a:ext>
            </a:extLst>
          </p:cNvPr>
          <p:cNvSpPr>
            <a:spLocks noGrp="1"/>
          </p:cNvSpPr>
          <p:nvPr>
            <p:ph type="dt" sz="half" idx="10"/>
          </p:nvPr>
        </p:nvSpPr>
        <p:spPr/>
        <p:txBody>
          <a:bodyPr/>
          <a:lstStyle/>
          <a:p>
            <a:fld id="{5227F555-24A3-4DF0-9D36-0451EA68597E}" type="datetimeFigureOut">
              <a:rPr lang="en-IN" smtClean="0"/>
              <a:t>18-11-2020</a:t>
            </a:fld>
            <a:endParaRPr lang="en-IN" dirty="0"/>
          </a:p>
        </p:txBody>
      </p:sp>
      <p:sp>
        <p:nvSpPr>
          <p:cNvPr id="8" name="Footer Placeholder 7">
            <a:extLst>
              <a:ext uri="{FF2B5EF4-FFF2-40B4-BE49-F238E27FC236}">
                <a16:creationId xmlns:a16="http://schemas.microsoft.com/office/drawing/2014/main" id="{AE583B3D-A12F-4819-92A4-E8444EDCB926}"/>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D8C8963-4F0A-407F-9C56-1F054B4F6B2B}"/>
              </a:ext>
            </a:extLst>
          </p:cNvPr>
          <p:cNvSpPr>
            <a:spLocks noGrp="1"/>
          </p:cNvSpPr>
          <p:nvPr>
            <p:ph type="sldNum" sz="quarter" idx="12"/>
          </p:nvPr>
        </p:nvSpPr>
        <p:spPr/>
        <p:txBody>
          <a:bodyPr/>
          <a:lstStyle/>
          <a:p>
            <a:fld id="{F3096428-F05C-4267-A115-329F5A803C78}" type="slidenum">
              <a:rPr lang="en-IN" smtClean="0"/>
              <a:t>‹#›</a:t>
            </a:fld>
            <a:endParaRPr lang="en-IN" dirty="0"/>
          </a:p>
        </p:txBody>
      </p:sp>
    </p:spTree>
    <p:extLst>
      <p:ext uri="{BB962C8B-B14F-4D97-AF65-F5344CB8AC3E}">
        <p14:creationId xmlns:p14="http://schemas.microsoft.com/office/powerpoint/2010/main" val="583400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0DC8-290B-46E9-8C83-EF228DDCB4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50C2EF-206A-45DE-831E-4DDA93D1289D}"/>
              </a:ext>
            </a:extLst>
          </p:cNvPr>
          <p:cNvSpPr>
            <a:spLocks noGrp="1"/>
          </p:cNvSpPr>
          <p:nvPr>
            <p:ph type="dt" sz="half" idx="10"/>
          </p:nvPr>
        </p:nvSpPr>
        <p:spPr/>
        <p:txBody>
          <a:bodyPr/>
          <a:lstStyle/>
          <a:p>
            <a:fld id="{5227F555-24A3-4DF0-9D36-0451EA68597E}" type="datetimeFigureOut">
              <a:rPr lang="en-IN" smtClean="0"/>
              <a:t>18-11-2020</a:t>
            </a:fld>
            <a:endParaRPr lang="en-IN" dirty="0"/>
          </a:p>
        </p:txBody>
      </p:sp>
      <p:sp>
        <p:nvSpPr>
          <p:cNvPr id="4" name="Footer Placeholder 3">
            <a:extLst>
              <a:ext uri="{FF2B5EF4-FFF2-40B4-BE49-F238E27FC236}">
                <a16:creationId xmlns:a16="http://schemas.microsoft.com/office/drawing/2014/main" id="{1A4D1EE5-0542-4A0C-A602-396CFE9CAD0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48DDBDB3-45A7-4870-B2B2-46CE9885D84D}"/>
              </a:ext>
            </a:extLst>
          </p:cNvPr>
          <p:cNvSpPr>
            <a:spLocks noGrp="1"/>
          </p:cNvSpPr>
          <p:nvPr>
            <p:ph type="sldNum" sz="quarter" idx="12"/>
          </p:nvPr>
        </p:nvSpPr>
        <p:spPr/>
        <p:txBody>
          <a:bodyPr/>
          <a:lstStyle/>
          <a:p>
            <a:fld id="{F3096428-F05C-4267-A115-329F5A803C78}" type="slidenum">
              <a:rPr lang="en-IN" smtClean="0"/>
              <a:t>‹#›</a:t>
            </a:fld>
            <a:endParaRPr lang="en-IN" dirty="0"/>
          </a:p>
        </p:txBody>
      </p:sp>
    </p:spTree>
    <p:extLst>
      <p:ext uri="{BB962C8B-B14F-4D97-AF65-F5344CB8AC3E}">
        <p14:creationId xmlns:p14="http://schemas.microsoft.com/office/powerpoint/2010/main" val="335310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7F8FE8-91C0-4503-8D22-7DF4AFF72359}"/>
              </a:ext>
            </a:extLst>
          </p:cNvPr>
          <p:cNvSpPr>
            <a:spLocks noGrp="1"/>
          </p:cNvSpPr>
          <p:nvPr>
            <p:ph type="dt" sz="half" idx="10"/>
          </p:nvPr>
        </p:nvSpPr>
        <p:spPr/>
        <p:txBody>
          <a:bodyPr/>
          <a:lstStyle/>
          <a:p>
            <a:fld id="{5227F555-24A3-4DF0-9D36-0451EA68597E}" type="datetimeFigureOut">
              <a:rPr lang="en-IN" smtClean="0"/>
              <a:t>18-11-2020</a:t>
            </a:fld>
            <a:endParaRPr lang="en-IN" dirty="0"/>
          </a:p>
        </p:txBody>
      </p:sp>
      <p:sp>
        <p:nvSpPr>
          <p:cNvPr id="3" name="Footer Placeholder 2">
            <a:extLst>
              <a:ext uri="{FF2B5EF4-FFF2-40B4-BE49-F238E27FC236}">
                <a16:creationId xmlns:a16="http://schemas.microsoft.com/office/drawing/2014/main" id="{CD2133D8-7FA8-4B01-8FEF-DA278E73A5CA}"/>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1ECDAC18-B0D2-40D7-864B-F16D6AA86783}"/>
              </a:ext>
            </a:extLst>
          </p:cNvPr>
          <p:cNvSpPr>
            <a:spLocks noGrp="1"/>
          </p:cNvSpPr>
          <p:nvPr>
            <p:ph type="sldNum" sz="quarter" idx="12"/>
          </p:nvPr>
        </p:nvSpPr>
        <p:spPr/>
        <p:txBody>
          <a:bodyPr/>
          <a:lstStyle/>
          <a:p>
            <a:fld id="{F3096428-F05C-4267-A115-329F5A803C78}" type="slidenum">
              <a:rPr lang="en-IN" smtClean="0"/>
              <a:t>‹#›</a:t>
            </a:fld>
            <a:endParaRPr lang="en-IN" dirty="0"/>
          </a:p>
        </p:txBody>
      </p:sp>
    </p:spTree>
    <p:extLst>
      <p:ext uri="{BB962C8B-B14F-4D97-AF65-F5344CB8AC3E}">
        <p14:creationId xmlns:p14="http://schemas.microsoft.com/office/powerpoint/2010/main" val="115743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07B0-70D4-411F-BA4D-D996C12FF9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D1969D-BA36-48AC-ACF3-4112B5C399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D92B6A-E81E-4E27-8D6A-CAD486A42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2CA13-AA33-4317-8620-DD8B4FE38BDD}"/>
              </a:ext>
            </a:extLst>
          </p:cNvPr>
          <p:cNvSpPr>
            <a:spLocks noGrp="1"/>
          </p:cNvSpPr>
          <p:nvPr>
            <p:ph type="dt" sz="half" idx="10"/>
          </p:nvPr>
        </p:nvSpPr>
        <p:spPr/>
        <p:txBody>
          <a:bodyPr/>
          <a:lstStyle/>
          <a:p>
            <a:fld id="{5227F555-24A3-4DF0-9D36-0451EA68597E}" type="datetimeFigureOut">
              <a:rPr lang="en-IN" smtClean="0"/>
              <a:t>18-11-2020</a:t>
            </a:fld>
            <a:endParaRPr lang="en-IN" dirty="0"/>
          </a:p>
        </p:txBody>
      </p:sp>
      <p:sp>
        <p:nvSpPr>
          <p:cNvPr id="6" name="Footer Placeholder 5">
            <a:extLst>
              <a:ext uri="{FF2B5EF4-FFF2-40B4-BE49-F238E27FC236}">
                <a16:creationId xmlns:a16="http://schemas.microsoft.com/office/drawing/2014/main" id="{EE6631E0-0B21-440B-8544-51811CEDE3D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B232CB9-BF41-4A3F-8BB2-73D8480639C6}"/>
              </a:ext>
            </a:extLst>
          </p:cNvPr>
          <p:cNvSpPr>
            <a:spLocks noGrp="1"/>
          </p:cNvSpPr>
          <p:nvPr>
            <p:ph type="sldNum" sz="quarter" idx="12"/>
          </p:nvPr>
        </p:nvSpPr>
        <p:spPr/>
        <p:txBody>
          <a:bodyPr/>
          <a:lstStyle/>
          <a:p>
            <a:fld id="{F3096428-F05C-4267-A115-329F5A803C78}" type="slidenum">
              <a:rPr lang="en-IN" smtClean="0"/>
              <a:t>‹#›</a:t>
            </a:fld>
            <a:endParaRPr lang="en-IN" dirty="0"/>
          </a:p>
        </p:txBody>
      </p:sp>
    </p:spTree>
    <p:extLst>
      <p:ext uri="{BB962C8B-B14F-4D97-AF65-F5344CB8AC3E}">
        <p14:creationId xmlns:p14="http://schemas.microsoft.com/office/powerpoint/2010/main" val="3819040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46D0-9480-41C8-B7E5-321477E88D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D55641-89EB-43B9-B66C-55733FE1F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7AEC996-2BF8-4279-B932-A8E97E744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5C45-5D99-42D1-8272-B495B31AF1A6}"/>
              </a:ext>
            </a:extLst>
          </p:cNvPr>
          <p:cNvSpPr>
            <a:spLocks noGrp="1"/>
          </p:cNvSpPr>
          <p:nvPr>
            <p:ph type="dt" sz="half" idx="10"/>
          </p:nvPr>
        </p:nvSpPr>
        <p:spPr/>
        <p:txBody>
          <a:bodyPr/>
          <a:lstStyle/>
          <a:p>
            <a:fld id="{5227F555-24A3-4DF0-9D36-0451EA68597E}" type="datetimeFigureOut">
              <a:rPr lang="en-IN" smtClean="0"/>
              <a:t>18-11-2020</a:t>
            </a:fld>
            <a:endParaRPr lang="en-IN" dirty="0"/>
          </a:p>
        </p:txBody>
      </p:sp>
      <p:sp>
        <p:nvSpPr>
          <p:cNvPr id="6" name="Footer Placeholder 5">
            <a:extLst>
              <a:ext uri="{FF2B5EF4-FFF2-40B4-BE49-F238E27FC236}">
                <a16:creationId xmlns:a16="http://schemas.microsoft.com/office/drawing/2014/main" id="{406CE855-C448-4E44-A801-A171FC82E2E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75E3296-9767-4F36-A0AA-17DA1183798D}"/>
              </a:ext>
            </a:extLst>
          </p:cNvPr>
          <p:cNvSpPr>
            <a:spLocks noGrp="1"/>
          </p:cNvSpPr>
          <p:nvPr>
            <p:ph type="sldNum" sz="quarter" idx="12"/>
          </p:nvPr>
        </p:nvSpPr>
        <p:spPr/>
        <p:txBody>
          <a:bodyPr/>
          <a:lstStyle/>
          <a:p>
            <a:fld id="{F3096428-F05C-4267-A115-329F5A803C78}" type="slidenum">
              <a:rPr lang="en-IN" smtClean="0"/>
              <a:t>‹#›</a:t>
            </a:fld>
            <a:endParaRPr lang="en-IN" dirty="0"/>
          </a:p>
        </p:txBody>
      </p:sp>
    </p:spTree>
    <p:extLst>
      <p:ext uri="{BB962C8B-B14F-4D97-AF65-F5344CB8AC3E}">
        <p14:creationId xmlns:p14="http://schemas.microsoft.com/office/powerpoint/2010/main" val="2936274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13E9B5-CC0A-49E1-8AB5-A8E1185C8E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39C096-3F77-4596-8DC7-CAE0A19C7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27D319-C9CC-4FF1-A951-40B13F8075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7F555-24A3-4DF0-9D36-0451EA68597E}" type="datetimeFigureOut">
              <a:rPr lang="en-IN" smtClean="0"/>
              <a:t>18-11-2020</a:t>
            </a:fld>
            <a:endParaRPr lang="en-IN" dirty="0"/>
          </a:p>
        </p:txBody>
      </p:sp>
      <p:sp>
        <p:nvSpPr>
          <p:cNvPr id="5" name="Footer Placeholder 4">
            <a:extLst>
              <a:ext uri="{FF2B5EF4-FFF2-40B4-BE49-F238E27FC236}">
                <a16:creationId xmlns:a16="http://schemas.microsoft.com/office/drawing/2014/main" id="{7D082D1B-B15F-4597-B8EF-B50C13310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3644BF3-97BD-4028-919E-62922AC56E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96428-F05C-4267-A115-329F5A803C78}" type="slidenum">
              <a:rPr lang="en-IN" smtClean="0"/>
              <a:t>‹#›</a:t>
            </a:fld>
            <a:endParaRPr lang="en-IN" dirty="0"/>
          </a:p>
        </p:txBody>
      </p:sp>
    </p:spTree>
    <p:extLst>
      <p:ext uri="{BB962C8B-B14F-4D97-AF65-F5344CB8AC3E}">
        <p14:creationId xmlns:p14="http://schemas.microsoft.com/office/powerpoint/2010/main" val="1230737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16779E-8D4E-4D91-A16A-AA53C50AA23E}"/>
              </a:ext>
            </a:extLst>
          </p:cNvPr>
          <p:cNvPicPr>
            <a:picLocks noChangeAspect="1"/>
          </p:cNvPicPr>
          <p:nvPr/>
        </p:nvPicPr>
        <p:blipFill rotWithShape="1">
          <a:blip r:embed="rId2"/>
          <a:srcRect l="399" r="433"/>
          <a:stretch/>
        </p:blipFill>
        <p:spPr>
          <a:xfrm>
            <a:off x="0" y="-27830"/>
            <a:ext cx="12197301" cy="6913659"/>
          </a:xfrm>
          <a:prstGeom prst="rect">
            <a:avLst/>
          </a:prstGeom>
        </p:spPr>
      </p:pic>
      <p:sp>
        <p:nvSpPr>
          <p:cNvPr id="7" name="Title 6">
            <a:extLst>
              <a:ext uri="{FF2B5EF4-FFF2-40B4-BE49-F238E27FC236}">
                <a16:creationId xmlns:a16="http://schemas.microsoft.com/office/drawing/2014/main" id="{C0BABA78-FD5D-45AF-A614-A58E23A2E210}"/>
              </a:ext>
            </a:extLst>
          </p:cNvPr>
          <p:cNvSpPr>
            <a:spLocks noGrp="1"/>
          </p:cNvSpPr>
          <p:nvPr>
            <p:ph type="title"/>
          </p:nvPr>
        </p:nvSpPr>
        <p:spPr>
          <a:xfrm>
            <a:off x="838200" y="55660"/>
            <a:ext cx="10515600" cy="4500438"/>
          </a:xfrm>
        </p:spPr>
        <p:txBody>
          <a:bodyPr>
            <a:normAutofit/>
          </a:bodyPr>
          <a:lstStyle/>
          <a:p>
            <a:pPr algn="ctr"/>
            <a:r>
              <a:rPr lang="en-IN" sz="5500" b="1" u="sng" dirty="0">
                <a:effectLst>
                  <a:outerShdw blurRad="38100" dist="38100" dir="2700000" algn="tl">
                    <a:srgbClr val="000000">
                      <a:alpha val="43137"/>
                    </a:srgbClr>
                  </a:outerShdw>
                </a:effectLst>
              </a:rPr>
              <a:t>OPERATING SYSTEMS PROJECT</a:t>
            </a:r>
            <a:br>
              <a:rPr lang="en-IN" sz="5500" dirty="0"/>
            </a:br>
            <a:br>
              <a:rPr lang="en-IN" dirty="0"/>
            </a:br>
            <a:r>
              <a:rPr lang="en-IN" sz="4200" b="1" dirty="0">
                <a:effectLst>
                  <a:outerShdw blurRad="38100" dist="38100" dir="2700000" algn="tl">
                    <a:srgbClr val="000000">
                      <a:alpha val="43137"/>
                    </a:srgbClr>
                  </a:outerShdw>
                </a:effectLst>
              </a:rPr>
              <a:t>A NOVEL TASK-DUPLICATION </a:t>
            </a:r>
            <a:r>
              <a:rPr lang="en-US" sz="4200" b="1" dirty="0">
                <a:effectLst>
                  <a:outerShdw blurRad="38100" dist="38100" dir="2700000" algn="tl">
                    <a:srgbClr val="000000">
                      <a:alpha val="43137"/>
                    </a:srgbClr>
                  </a:outerShdw>
                </a:effectLst>
              </a:rPr>
              <a:t>BASED DAG SCHEDULING ALGORITHM FOR HETEROGENEOUS ENVIRONMENTS</a:t>
            </a:r>
            <a:endParaRPr lang="en-IN" sz="4200" b="1" dirty="0">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B1F7ACC1-CC9A-4377-91FA-101A504D3591}"/>
              </a:ext>
            </a:extLst>
          </p:cNvPr>
          <p:cNvSpPr/>
          <p:nvPr/>
        </p:nvSpPr>
        <p:spPr>
          <a:xfrm>
            <a:off x="1709530" y="5343277"/>
            <a:ext cx="8762338" cy="1296062"/>
          </a:xfrm>
          <a:prstGeom prst="rect">
            <a:avLst/>
          </a:prstGeom>
          <a:noFill/>
          <a:ln>
            <a:solidFill>
              <a:schemeClr val="bg1"/>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BY: </a:t>
            </a:r>
          </a:p>
          <a:p>
            <a:pPr algn="ctr"/>
            <a:r>
              <a:rPr lang="en-IN" dirty="0"/>
              <a:t>JAI GARG (DTU/2K18/MC/044)</a:t>
            </a:r>
          </a:p>
          <a:p>
            <a:pPr algn="ctr"/>
            <a:r>
              <a:rPr lang="en-IN" dirty="0"/>
              <a:t>JATIN PAPREJA (DTU/2K18/MC/049)</a:t>
            </a:r>
          </a:p>
        </p:txBody>
      </p:sp>
      <p:sp>
        <p:nvSpPr>
          <p:cNvPr id="24" name="Rectangle: Rounded Corners 23">
            <a:extLst>
              <a:ext uri="{FF2B5EF4-FFF2-40B4-BE49-F238E27FC236}">
                <a16:creationId xmlns:a16="http://schemas.microsoft.com/office/drawing/2014/main" id="{8A02CFE7-0745-43E3-95A4-AB82D889C7B8}"/>
              </a:ext>
            </a:extLst>
          </p:cNvPr>
          <p:cNvSpPr/>
          <p:nvPr/>
        </p:nvSpPr>
        <p:spPr>
          <a:xfrm>
            <a:off x="1371600" y="2027583"/>
            <a:ext cx="9438198" cy="1948070"/>
          </a:xfrm>
          <a:prstGeom prst="roundRect">
            <a:avLst/>
          </a:prstGeom>
          <a:noFill/>
          <a:ln>
            <a:solidFill>
              <a:schemeClr val="tx1"/>
            </a:solidFill>
            <a:prstDash val="dashDot"/>
          </a:ln>
          <a:effectLst>
            <a:glow rad="101600">
              <a:schemeClr val="bg2">
                <a:lumMod val="50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C342335A-4BFD-4543-8957-6B6D02DBB07B}"/>
              </a:ext>
            </a:extLst>
          </p:cNvPr>
          <p:cNvSpPr/>
          <p:nvPr/>
        </p:nvSpPr>
        <p:spPr>
          <a:xfrm>
            <a:off x="1371600" y="4086970"/>
            <a:ext cx="9438198" cy="469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Kun He, Member, IEEE, Xiaozhu Meng, Zhizhou Pan, Ling Yuan, Pan Zhou Member, IEEE</a:t>
            </a:r>
          </a:p>
        </p:txBody>
      </p:sp>
    </p:spTree>
    <p:extLst>
      <p:ext uri="{BB962C8B-B14F-4D97-AF65-F5344CB8AC3E}">
        <p14:creationId xmlns:p14="http://schemas.microsoft.com/office/powerpoint/2010/main" val="3820627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6A06C4-49BF-45FC-91BC-7F27117BE003}"/>
              </a:ext>
            </a:extLst>
          </p:cNvPr>
          <p:cNvPicPr>
            <a:picLocks noChangeAspect="1"/>
          </p:cNvPicPr>
          <p:nvPr/>
        </p:nvPicPr>
        <p:blipFill rotWithShape="1">
          <a:blip r:embed="rId2"/>
          <a:srcRect l="521" r="543"/>
          <a:stretch/>
        </p:blipFill>
        <p:spPr>
          <a:xfrm>
            <a:off x="0" y="0"/>
            <a:ext cx="12192000" cy="6858000"/>
          </a:xfrm>
          <a:prstGeom prst="rect">
            <a:avLst/>
          </a:prstGeom>
        </p:spPr>
      </p:pic>
      <p:sp>
        <p:nvSpPr>
          <p:cNvPr id="6" name="Title 5">
            <a:extLst>
              <a:ext uri="{FF2B5EF4-FFF2-40B4-BE49-F238E27FC236}">
                <a16:creationId xmlns:a16="http://schemas.microsoft.com/office/drawing/2014/main" id="{6D4A34BA-34A6-42AB-9552-AB488BBE2CE6}"/>
              </a:ext>
            </a:extLst>
          </p:cNvPr>
          <p:cNvSpPr>
            <a:spLocks noGrp="1"/>
          </p:cNvSpPr>
          <p:nvPr>
            <p:ph type="title"/>
          </p:nvPr>
        </p:nvSpPr>
        <p:spPr>
          <a:xfrm>
            <a:off x="838200" y="94780"/>
            <a:ext cx="10515600" cy="1121769"/>
          </a:xfrm>
        </p:spPr>
        <p:txBody>
          <a:bodyPr>
            <a:normAutofit/>
          </a:bodyPr>
          <a:lstStyle/>
          <a:p>
            <a:r>
              <a:rPr lang="en-IN" sz="5500" b="1" dirty="0">
                <a:effectLst>
                  <a:outerShdw blurRad="38100" dist="38100" dir="2700000" algn="tl">
                    <a:srgbClr val="000000">
                      <a:alpha val="43137"/>
                    </a:srgbClr>
                  </a:outerShdw>
                </a:effectLst>
              </a:rPr>
              <a:t>Learnings:</a:t>
            </a:r>
          </a:p>
        </p:txBody>
      </p:sp>
      <p:sp>
        <p:nvSpPr>
          <p:cNvPr id="7" name="Content Placeholder 6">
            <a:extLst>
              <a:ext uri="{FF2B5EF4-FFF2-40B4-BE49-F238E27FC236}">
                <a16:creationId xmlns:a16="http://schemas.microsoft.com/office/drawing/2014/main" id="{F1C8B5EC-3F91-44B2-BB1B-9AC28CE1644F}"/>
              </a:ext>
            </a:extLst>
          </p:cNvPr>
          <p:cNvSpPr>
            <a:spLocks noGrp="1"/>
          </p:cNvSpPr>
          <p:nvPr>
            <p:ph idx="1"/>
          </p:nvPr>
        </p:nvSpPr>
        <p:spPr>
          <a:xfrm>
            <a:off x="838200" y="1653871"/>
            <a:ext cx="10515600" cy="4941482"/>
          </a:xfrm>
        </p:spPr>
        <p:txBody>
          <a:bodyPr>
            <a:noAutofit/>
          </a:bodyPr>
          <a:lstStyle/>
          <a:p>
            <a:pPr marL="0" marR="0" lvl="0" indent="0" algn="just" defTabSz="914400" rtl="0" eaLnBrk="1" fontAlgn="auto" latinLnBrk="0" hangingPunct="1">
              <a:lnSpc>
                <a:spcPct val="90000"/>
              </a:lnSpc>
              <a:spcBef>
                <a:spcPts val="600"/>
              </a:spcBef>
              <a:spcAft>
                <a:spcPts val="0"/>
              </a:spcAft>
              <a:buClr>
                <a:prstClr val="white"/>
              </a:buClr>
              <a:buSzTx/>
              <a:buFont typeface="Arial" panose="020B0604020202020204" pitchFamily="34" charset="0"/>
              <a:buNone/>
              <a:tabLst/>
              <a:defRPr/>
            </a:pPr>
            <a:r>
              <a:rPr kumimoji="0" lang="en-US" sz="1900" b="0" i="0" strike="noStrike" kern="1200" cap="none" spc="0" normalizeH="0" baseline="0" noProof="0" dirty="0">
                <a:ln>
                  <a:noFill/>
                </a:ln>
                <a:solidFill>
                  <a:prstClr val="white"/>
                </a:solidFill>
                <a:effectLst/>
                <a:uLnTx/>
                <a:uFillTx/>
                <a:latin typeface="Calibri" panose="020F0502020204030204"/>
                <a:ea typeface="+mn-ea"/>
                <a:cs typeface="+mn-cs"/>
              </a:rPr>
              <a:t>In this project, we learned many things. We can break down our learnings into two broad categories:</a:t>
            </a:r>
          </a:p>
          <a:p>
            <a:pPr marL="228600" marR="0" lvl="0" indent="-228600" algn="just" defTabSz="914400" rtl="0" eaLnBrk="1" fontAlgn="auto" latinLnBrk="0" hangingPunct="1">
              <a:lnSpc>
                <a:spcPct val="90000"/>
              </a:lnSpc>
              <a:spcBef>
                <a:spcPts val="600"/>
              </a:spcBef>
              <a:spcAft>
                <a:spcPts val="0"/>
              </a:spcAft>
              <a:buClr>
                <a:prstClr val="white"/>
              </a:buClr>
              <a:buSzTx/>
              <a:buFont typeface="Arial" panose="020B0604020202020204" pitchFamily="34" charset="0"/>
              <a:buChar char="•"/>
              <a:tabLst/>
              <a:defRPr/>
            </a:pP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Technical Learnings: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Firstly, we gained a large amount of knowledge regarding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Heterogeneous Systems</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In our course, we are mainly concerned with the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Homogeneous Systems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for the convenience. We </a:t>
            </a:r>
            <a:r>
              <a:rPr lang="en-US" sz="1800" dirty="0">
                <a:solidFill>
                  <a:prstClr val="white"/>
                </a:solidFill>
                <a:latin typeface="Calibri" panose="020F0502020204030204"/>
              </a:rPr>
              <a:t>learned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the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intricacies</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and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complexities</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of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Heterogeneous Systems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in which every processor has its own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architecture</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and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computation power</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We also understood the basis of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Classification of Scheduling Algorithms</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Next, we studied about the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Types of Priority Levels such as T-Level, S-Level and B-Level.</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Also, during the study of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Priority Levels</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we were required to study about the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Critical Path Method (CPM)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as well. Writing the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function for Schedule Makespan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pushed us to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derive our own method of calculating the makespan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as it was not mentioned anywhere else. This project also taught us the working of proposed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TDCA Scheduling Algorithm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thoroughly. We also learned the impact of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various key parameters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in terms of performance improvement. </a:t>
            </a:r>
          </a:p>
          <a:p>
            <a:pPr marL="228600" marR="0" lvl="0" indent="-228600" algn="just" defTabSz="914400" rtl="0" eaLnBrk="1" fontAlgn="auto" latinLnBrk="0" hangingPunct="1">
              <a:lnSpc>
                <a:spcPct val="90000"/>
              </a:lnSpc>
              <a:spcBef>
                <a:spcPts val="600"/>
              </a:spcBef>
              <a:spcAft>
                <a:spcPts val="0"/>
              </a:spcAft>
              <a:buClr>
                <a:prstClr val="white"/>
              </a:buClr>
              <a:buSzTx/>
              <a:buFont typeface="Arial" panose="020B0604020202020204" pitchFamily="34" charset="0"/>
              <a:buChar char="•"/>
              <a:tabLst/>
              <a:defRPr/>
            </a:pP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General Learnings: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Firstly, we learned how to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properly read research papers</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and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how to correlate various research papers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written in very different timeframes. It also taught us how to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break down very large and complex algorithms</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into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smaller as well as simpler algorithms</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that can be understood and implemented by people from different countries and domains. We learned how to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write modular codes </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in which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debugging</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can be done easily and its application can be presented in a more sophisticated manner. Above all, we learned a lot about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team work, time management</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 and got a gist of how it feels to </a:t>
            </a:r>
            <a:r>
              <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rPr>
              <a:t>work on a project that is distributed over months</a:t>
            </a:r>
            <a:r>
              <a:rPr kumimoji="0" lang="en-US" sz="1800" b="0" i="0"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800" b="1" i="1" strike="noStrike" kern="1200" cap="none" spc="0" normalizeH="0" baseline="0" noProof="0" dirty="0">
              <a:ln>
                <a:noFill/>
              </a:ln>
              <a:solidFill>
                <a:prstClr val="white"/>
              </a:solidFill>
              <a:effectLst/>
              <a:uLnTx/>
              <a:uFillTx/>
              <a:latin typeface="Calibri" panose="020F0502020204030204"/>
              <a:ea typeface="+mn-ea"/>
              <a:cs typeface="+mn-cs"/>
            </a:endParaRPr>
          </a:p>
          <a:p>
            <a:pPr marL="0" indent="0" algn="just">
              <a:spcBef>
                <a:spcPts val="600"/>
              </a:spcBef>
              <a:buClr>
                <a:schemeClr val="bg1"/>
              </a:buClr>
              <a:buNone/>
            </a:pPr>
            <a:endParaRPr lang="en-US" sz="1900" b="1" i="1" dirty="0">
              <a:solidFill>
                <a:schemeClr val="bg1"/>
              </a:solidFill>
            </a:endParaRPr>
          </a:p>
        </p:txBody>
      </p:sp>
    </p:spTree>
    <p:extLst>
      <p:ext uri="{BB962C8B-B14F-4D97-AF65-F5344CB8AC3E}">
        <p14:creationId xmlns:p14="http://schemas.microsoft.com/office/powerpoint/2010/main" val="290608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6A06C4-49BF-45FC-91BC-7F27117BE003}"/>
              </a:ext>
            </a:extLst>
          </p:cNvPr>
          <p:cNvPicPr>
            <a:picLocks noChangeAspect="1"/>
          </p:cNvPicPr>
          <p:nvPr/>
        </p:nvPicPr>
        <p:blipFill rotWithShape="1">
          <a:blip r:embed="rId2"/>
          <a:srcRect l="521" t="23536" r="543"/>
          <a:stretch/>
        </p:blipFill>
        <p:spPr>
          <a:xfrm>
            <a:off x="0" y="0"/>
            <a:ext cx="12192000" cy="6857999"/>
          </a:xfrm>
          <a:prstGeom prst="rect">
            <a:avLst/>
          </a:prstGeom>
        </p:spPr>
      </p:pic>
      <p:sp>
        <p:nvSpPr>
          <p:cNvPr id="13" name="Rectangle: Diagonal Corners Snipped 12">
            <a:extLst>
              <a:ext uri="{FF2B5EF4-FFF2-40B4-BE49-F238E27FC236}">
                <a16:creationId xmlns:a16="http://schemas.microsoft.com/office/drawing/2014/main" id="{FED5500D-4D95-41B5-BFDA-CE7CD33466D1}"/>
              </a:ext>
            </a:extLst>
          </p:cNvPr>
          <p:cNvSpPr/>
          <p:nvPr/>
        </p:nvSpPr>
        <p:spPr>
          <a:xfrm>
            <a:off x="957801" y="2713381"/>
            <a:ext cx="10276398" cy="1431235"/>
          </a:xfrm>
          <a:prstGeom prst="snip2DiagRect">
            <a:avLst/>
          </a:prstGeom>
          <a:solidFill>
            <a:schemeClr val="bg1">
              <a:lumMod val="85000"/>
            </a:schemeClr>
          </a:solidFill>
          <a:ln>
            <a:noFill/>
          </a:ln>
          <a:effectLst>
            <a:glow rad="317500">
              <a:schemeClr val="bg1">
                <a:alpha val="40000"/>
              </a:schemeClr>
            </a:glow>
            <a:outerShdw blurRad="50800" dist="50800" dir="5400000" sx="1000" sy="1000" algn="ctr" rotWithShape="0">
              <a:srgbClr val="000000">
                <a:alpha val="43137"/>
              </a:srgbClr>
            </a:outerShdw>
          </a:effectLst>
          <a:scene3d>
            <a:camera prst="orthographicFront"/>
            <a:lightRig rig="threePt" dir="t"/>
          </a:scene3d>
          <a:sp3d extrusionH="228600" prstMaterial="softEdge">
            <a:bevelT w="234950" h="260350" prst="relaxedInset"/>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i="1" dirty="0">
                <a:solidFill>
                  <a:schemeClr val="tx1"/>
                </a:solidFill>
                <a:effectLst>
                  <a:outerShdw blurRad="38100" dist="38100" dir="2700000" algn="tl">
                    <a:srgbClr val="000000">
                      <a:alpha val="43137"/>
                    </a:srgbClr>
                  </a:outerShdw>
                </a:effectLst>
                <a:latin typeface="Algerian" panose="04020705040A02060702" pitchFamily="82" charset="0"/>
              </a:rPr>
              <a:t>THANK YOU</a:t>
            </a:r>
          </a:p>
        </p:txBody>
      </p:sp>
    </p:spTree>
    <p:extLst>
      <p:ext uri="{BB962C8B-B14F-4D97-AF65-F5344CB8AC3E}">
        <p14:creationId xmlns:p14="http://schemas.microsoft.com/office/powerpoint/2010/main" val="1015325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6A06C4-49BF-45FC-91BC-7F27117BE003}"/>
              </a:ext>
            </a:extLst>
          </p:cNvPr>
          <p:cNvPicPr>
            <a:picLocks noChangeAspect="1"/>
          </p:cNvPicPr>
          <p:nvPr/>
        </p:nvPicPr>
        <p:blipFill rotWithShape="1">
          <a:blip r:embed="rId2"/>
          <a:srcRect l="456" r="542"/>
          <a:stretch/>
        </p:blipFill>
        <p:spPr>
          <a:xfrm>
            <a:off x="0" y="0"/>
            <a:ext cx="12192000" cy="6858000"/>
          </a:xfrm>
          <a:prstGeom prst="rect">
            <a:avLst/>
          </a:prstGeom>
        </p:spPr>
      </p:pic>
      <p:sp>
        <p:nvSpPr>
          <p:cNvPr id="6" name="Title 5">
            <a:extLst>
              <a:ext uri="{FF2B5EF4-FFF2-40B4-BE49-F238E27FC236}">
                <a16:creationId xmlns:a16="http://schemas.microsoft.com/office/drawing/2014/main" id="{6D4A34BA-34A6-42AB-9552-AB488BBE2CE6}"/>
              </a:ext>
            </a:extLst>
          </p:cNvPr>
          <p:cNvSpPr>
            <a:spLocks noGrp="1"/>
          </p:cNvSpPr>
          <p:nvPr>
            <p:ph type="title"/>
          </p:nvPr>
        </p:nvSpPr>
        <p:spPr>
          <a:xfrm>
            <a:off x="838200" y="94780"/>
            <a:ext cx="10515600" cy="1121769"/>
          </a:xfrm>
        </p:spPr>
        <p:txBody>
          <a:bodyPr>
            <a:normAutofit/>
          </a:bodyPr>
          <a:lstStyle/>
          <a:p>
            <a:r>
              <a:rPr lang="en-IN" sz="5500" b="1" dirty="0">
                <a:effectLst>
                  <a:outerShdw blurRad="38100" dist="38100" dir="2700000" algn="tl">
                    <a:srgbClr val="000000">
                      <a:alpha val="43137"/>
                    </a:srgbClr>
                  </a:outerShdw>
                </a:effectLst>
              </a:rPr>
              <a:t>Introduction:</a:t>
            </a:r>
          </a:p>
        </p:txBody>
      </p:sp>
      <p:sp>
        <p:nvSpPr>
          <p:cNvPr id="7" name="Content Placeholder 6">
            <a:extLst>
              <a:ext uri="{FF2B5EF4-FFF2-40B4-BE49-F238E27FC236}">
                <a16:creationId xmlns:a16="http://schemas.microsoft.com/office/drawing/2014/main" id="{F1C8B5EC-3F91-44B2-BB1B-9AC28CE1644F}"/>
              </a:ext>
            </a:extLst>
          </p:cNvPr>
          <p:cNvSpPr>
            <a:spLocks noGrp="1"/>
          </p:cNvSpPr>
          <p:nvPr>
            <p:ph idx="1"/>
          </p:nvPr>
        </p:nvSpPr>
        <p:spPr>
          <a:xfrm>
            <a:off x="838199" y="1653870"/>
            <a:ext cx="6166899" cy="4834393"/>
          </a:xfrm>
        </p:spPr>
        <p:txBody>
          <a:bodyPr>
            <a:noAutofit/>
          </a:bodyPr>
          <a:lstStyle/>
          <a:p>
            <a:pPr algn="just">
              <a:buClr>
                <a:schemeClr val="bg1"/>
              </a:buClr>
            </a:pPr>
            <a:r>
              <a:rPr lang="en-US" sz="2000" b="1" i="1" dirty="0">
                <a:solidFill>
                  <a:srgbClr val="FFFFFF"/>
                </a:solidFill>
              </a:rPr>
              <a:t>Heterogeneous systems </a:t>
            </a:r>
            <a:r>
              <a:rPr lang="en-US" sz="2000" dirty="0">
                <a:solidFill>
                  <a:srgbClr val="FFFFFF"/>
                </a:solidFill>
              </a:rPr>
              <a:t>consists of multiple cores having different architecture resulting in different computational power for each core.</a:t>
            </a:r>
            <a:r>
              <a:rPr lang="en-IN" sz="2000" dirty="0">
                <a:solidFill>
                  <a:srgbClr val="FFFFFF"/>
                </a:solidFill>
              </a:rPr>
              <a:t> </a:t>
            </a:r>
            <a:r>
              <a:rPr lang="en-US" sz="2000" dirty="0">
                <a:solidFill>
                  <a:srgbClr val="FFFFFF"/>
                </a:solidFill>
              </a:rPr>
              <a:t>As a crucial task in heterogeneous distributed systems, DAG-scheduling models a scheduling application with a set of distributed tasks by a </a:t>
            </a:r>
            <a:r>
              <a:rPr lang="en-US" sz="2000" b="1" i="1" dirty="0">
                <a:solidFill>
                  <a:srgbClr val="FFFFFF"/>
                </a:solidFill>
              </a:rPr>
              <a:t>Direct Acyclic Graph (DAG). </a:t>
            </a:r>
            <a:endParaRPr lang="en-US" sz="2000" dirty="0">
              <a:solidFill>
                <a:srgbClr val="FFFFFF"/>
              </a:solidFill>
            </a:endParaRPr>
          </a:p>
          <a:p>
            <a:pPr algn="just">
              <a:buClr>
                <a:schemeClr val="bg1"/>
              </a:buClr>
            </a:pPr>
            <a:r>
              <a:rPr lang="en-US" sz="2000" dirty="0">
                <a:solidFill>
                  <a:srgbClr val="FFFFFF"/>
                </a:solidFill>
              </a:rPr>
              <a:t>In this project, we have implemented a novel algorithm, called the </a:t>
            </a:r>
            <a:r>
              <a:rPr lang="en-US" sz="2000" b="1" i="1" dirty="0">
                <a:solidFill>
                  <a:srgbClr val="FFFFFF"/>
                </a:solidFill>
              </a:rPr>
              <a:t>Task Duplication based Clustering Algorithm (TDCA), </a:t>
            </a:r>
            <a:r>
              <a:rPr lang="en-US" sz="2000" dirty="0">
                <a:solidFill>
                  <a:srgbClr val="FFFFFF"/>
                </a:solidFill>
              </a:rPr>
              <a:t>to effectively perform task duplication and improve the scheduling quality. </a:t>
            </a:r>
            <a:r>
              <a:rPr lang="en-US" sz="2000" b="1" i="1" dirty="0">
                <a:solidFill>
                  <a:srgbClr val="FFFFFF"/>
                </a:solidFill>
              </a:rPr>
              <a:t>TDCA</a:t>
            </a:r>
            <a:r>
              <a:rPr lang="en-US" sz="2000" dirty="0">
                <a:solidFill>
                  <a:srgbClr val="FFFFFF"/>
                </a:solidFill>
              </a:rPr>
              <a:t> improves the </a:t>
            </a:r>
            <a:r>
              <a:rPr lang="en-US" sz="2000" b="1" i="1" dirty="0">
                <a:solidFill>
                  <a:srgbClr val="FFFFFF"/>
                </a:solidFill>
              </a:rPr>
              <a:t>schedule performance</a:t>
            </a:r>
            <a:r>
              <a:rPr lang="en-US" sz="2000" b="1" dirty="0">
                <a:solidFill>
                  <a:srgbClr val="FFFFFF"/>
                </a:solidFill>
              </a:rPr>
              <a:t> </a:t>
            </a:r>
            <a:r>
              <a:rPr lang="en-US" sz="2000" dirty="0">
                <a:solidFill>
                  <a:srgbClr val="FFFFFF"/>
                </a:solidFill>
              </a:rPr>
              <a:t>by utilizing duplication task more thoroughly. It improves parameter calculation, task duplication, and task merging. </a:t>
            </a:r>
            <a:r>
              <a:rPr lang="en-US" sz="2000" b="1" i="1" dirty="0">
                <a:solidFill>
                  <a:srgbClr val="FFFFFF"/>
                </a:solidFill>
              </a:rPr>
              <a:t>TDCA</a:t>
            </a:r>
            <a:r>
              <a:rPr lang="en-US" sz="2000" dirty="0">
                <a:solidFill>
                  <a:srgbClr val="FFFFFF"/>
                </a:solidFill>
              </a:rPr>
              <a:t> aims to improve upon the </a:t>
            </a:r>
            <a:r>
              <a:rPr lang="en-US" sz="2000" b="1" i="1" dirty="0">
                <a:solidFill>
                  <a:srgbClr val="FFFFFF"/>
                </a:solidFill>
              </a:rPr>
              <a:t>schedule makespan for heterogeneous systems</a:t>
            </a:r>
            <a:r>
              <a:rPr lang="en-US" sz="2000" dirty="0">
                <a:solidFill>
                  <a:srgbClr val="FFFFFF"/>
                </a:solidFill>
              </a:rPr>
              <a:t> for various communication-computing cost ratios.</a:t>
            </a:r>
          </a:p>
        </p:txBody>
      </p:sp>
      <p:pic>
        <p:nvPicPr>
          <p:cNvPr id="3" name="Picture 2">
            <a:extLst>
              <a:ext uri="{FF2B5EF4-FFF2-40B4-BE49-F238E27FC236}">
                <a16:creationId xmlns:a16="http://schemas.microsoft.com/office/drawing/2014/main" id="{4F9EAD42-8405-4333-89B7-22EE9A3BA204}"/>
              </a:ext>
            </a:extLst>
          </p:cNvPr>
          <p:cNvPicPr>
            <a:picLocks noChangeAspect="1"/>
          </p:cNvPicPr>
          <p:nvPr/>
        </p:nvPicPr>
        <p:blipFill>
          <a:blip r:embed="rId3"/>
          <a:stretch>
            <a:fillRect/>
          </a:stretch>
        </p:blipFill>
        <p:spPr>
          <a:xfrm>
            <a:off x="7843297" y="1717480"/>
            <a:ext cx="3510503" cy="4267570"/>
          </a:xfrm>
          <a:prstGeom prst="rect">
            <a:avLst/>
          </a:prstGeom>
        </p:spPr>
      </p:pic>
      <p:sp>
        <p:nvSpPr>
          <p:cNvPr id="4" name="Rectangle 3">
            <a:extLst>
              <a:ext uri="{FF2B5EF4-FFF2-40B4-BE49-F238E27FC236}">
                <a16:creationId xmlns:a16="http://schemas.microsoft.com/office/drawing/2014/main" id="{0F1CEBDE-B1C6-4A9B-AB67-FBFB7032F281}"/>
              </a:ext>
            </a:extLst>
          </p:cNvPr>
          <p:cNvSpPr/>
          <p:nvPr/>
        </p:nvSpPr>
        <p:spPr>
          <a:xfrm>
            <a:off x="7843297" y="5985050"/>
            <a:ext cx="3510503" cy="248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Fig. 1. A DAG Example</a:t>
            </a:r>
          </a:p>
        </p:txBody>
      </p:sp>
    </p:spTree>
    <p:extLst>
      <p:ext uri="{BB962C8B-B14F-4D97-AF65-F5344CB8AC3E}">
        <p14:creationId xmlns:p14="http://schemas.microsoft.com/office/powerpoint/2010/main" val="356976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6A06C4-49BF-45FC-91BC-7F27117BE003}"/>
              </a:ext>
            </a:extLst>
          </p:cNvPr>
          <p:cNvPicPr>
            <a:picLocks noChangeAspect="1"/>
          </p:cNvPicPr>
          <p:nvPr/>
        </p:nvPicPr>
        <p:blipFill rotWithShape="1">
          <a:blip r:embed="rId2"/>
          <a:srcRect l="521" r="543"/>
          <a:stretch/>
        </p:blipFill>
        <p:spPr>
          <a:xfrm>
            <a:off x="0" y="0"/>
            <a:ext cx="12192000" cy="6858000"/>
          </a:xfrm>
          <a:prstGeom prst="rect">
            <a:avLst/>
          </a:prstGeom>
        </p:spPr>
      </p:pic>
      <p:sp>
        <p:nvSpPr>
          <p:cNvPr id="6" name="Title 5">
            <a:extLst>
              <a:ext uri="{FF2B5EF4-FFF2-40B4-BE49-F238E27FC236}">
                <a16:creationId xmlns:a16="http://schemas.microsoft.com/office/drawing/2014/main" id="{6D4A34BA-34A6-42AB-9552-AB488BBE2CE6}"/>
              </a:ext>
            </a:extLst>
          </p:cNvPr>
          <p:cNvSpPr>
            <a:spLocks noGrp="1"/>
          </p:cNvSpPr>
          <p:nvPr>
            <p:ph type="title"/>
          </p:nvPr>
        </p:nvSpPr>
        <p:spPr>
          <a:xfrm>
            <a:off x="838200" y="94780"/>
            <a:ext cx="10515600" cy="1121769"/>
          </a:xfrm>
        </p:spPr>
        <p:txBody>
          <a:bodyPr>
            <a:normAutofit/>
          </a:bodyPr>
          <a:lstStyle/>
          <a:p>
            <a:r>
              <a:rPr lang="en-IN" sz="5500" b="1" dirty="0">
                <a:effectLst>
                  <a:outerShdw blurRad="38100" dist="38100" dir="2700000" algn="tl">
                    <a:srgbClr val="000000">
                      <a:alpha val="43137"/>
                    </a:srgbClr>
                  </a:outerShdw>
                </a:effectLst>
              </a:rPr>
              <a:t>Literature Survey:</a:t>
            </a:r>
          </a:p>
        </p:txBody>
      </p:sp>
      <p:sp>
        <p:nvSpPr>
          <p:cNvPr id="7" name="Content Placeholder 6">
            <a:extLst>
              <a:ext uri="{FF2B5EF4-FFF2-40B4-BE49-F238E27FC236}">
                <a16:creationId xmlns:a16="http://schemas.microsoft.com/office/drawing/2014/main" id="{F1C8B5EC-3F91-44B2-BB1B-9AC28CE1644F}"/>
              </a:ext>
            </a:extLst>
          </p:cNvPr>
          <p:cNvSpPr>
            <a:spLocks noGrp="1"/>
          </p:cNvSpPr>
          <p:nvPr>
            <p:ph idx="1"/>
          </p:nvPr>
        </p:nvSpPr>
        <p:spPr>
          <a:xfrm>
            <a:off x="838200" y="1653871"/>
            <a:ext cx="10515600" cy="4941482"/>
          </a:xfrm>
        </p:spPr>
        <p:txBody>
          <a:bodyPr>
            <a:noAutofit/>
          </a:bodyPr>
          <a:lstStyle/>
          <a:p>
            <a:pPr marL="0" indent="0" algn="just">
              <a:spcBef>
                <a:spcPts val="600"/>
              </a:spcBef>
              <a:buClr>
                <a:schemeClr val="bg1"/>
              </a:buClr>
              <a:buNone/>
            </a:pPr>
            <a:r>
              <a:rPr lang="en-US" sz="1900" dirty="0">
                <a:solidFill>
                  <a:schemeClr val="bg1"/>
                </a:solidFill>
              </a:rPr>
              <a:t>There are three main types of the DAG scheduling algorithms: </a:t>
            </a:r>
            <a:r>
              <a:rPr lang="en-US" sz="1900" b="1" i="1" dirty="0">
                <a:solidFill>
                  <a:schemeClr val="bg1"/>
                </a:solidFill>
              </a:rPr>
              <a:t>List Scheduling</a:t>
            </a:r>
            <a:r>
              <a:rPr lang="en-US" sz="1900" dirty="0">
                <a:solidFill>
                  <a:schemeClr val="bg1"/>
                </a:solidFill>
              </a:rPr>
              <a:t>, </a:t>
            </a:r>
            <a:r>
              <a:rPr lang="en-US" sz="1900" b="1" i="1" dirty="0">
                <a:solidFill>
                  <a:schemeClr val="bg1"/>
                </a:solidFill>
              </a:rPr>
              <a:t>Cluster-Based Scheduling</a:t>
            </a:r>
            <a:r>
              <a:rPr lang="en-US" sz="1900" dirty="0">
                <a:solidFill>
                  <a:schemeClr val="bg1"/>
                </a:solidFill>
              </a:rPr>
              <a:t>, and </a:t>
            </a:r>
            <a:r>
              <a:rPr lang="en-US" sz="1900" b="1" i="1" dirty="0">
                <a:solidFill>
                  <a:schemeClr val="bg1"/>
                </a:solidFill>
              </a:rPr>
              <a:t>Task Duplication-Based Scheduling</a:t>
            </a:r>
            <a:r>
              <a:rPr lang="en-US" sz="1900" dirty="0">
                <a:solidFill>
                  <a:schemeClr val="bg1"/>
                </a:solidFill>
              </a:rPr>
              <a:t>. </a:t>
            </a:r>
            <a:r>
              <a:rPr lang="en-US" sz="1900" b="1" i="1" dirty="0">
                <a:solidFill>
                  <a:schemeClr val="bg1"/>
                </a:solidFill>
              </a:rPr>
              <a:t>Hybrid algorithms </a:t>
            </a:r>
            <a:r>
              <a:rPr lang="en-US" sz="1900" dirty="0">
                <a:solidFill>
                  <a:schemeClr val="bg1"/>
                </a:solidFill>
              </a:rPr>
              <a:t>have also been developed that combines algorithms given above. Various Scheduling Algorithms have been developed such as:</a:t>
            </a:r>
          </a:p>
          <a:p>
            <a:pPr algn="just">
              <a:buClr>
                <a:schemeClr val="bg1"/>
              </a:buClr>
            </a:pPr>
            <a:r>
              <a:rPr lang="en-US" sz="1900" b="1" i="1" dirty="0">
                <a:solidFill>
                  <a:schemeClr val="bg1"/>
                </a:solidFill>
              </a:rPr>
              <a:t>Heterogeneous Earliest Finish Time (HEFT)  		</a:t>
            </a:r>
          </a:p>
          <a:p>
            <a:pPr algn="just">
              <a:buClr>
                <a:schemeClr val="bg1"/>
              </a:buClr>
            </a:pPr>
            <a:r>
              <a:rPr lang="en-US" sz="1900" b="1" i="1" dirty="0">
                <a:solidFill>
                  <a:schemeClr val="bg1"/>
                </a:solidFill>
              </a:rPr>
              <a:t>Dynamic Critical Path Duplication (DCPD)</a:t>
            </a:r>
            <a:endParaRPr lang="en-US" sz="1900" dirty="0">
              <a:solidFill>
                <a:schemeClr val="bg1"/>
              </a:solidFill>
            </a:endParaRPr>
          </a:p>
          <a:p>
            <a:pPr algn="just">
              <a:buClr>
                <a:schemeClr val="bg1"/>
              </a:buClr>
            </a:pPr>
            <a:r>
              <a:rPr lang="en-US" sz="1900" b="1" i="1" dirty="0">
                <a:solidFill>
                  <a:schemeClr val="bg1"/>
                </a:solidFill>
              </a:rPr>
              <a:t>Task duplication-based scheduling Algorithm for Network of Heterogeneous systems (TANH)</a:t>
            </a:r>
          </a:p>
          <a:p>
            <a:pPr marL="0" indent="0" algn="just">
              <a:buClr>
                <a:schemeClr val="bg1"/>
              </a:buClr>
              <a:buNone/>
            </a:pPr>
            <a:r>
              <a:rPr lang="en-US" sz="1900" dirty="0">
                <a:solidFill>
                  <a:schemeClr val="bg1"/>
                </a:solidFill>
              </a:rPr>
              <a:t>The proposed algorithm </a:t>
            </a:r>
            <a:r>
              <a:rPr lang="en-US" sz="1900" b="1" i="1" dirty="0">
                <a:solidFill>
                  <a:schemeClr val="bg1"/>
                </a:solidFill>
              </a:rPr>
              <a:t>TDCA</a:t>
            </a:r>
            <a:r>
              <a:rPr lang="en-US" sz="1900" dirty="0">
                <a:solidFill>
                  <a:schemeClr val="bg1"/>
                </a:solidFill>
              </a:rPr>
              <a:t> is based on the framework introduced in </a:t>
            </a:r>
            <a:r>
              <a:rPr lang="en-US" sz="1900" b="1" i="1" dirty="0">
                <a:solidFill>
                  <a:schemeClr val="bg1"/>
                </a:solidFill>
              </a:rPr>
              <a:t>TANH</a:t>
            </a:r>
            <a:r>
              <a:rPr lang="en-US" sz="1900" dirty="0">
                <a:solidFill>
                  <a:schemeClr val="bg1"/>
                </a:solidFill>
              </a:rPr>
              <a:t> scheduling. </a:t>
            </a:r>
            <a:r>
              <a:rPr lang="en-US" sz="1900" b="1" i="1" dirty="0">
                <a:solidFill>
                  <a:schemeClr val="bg1"/>
                </a:solidFill>
              </a:rPr>
              <a:t>TANH</a:t>
            </a:r>
            <a:r>
              <a:rPr lang="en-US" sz="1900" dirty="0">
                <a:solidFill>
                  <a:schemeClr val="bg1"/>
                </a:solidFill>
              </a:rPr>
              <a:t> algorithm allows other algorithms to take a huge leap. But, it has some limitations as well such as:</a:t>
            </a:r>
          </a:p>
          <a:p>
            <a:pPr lvl="1" algn="just">
              <a:buClr>
                <a:schemeClr val="bg1"/>
              </a:buClr>
            </a:pPr>
            <a:r>
              <a:rPr lang="en-US" sz="1900" dirty="0">
                <a:solidFill>
                  <a:schemeClr val="bg1"/>
                </a:solidFill>
              </a:rPr>
              <a:t>Definitions of several parameters are rather loose.</a:t>
            </a:r>
          </a:p>
          <a:p>
            <a:pPr lvl="1" algn="just">
              <a:buClr>
                <a:schemeClr val="bg1"/>
              </a:buClr>
            </a:pPr>
            <a:r>
              <a:rPr lang="en-US" sz="1900" dirty="0">
                <a:solidFill>
                  <a:schemeClr val="bg1"/>
                </a:solidFill>
              </a:rPr>
              <a:t>In the initial cluster generation step, it always keeps adding nodes to a cluster until the entry-node is added. </a:t>
            </a:r>
          </a:p>
          <a:p>
            <a:pPr lvl="1" algn="just">
              <a:buClr>
                <a:schemeClr val="bg1"/>
              </a:buClr>
            </a:pPr>
            <a:r>
              <a:rPr lang="en-US" sz="1900" dirty="0">
                <a:solidFill>
                  <a:schemeClr val="bg1"/>
                </a:solidFill>
              </a:rPr>
              <a:t>In the task duplication step, it does not show the exact order of the positions of performing task duplication.</a:t>
            </a:r>
          </a:p>
          <a:p>
            <a:pPr marL="0" indent="0" algn="just">
              <a:buClr>
                <a:schemeClr val="bg1"/>
              </a:buClr>
              <a:buNone/>
            </a:pPr>
            <a:r>
              <a:rPr lang="en-US" sz="1900" dirty="0">
                <a:solidFill>
                  <a:schemeClr val="bg1"/>
                </a:solidFill>
              </a:rPr>
              <a:t>One key difference between </a:t>
            </a:r>
            <a:r>
              <a:rPr lang="en-US" sz="1900" b="1" i="1" dirty="0">
                <a:solidFill>
                  <a:schemeClr val="bg1"/>
                </a:solidFill>
              </a:rPr>
              <a:t>TDCA</a:t>
            </a:r>
            <a:r>
              <a:rPr lang="en-US" sz="1900" dirty="0">
                <a:solidFill>
                  <a:schemeClr val="bg1"/>
                </a:solidFill>
              </a:rPr>
              <a:t> and </a:t>
            </a:r>
            <a:r>
              <a:rPr lang="en-US" sz="1900" b="1" i="1" dirty="0">
                <a:solidFill>
                  <a:schemeClr val="bg1"/>
                </a:solidFill>
              </a:rPr>
              <a:t>TANH</a:t>
            </a:r>
            <a:r>
              <a:rPr lang="en-US" sz="1900" dirty="0">
                <a:solidFill>
                  <a:schemeClr val="bg1"/>
                </a:solidFill>
              </a:rPr>
              <a:t> is that </a:t>
            </a:r>
            <a:r>
              <a:rPr lang="en-US" sz="1900" b="1" i="1" dirty="0">
                <a:solidFill>
                  <a:schemeClr val="bg1"/>
                </a:solidFill>
              </a:rPr>
              <a:t>TDCA</a:t>
            </a:r>
            <a:r>
              <a:rPr lang="en-US" sz="1900" dirty="0">
                <a:solidFill>
                  <a:schemeClr val="bg1"/>
                </a:solidFill>
              </a:rPr>
              <a:t> uses both task duplication and cluster merging to reduce the makespan, while </a:t>
            </a:r>
            <a:r>
              <a:rPr lang="en-US" sz="1900" b="1" i="1" dirty="0">
                <a:solidFill>
                  <a:schemeClr val="bg1"/>
                </a:solidFill>
              </a:rPr>
              <a:t>TANH</a:t>
            </a:r>
            <a:r>
              <a:rPr lang="en-US" sz="1900" dirty="0">
                <a:solidFill>
                  <a:schemeClr val="bg1"/>
                </a:solidFill>
              </a:rPr>
              <a:t> only applies one depending upon the initial clustering.</a:t>
            </a:r>
          </a:p>
        </p:txBody>
      </p:sp>
    </p:spTree>
    <p:extLst>
      <p:ext uri="{BB962C8B-B14F-4D97-AF65-F5344CB8AC3E}">
        <p14:creationId xmlns:p14="http://schemas.microsoft.com/office/powerpoint/2010/main" val="3887389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6A06C4-49BF-45FC-91BC-7F27117BE003}"/>
              </a:ext>
            </a:extLst>
          </p:cNvPr>
          <p:cNvPicPr>
            <a:picLocks noChangeAspect="1"/>
          </p:cNvPicPr>
          <p:nvPr/>
        </p:nvPicPr>
        <p:blipFill rotWithShape="1">
          <a:blip r:embed="rId2"/>
          <a:srcRect l="521" r="543"/>
          <a:stretch/>
        </p:blipFill>
        <p:spPr>
          <a:xfrm>
            <a:off x="0" y="0"/>
            <a:ext cx="12192000" cy="6858000"/>
          </a:xfrm>
          <a:prstGeom prst="rect">
            <a:avLst/>
          </a:prstGeom>
        </p:spPr>
      </p:pic>
      <p:sp>
        <p:nvSpPr>
          <p:cNvPr id="6" name="Title 5">
            <a:extLst>
              <a:ext uri="{FF2B5EF4-FFF2-40B4-BE49-F238E27FC236}">
                <a16:creationId xmlns:a16="http://schemas.microsoft.com/office/drawing/2014/main" id="{6D4A34BA-34A6-42AB-9552-AB488BBE2CE6}"/>
              </a:ext>
            </a:extLst>
          </p:cNvPr>
          <p:cNvSpPr>
            <a:spLocks noGrp="1"/>
          </p:cNvSpPr>
          <p:nvPr>
            <p:ph type="title"/>
          </p:nvPr>
        </p:nvSpPr>
        <p:spPr>
          <a:xfrm>
            <a:off x="838200" y="94780"/>
            <a:ext cx="10515600" cy="1121769"/>
          </a:xfrm>
        </p:spPr>
        <p:txBody>
          <a:bodyPr>
            <a:normAutofit/>
          </a:bodyPr>
          <a:lstStyle/>
          <a:p>
            <a:r>
              <a:rPr lang="en-IN" sz="5500" b="1" dirty="0">
                <a:effectLst>
                  <a:outerShdw blurRad="38100" dist="38100" dir="2700000" algn="tl">
                    <a:srgbClr val="000000">
                      <a:alpha val="43137"/>
                    </a:srgbClr>
                  </a:outerShdw>
                </a:effectLst>
              </a:rPr>
              <a:t>Approach:</a:t>
            </a:r>
          </a:p>
        </p:txBody>
      </p:sp>
      <p:sp>
        <p:nvSpPr>
          <p:cNvPr id="7" name="Content Placeholder 6">
            <a:extLst>
              <a:ext uri="{FF2B5EF4-FFF2-40B4-BE49-F238E27FC236}">
                <a16:creationId xmlns:a16="http://schemas.microsoft.com/office/drawing/2014/main" id="{F1C8B5EC-3F91-44B2-BB1B-9AC28CE1644F}"/>
              </a:ext>
            </a:extLst>
          </p:cNvPr>
          <p:cNvSpPr>
            <a:spLocks noGrp="1"/>
          </p:cNvSpPr>
          <p:nvPr>
            <p:ph idx="1"/>
          </p:nvPr>
        </p:nvSpPr>
        <p:spPr>
          <a:xfrm>
            <a:off x="838199" y="1653871"/>
            <a:ext cx="4868849" cy="4667416"/>
          </a:xfrm>
        </p:spPr>
        <p:txBody>
          <a:bodyPr>
            <a:noAutofit/>
          </a:bodyPr>
          <a:lstStyle/>
          <a:p>
            <a:pPr marL="0" indent="0" algn="just">
              <a:spcBef>
                <a:spcPts val="600"/>
              </a:spcBef>
              <a:buClr>
                <a:schemeClr val="bg1"/>
              </a:buClr>
              <a:buNone/>
            </a:pPr>
            <a:r>
              <a:rPr lang="en-US" sz="1900" dirty="0">
                <a:solidFill>
                  <a:schemeClr val="bg1"/>
                </a:solidFill>
              </a:rPr>
              <a:t>The </a:t>
            </a:r>
            <a:r>
              <a:rPr lang="en-US" sz="1900" b="1" i="1" dirty="0">
                <a:solidFill>
                  <a:schemeClr val="bg1"/>
                </a:solidFill>
              </a:rPr>
              <a:t>Task Duplication-Based Clustering Algorithm (TDCA) </a:t>
            </a:r>
            <a:r>
              <a:rPr lang="en-US" sz="1900" dirty="0">
                <a:solidFill>
                  <a:schemeClr val="bg1"/>
                </a:solidFill>
              </a:rPr>
              <a:t>has been broadly categorized into five phases:</a:t>
            </a:r>
          </a:p>
          <a:p>
            <a:pPr marL="457200" indent="-457200" algn="just">
              <a:spcBef>
                <a:spcPts val="600"/>
              </a:spcBef>
              <a:buClr>
                <a:schemeClr val="bg1"/>
              </a:buClr>
              <a:buFont typeface="+mj-lt"/>
              <a:buAutoNum type="arabicPeriod"/>
            </a:pPr>
            <a:r>
              <a:rPr lang="en-US" sz="1900" b="1" i="1" dirty="0">
                <a:solidFill>
                  <a:schemeClr val="bg1"/>
                </a:solidFill>
              </a:rPr>
              <a:t>Definitions of Key Parameters</a:t>
            </a:r>
            <a:endParaRPr lang="en-US" sz="1900" dirty="0">
              <a:solidFill>
                <a:schemeClr val="bg1"/>
              </a:solidFill>
            </a:endParaRPr>
          </a:p>
          <a:p>
            <a:pPr marL="457200" indent="-457200" algn="just">
              <a:spcBef>
                <a:spcPts val="600"/>
              </a:spcBef>
              <a:buClr>
                <a:schemeClr val="bg1"/>
              </a:buClr>
              <a:buFont typeface="+mj-lt"/>
              <a:buAutoNum type="arabicPeriod"/>
            </a:pPr>
            <a:r>
              <a:rPr lang="en-US" sz="1900" b="1" i="1" dirty="0">
                <a:solidFill>
                  <a:schemeClr val="bg1"/>
                </a:solidFill>
              </a:rPr>
              <a:t>Phase I - Initial Task Clustering</a:t>
            </a:r>
          </a:p>
          <a:p>
            <a:pPr marL="457200" indent="-457200" algn="just">
              <a:spcBef>
                <a:spcPts val="600"/>
              </a:spcBef>
              <a:buClr>
                <a:schemeClr val="bg1"/>
              </a:buClr>
              <a:buFont typeface="+mj-lt"/>
              <a:buAutoNum type="arabicPeriod"/>
            </a:pPr>
            <a:r>
              <a:rPr lang="en-US" sz="1900" b="1" i="1" dirty="0">
                <a:solidFill>
                  <a:schemeClr val="bg1"/>
                </a:solidFill>
              </a:rPr>
              <a:t>Phase II - Task Duplication</a:t>
            </a:r>
          </a:p>
          <a:p>
            <a:pPr marL="457200" indent="-457200" algn="just">
              <a:spcBef>
                <a:spcPts val="600"/>
              </a:spcBef>
              <a:buClr>
                <a:schemeClr val="bg1"/>
              </a:buClr>
              <a:buFont typeface="+mj-lt"/>
              <a:buAutoNum type="arabicPeriod"/>
            </a:pPr>
            <a:r>
              <a:rPr lang="en-US" sz="1900" b="1" i="1" dirty="0">
                <a:solidFill>
                  <a:schemeClr val="bg1"/>
                </a:solidFill>
              </a:rPr>
              <a:t>Phase III - Task Merging</a:t>
            </a:r>
          </a:p>
          <a:p>
            <a:pPr marL="457200" indent="-457200" algn="just">
              <a:spcBef>
                <a:spcPts val="600"/>
              </a:spcBef>
              <a:buClr>
                <a:schemeClr val="bg1"/>
              </a:buClr>
              <a:buFont typeface="+mj-lt"/>
              <a:buAutoNum type="arabicPeriod"/>
            </a:pPr>
            <a:r>
              <a:rPr lang="en-US" sz="1900" b="1" i="1" dirty="0">
                <a:solidFill>
                  <a:schemeClr val="bg1"/>
                </a:solidFill>
              </a:rPr>
              <a:t>Phase IV - Task Insertion</a:t>
            </a:r>
          </a:p>
          <a:p>
            <a:pPr marL="0" indent="0" algn="just">
              <a:spcBef>
                <a:spcPts val="600"/>
              </a:spcBef>
              <a:buClr>
                <a:schemeClr val="bg1"/>
              </a:buClr>
              <a:buNone/>
            </a:pPr>
            <a:endParaRPr lang="en-US" sz="500" b="1" i="1" dirty="0">
              <a:solidFill>
                <a:schemeClr val="bg1"/>
              </a:solidFill>
            </a:endParaRPr>
          </a:p>
          <a:p>
            <a:pPr marL="0" indent="0" algn="just">
              <a:spcBef>
                <a:spcPts val="600"/>
              </a:spcBef>
              <a:buClr>
                <a:schemeClr val="bg1"/>
              </a:buClr>
              <a:buNone/>
            </a:pPr>
            <a:r>
              <a:rPr lang="en-US" sz="2200" b="1" i="1" dirty="0">
                <a:solidFill>
                  <a:schemeClr val="bg1"/>
                </a:solidFill>
              </a:rPr>
              <a:t>Key Parameters:</a:t>
            </a:r>
          </a:p>
          <a:p>
            <a:pPr algn="just">
              <a:spcBef>
                <a:spcPts val="600"/>
              </a:spcBef>
              <a:buClr>
                <a:schemeClr val="bg1"/>
              </a:buClr>
            </a:pPr>
            <a:r>
              <a:rPr lang="en-US" sz="1900" b="1" i="1" dirty="0">
                <a:solidFill>
                  <a:schemeClr val="bg1"/>
                </a:solidFill>
              </a:rPr>
              <a:t>Earliest Starting Time (est)</a:t>
            </a:r>
          </a:p>
          <a:p>
            <a:pPr algn="just">
              <a:spcBef>
                <a:spcPts val="600"/>
              </a:spcBef>
              <a:buClr>
                <a:schemeClr val="bg1"/>
              </a:buClr>
            </a:pPr>
            <a:r>
              <a:rPr lang="en-US" sz="1900" b="1" i="1" dirty="0">
                <a:solidFill>
                  <a:schemeClr val="bg1"/>
                </a:solidFill>
              </a:rPr>
              <a:t>Earliest Completion Time (ect)</a:t>
            </a:r>
            <a:endParaRPr lang="en-US" sz="1900" dirty="0">
              <a:solidFill>
                <a:schemeClr val="bg1"/>
              </a:solidFill>
            </a:endParaRPr>
          </a:p>
          <a:p>
            <a:pPr algn="just">
              <a:spcBef>
                <a:spcPts val="600"/>
              </a:spcBef>
              <a:buClr>
                <a:schemeClr val="bg1"/>
              </a:buClr>
            </a:pPr>
            <a:r>
              <a:rPr lang="en-US" sz="1900" b="1" i="1" dirty="0">
                <a:solidFill>
                  <a:schemeClr val="bg1"/>
                </a:solidFill>
              </a:rPr>
              <a:t>Favorite Processor (fproc)</a:t>
            </a:r>
          </a:p>
          <a:p>
            <a:pPr algn="just">
              <a:spcBef>
                <a:spcPts val="600"/>
              </a:spcBef>
              <a:buClr>
                <a:schemeClr val="bg1"/>
              </a:buClr>
            </a:pPr>
            <a:r>
              <a:rPr lang="en-US" sz="1900" b="1" i="1" dirty="0">
                <a:solidFill>
                  <a:schemeClr val="bg1"/>
                </a:solidFill>
              </a:rPr>
              <a:t>Critical Predecessor (cpred)</a:t>
            </a:r>
          </a:p>
          <a:p>
            <a:pPr algn="just">
              <a:spcBef>
                <a:spcPts val="600"/>
              </a:spcBef>
              <a:buClr>
                <a:schemeClr val="bg1"/>
              </a:buClr>
            </a:pPr>
            <a:r>
              <a:rPr lang="en-US" sz="1900" b="1" i="1" dirty="0">
                <a:solidFill>
                  <a:schemeClr val="bg1"/>
                </a:solidFill>
              </a:rPr>
              <a:t>B-level Task Priority (level)</a:t>
            </a:r>
          </a:p>
        </p:txBody>
      </p:sp>
      <p:pic>
        <p:nvPicPr>
          <p:cNvPr id="15" name="Picture 14">
            <a:extLst>
              <a:ext uri="{FF2B5EF4-FFF2-40B4-BE49-F238E27FC236}">
                <a16:creationId xmlns:a16="http://schemas.microsoft.com/office/drawing/2014/main" id="{ECE0C1CD-E814-42F2-9805-13AD2B44354D}"/>
              </a:ext>
            </a:extLst>
          </p:cNvPr>
          <p:cNvPicPr>
            <a:picLocks noChangeAspect="1"/>
          </p:cNvPicPr>
          <p:nvPr/>
        </p:nvPicPr>
        <p:blipFill>
          <a:blip r:embed="rId3"/>
          <a:stretch>
            <a:fillRect/>
          </a:stretch>
        </p:blipFill>
        <p:spPr>
          <a:xfrm>
            <a:off x="6484950" y="1717481"/>
            <a:ext cx="4868849" cy="4412974"/>
          </a:xfrm>
          <a:prstGeom prst="rect">
            <a:avLst/>
          </a:prstGeom>
        </p:spPr>
      </p:pic>
      <p:sp>
        <p:nvSpPr>
          <p:cNvPr id="16" name="Rectangle 15">
            <a:extLst>
              <a:ext uri="{FF2B5EF4-FFF2-40B4-BE49-F238E27FC236}">
                <a16:creationId xmlns:a16="http://schemas.microsoft.com/office/drawing/2014/main" id="{E1CE4BB9-3FDA-4DCF-AD95-9562730E2795}"/>
              </a:ext>
            </a:extLst>
          </p:cNvPr>
          <p:cNvSpPr/>
          <p:nvPr/>
        </p:nvSpPr>
        <p:spPr>
          <a:xfrm>
            <a:off x="6484950" y="6130455"/>
            <a:ext cx="4868849" cy="2544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Fig. 2. Code Cell for calculating Key Parameters</a:t>
            </a:r>
            <a:r>
              <a:rPr lang="en-IN" dirty="0"/>
              <a:t> </a:t>
            </a:r>
          </a:p>
        </p:txBody>
      </p:sp>
    </p:spTree>
    <p:extLst>
      <p:ext uri="{BB962C8B-B14F-4D97-AF65-F5344CB8AC3E}">
        <p14:creationId xmlns:p14="http://schemas.microsoft.com/office/powerpoint/2010/main" val="159333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6A06C4-49BF-45FC-91BC-7F27117BE003}"/>
              </a:ext>
            </a:extLst>
          </p:cNvPr>
          <p:cNvPicPr>
            <a:picLocks noChangeAspect="1"/>
          </p:cNvPicPr>
          <p:nvPr/>
        </p:nvPicPr>
        <p:blipFill rotWithShape="1">
          <a:blip r:embed="rId2"/>
          <a:srcRect l="521" r="543"/>
          <a:stretch/>
        </p:blipFill>
        <p:spPr>
          <a:xfrm>
            <a:off x="0" y="0"/>
            <a:ext cx="12192000" cy="6858000"/>
          </a:xfrm>
          <a:prstGeom prst="rect">
            <a:avLst/>
          </a:prstGeom>
        </p:spPr>
      </p:pic>
      <p:sp>
        <p:nvSpPr>
          <p:cNvPr id="6" name="Title 5">
            <a:extLst>
              <a:ext uri="{FF2B5EF4-FFF2-40B4-BE49-F238E27FC236}">
                <a16:creationId xmlns:a16="http://schemas.microsoft.com/office/drawing/2014/main" id="{6D4A34BA-34A6-42AB-9552-AB488BBE2CE6}"/>
              </a:ext>
            </a:extLst>
          </p:cNvPr>
          <p:cNvSpPr>
            <a:spLocks noGrp="1"/>
          </p:cNvSpPr>
          <p:nvPr>
            <p:ph type="title"/>
          </p:nvPr>
        </p:nvSpPr>
        <p:spPr>
          <a:xfrm>
            <a:off x="838200" y="94780"/>
            <a:ext cx="10515600" cy="1121769"/>
          </a:xfrm>
        </p:spPr>
        <p:txBody>
          <a:bodyPr>
            <a:normAutofit/>
          </a:bodyPr>
          <a:lstStyle/>
          <a:p>
            <a:r>
              <a:rPr lang="en-IN" sz="5500" b="1" dirty="0">
                <a:effectLst>
                  <a:outerShdw blurRad="38100" dist="38100" dir="2700000" algn="tl">
                    <a:srgbClr val="000000">
                      <a:alpha val="43137"/>
                    </a:srgbClr>
                  </a:outerShdw>
                </a:effectLst>
              </a:rPr>
              <a:t>Four Phases Of TDCA:</a:t>
            </a:r>
          </a:p>
        </p:txBody>
      </p:sp>
      <p:sp>
        <p:nvSpPr>
          <p:cNvPr id="7" name="Content Placeholder 6">
            <a:extLst>
              <a:ext uri="{FF2B5EF4-FFF2-40B4-BE49-F238E27FC236}">
                <a16:creationId xmlns:a16="http://schemas.microsoft.com/office/drawing/2014/main" id="{F1C8B5EC-3F91-44B2-BB1B-9AC28CE1644F}"/>
              </a:ext>
            </a:extLst>
          </p:cNvPr>
          <p:cNvSpPr>
            <a:spLocks noGrp="1"/>
          </p:cNvSpPr>
          <p:nvPr>
            <p:ph idx="1"/>
          </p:nvPr>
        </p:nvSpPr>
        <p:spPr>
          <a:xfrm>
            <a:off x="838199" y="1653871"/>
            <a:ext cx="4377857" cy="4941482"/>
          </a:xfrm>
        </p:spPr>
        <p:txBody>
          <a:bodyPr>
            <a:noAutofit/>
          </a:bodyPr>
          <a:lstStyle/>
          <a:p>
            <a:pPr algn="just">
              <a:spcBef>
                <a:spcPts val="600"/>
              </a:spcBef>
              <a:buClr>
                <a:schemeClr val="bg1"/>
              </a:buClr>
            </a:pPr>
            <a:r>
              <a:rPr lang="en-US" sz="2000" b="1" i="1" dirty="0">
                <a:solidFill>
                  <a:schemeClr val="bg1"/>
                </a:solidFill>
              </a:rPr>
              <a:t>Initial Task Clustering Phase: </a:t>
            </a:r>
          </a:p>
          <a:p>
            <a:pPr marL="457200" lvl="1" indent="0" algn="just">
              <a:spcBef>
                <a:spcPts val="600"/>
              </a:spcBef>
              <a:buClr>
                <a:schemeClr val="bg1"/>
              </a:buClr>
              <a:buNone/>
            </a:pPr>
            <a:r>
              <a:rPr lang="en-US" sz="1650" dirty="0">
                <a:solidFill>
                  <a:schemeClr val="bg1"/>
                </a:solidFill>
              </a:rPr>
              <a:t>After the calculation of the key parameters, tasks are sorted by their levels in non-decreasing order. </a:t>
            </a:r>
            <a:r>
              <a:rPr lang="en-US" sz="1650" b="1" i="1" dirty="0">
                <a:solidFill>
                  <a:schemeClr val="bg1"/>
                </a:solidFill>
              </a:rPr>
              <a:t>TDCA</a:t>
            </a:r>
            <a:r>
              <a:rPr lang="en-US" sz="1650" dirty="0">
                <a:solidFill>
                  <a:schemeClr val="bg1"/>
                </a:solidFill>
              </a:rPr>
              <a:t> starts to construct the initial clusters. </a:t>
            </a:r>
          </a:p>
          <a:p>
            <a:pPr algn="just">
              <a:spcBef>
                <a:spcPts val="600"/>
              </a:spcBef>
              <a:buClr>
                <a:schemeClr val="bg1"/>
              </a:buClr>
            </a:pPr>
            <a:r>
              <a:rPr lang="en-US" sz="2000" b="1" i="1" dirty="0">
                <a:solidFill>
                  <a:schemeClr val="bg1"/>
                </a:solidFill>
              </a:rPr>
              <a:t>Task Duplication Phase:</a:t>
            </a:r>
          </a:p>
          <a:p>
            <a:pPr marL="457200" lvl="1" indent="0" algn="just">
              <a:spcBef>
                <a:spcPts val="600"/>
              </a:spcBef>
              <a:buClr>
                <a:schemeClr val="bg1"/>
              </a:buClr>
              <a:buNone/>
            </a:pPr>
            <a:r>
              <a:rPr lang="en-US" sz="1650" dirty="0">
                <a:solidFill>
                  <a:schemeClr val="bg1"/>
                </a:solidFill>
              </a:rPr>
              <a:t>A task duplication method is used to modify the initial clusters in order to shorten the makespan.</a:t>
            </a:r>
          </a:p>
          <a:p>
            <a:pPr algn="just">
              <a:spcBef>
                <a:spcPts val="600"/>
              </a:spcBef>
              <a:buClr>
                <a:schemeClr val="bg1"/>
              </a:buClr>
            </a:pPr>
            <a:r>
              <a:rPr lang="en-US" sz="2000" b="1" i="1" dirty="0">
                <a:solidFill>
                  <a:schemeClr val="bg1"/>
                </a:solidFill>
              </a:rPr>
              <a:t>Task Merging Phase: </a:t>
            </a:r>
          </a:p>
          <a:p>
            <a:pPr marL="457200" lvl="1" indent="0" algn="just">
              <a:spcBef>
                <a:spcPts val="600"/>
              </a:spcBef>
              <a:buClr>
                <a:schemeClr val="bg1"/>
              </a:buClr>
              <a:buNone/>
            </a:pPr>
            <a:r>
              <a:rPr lang="en-US" sz="1650" dirty="0">
                <a:solidFill>
                  <a:schemeClr val="bg1"/>
                </a:solidFill>
              </a:rPr>
              <a:t>In this phase, we try to merge clusters to see if the makespan could be further reduced.</a:t>
            </a:r>
          </a:p>
          <a:p>
            <a:pPr algn="just">
              <a:spcBef>
                <a:spcPts val="600"/>
              </a:spcBef>
              <a:buClr>
                <a:schemeClr val="bg1"/>
              </a:buClr>
            </a:pPr>
            <a:r>
              <a:rPr lang="en-US" sz="2000" b="1" i="1" dirty="0">
                <a:solidFill>
                  <a:schemeClr val="bg1"/>
                </a:solidFill>
              </a:rPr>
              <a:t>Task Insertion Phase:</a:t>
            </a:r>
          </a:p>
          <a:p>
            <a:pPr marL="457200" lvl="1" indent="0" algn="just">
              <a:spcBef>
                <a:spcPts val="600"/>
              </a:spcBef>
              <a:buClr>
                <a:schemeClr val="bg1"/>
              </a:buClr>
              <a:buNone/>
            </a:pPr>
            <a:r>
              <a:rPr lang="en-US" sz="1650" dirty="0">
                <a:solidFill>
                  <a:schemeClr val="bg1"/>
                </a:solidFill>
              </a:rPr>
              <a:t>In this phase, for each predecessor-successor pair, the predecessor is inserted in the cluster containing the successor, if this improves scheduling performance.</a:t>
            </a:r>
          </a:p>
          <a:p>
            <a:pPr marL="457200" lvl="1" indent="0" algn="just">
              <a:spcBef>
                <a:spcPts val="600"/>
              </a:spcBef>
              <a:buClr>
                <a:schemeClr val="bg1"/>
              </a:buClr>
              <a:buNone/>
            </a:pPr>
            <a:endParaRPr lang="en-US" sz="1900" dirty="0">
              <a:solidFill>
                <a:schemeClr val="bg1"/>
              </a:solidFill>
            </a:endParaRPr>
          </a:p>
          <a:p>
            <a:pPr marL="457200" lvl="1" indent="0" algn="just">
              <a:spcBef>
                <a:spcPts val="600"/>
              </a:spcBef>
              <a:buClr>
                <a:schemeClr val="bg1"/>
              </a:buClr>
              <a:buNone/>
            </a:pPr>
            <a:endParaRPr lang="en-US" sz="2000" b="1" i="1" dirty="0">
              <a:solidFill>
                <a:schemeClr val="bg1"/>
              </a:solidFill>
            </a:endParaRPr>
          </a:p>
          <a:p>
            <a:pPr marL="457200" lvl="1" indent="0" algn="just">
              <a:spcBef>
                <a:spcPts val="600"/>
              </a:spcBef>
              <a:buClr>
                <a:schemeClr val="bg1"/>
              </a:buClr>
              <a:buNone/>
            </a:pPr>
            <a:endParaRPr lang="en-US" sz="2000" b="1" i="1" dirty="0">
              <a:solidFill>
                <a:schemeClr val="bg1"/>
              </a:solidFill>
            </a:endParaRPr>
          </a:p>
          <a:p>
            <a:pPr marL="457200" lvl="1" indent="0" algn="just">
              <a:spcBef>
                <a:spcPts val="600"/>
              </a:spcBef>
              <a:buClr>
                <a:schemeClr val="bg1"/>
              </a:buClr>
              <a:buNone/>
            </a:pPr>
            <a:endParaRPr lang="en-US" sz="2000" b="1" i="1" dirty="0">
              <a:solidFill>
                <a:schemeClr val="bg1"/>
              </a:solidFill>
            </a:endParaRPr>
          </a:p>
        </p:txBody>
      </p:sp>
      <p:sp>
        <p:nvSpPr>
          <p:cNvPr id="19" name="Rectangle 18">
            <a:extLst>
              <a:ext uri="{FF2B5EF4-FFF2-40B4-BE49-F238E27FC236}">
                <a16:creationId xmlns:a16="http://schemas.microsoft.com/office/drawing/2014/main" id="{27EDC2C8-29B3-4E1E-B387-2C898C90B29E}"/>
              </a:ext>
            </a:extLst>
          </p:cNvPr>
          <p:cNvSpPr/>
          <p:nvPr/>
        </p:nvSpPr>
        <p:spPr>
          <a:xfrm>
            <a:off x="5959234" y="6320932"/>
            <a:ext cx="5489588" cy="2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Fig. 3. Function for calculating Schedule Makespan</a:t>
            </a:r>
          </a:p>
        </p:txBody>
      </p:sp>
      <p:pic>
        <p:nvPicPr>
          <p:cNvPr id="3" name="Picture 2">
            <a:extLst>
              <a:ext uri="{FF2B5EF4-FFF2-40B4-BE49-F238E27FC236}">
                <a16:creationId xmlns:a16="http://schemas.microsoft.com/office/drawing/2014/main" id="{A868ADC7-EE51-4A60-8628-E20992B6555A}"/>
              </a:ext>
            </a:extLst>
          </p:cNvPr>
          <p:cNvPicPr>
            <a:picLocks noChangeAspect="1"/>
          </p:cNvPicPr>
          <p:nvPr/>
        </p:nvPicPr>
        <p:blipFill rotWithShape="1">
          <a:blip r:embed="rId3"/>
          <a:srcRect l="685" t="880" r="6892" b="418"/>
          <a:stretch/>
        </p:blipFill>
        <p:spPr>
          <a:xfrm>
            <a:off x="5959234" y="1725433"/>
            <a:ext cx="5489588" cy="4595499"/>
          </a:xfrm>
          <a:prstGeom prst="rect">
            <a:avLst/>
          </a:prstGeom>
        </p:spPr>
      </p:pic>
    </p:spTree>
    <p:extLst>
      <p:ext uri="{BB962C8B-B14F-4D97-AF65-F5344CB8AC3E}">
        <p14:creationId xmlns:p14="http://schemas.microsoft.com/office/powerpoint/2010/main" val="1756901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6A06C4-49BF-45FC-91BC-7F27117BE003}"/>
              </a:ext>
            </a:extLst>
          </p:cNvPr>
          <p:cNvPicPr>
            <a:picLocks noChangeAspect="1"/>
          </p:cNvPicPr>
          <p:nvPr/>
        </p:nvPicPr>
        <p:blipFill rotWithShape="1">
          <a:blip r:embed="rId2"/>
          <a:srcRect l="521" r="543"/>
          <a:stretch/>
        </p:blipFill>
        <p:spPr>
          <a:xfrm>
            <a:off x="0" y="0"/>
            <a:ext cx="12192000" cy="6858000"/>
          </a:xfrm>
          <a:prstGeom prst="rect">
            <a:avLst/>
          </a:prstGeom>
        </p:spPr>
      </p:pic>
      <p:sp>
        <p:nvSpPr>
          <p:cNvPr id="6" name="Title 5">
            <a:extLst>
              <a:ext uri="{FF2B5EF4-FFF2-40B4-BE49-F238E27FC236}">
                <a16:creationId xmlns:a16="http://schemas.microsoft.com/office/drawing/2014/main" id="{6D4A34BA-34A6-42AB-9552-AB488BBE2CE6}"/>
              </a:ext>
            </a:extLst>
          </p:cNvPr>
          <p:cNvSpPr>
            <a:spLocks noGrp="1"/>
          </p:cNvSpPr>
          <p:nvPr>
            <p:ph type="title"/>
          </p:nvPr>
        </p:nvSpPr>
        <p:spPr>
          <a:xfrm>
            <a:off x="838200" y="94780"/>
            <a:ext cx="10515600" cy="1121769"/>
          </a:xfrm>
        </p:spPr>
        <p:txBody>
          <a:bodyPr>
            <a:normAutofit/>
          </a:bodyPr>
          <a:lstStyle/>
          <a:p>
            <a:r>
              <a:rPr lang="en-IN" sz="5500" b="1" dirty="0">
                <a:effectLst>
                  <a:outerShdw blurRad="38100" dist="38100" dir="2700000" algn="tl">
                    <a:srgbClr val="000000">
                      <a:alpha val="43137"/>
                    </a:srgbClr>
                  </a:outerShdw>
                </a:effectLst>
              </a:rPr>
              <a:t>Results:</a:t>
            </a:r>
          </a:p>
        </p:txBody>
      </p:sp>
      <p:sp>
        <p:nvSpPr>
          <p:cNvPr id="7" name="Content Placeholder 6">
            <a:extLst>
              <a:ext uri="{FF2B5EF4-FFF2-40B4-BE49-F238E27FC236}">
                <a16:creationId xmlns:a16="http://schemas.microsoft.com/office/drawing/2014/main" id="{F1C8B5EC-3F91-44B2-BB1B-9AC28CE1644F}"/>
              </a:ext>
            </a:extLst>
          </p:cNvPr>
          <p:cNvSpPr>
            <a:spLocks noGrp="1"/>
          </p:cNvSpPr>
          <p:nvPr>
            <p:ph idx="1"/>
          </p:nvPr>
        </p:nvSpPr>
        <p:spPr>
          <a:xfrm>
            <a:off x="838199" y="1653871"/>
            <a:ext cx="6615358" cy="1920239"/>
          </a:xfrm>
        </p:spPr>
        <p:txBody>
          <a:bodyPr>
            <a:noAutofit/>
          </a:bodyPr>
          <a:lstStyle/>
          <a:p>
            <a:pPr marL="0" indent="0" algn="just">
              <a:spcBef>
                <a:spcPts val="600"/>
              </a:spcBef>
              <a:buClr>
                <a:schemeClr val="bg1"/>
              </a:buClr>
              <a:buNone/>
            </a:pPr>
            <a:r>
              <a:rPr lang="en-US" sz="1900" dirty="0">
                <a:solidFill>
                  <a:schemeClr val="bg1"/>
                </a:solidFill>
              </a:rPr>
              <a:t>In order to analyze the results and performance, </a:t>
            </a:r>
            <a:r>
              <a:rPr lang="en-US" sz="1900" b="1" i="1" dirty="0">
                <a:solidFill>
                  <a:schemeClr val="bg1"/>
                </a:solidFill>
              </a:rPr>
              <a:t>TDCA</a:t>
            </a:r>
            <a:r>
              <a:rPr lang="en-US" sz="1900" dirty="0">
                <a:solidFill>
                  <a:schemeClr val="bg1"/>
                </a:solidFill>
              </a:rPr>
              <a:t> is compared to the well known scheduling algorithms namely: </a:t>
            </a:r>
            <a:r>
              <a:rPr lang="en-US" sz="1900" b="1" i="1" dirty="0">
                <a:solidFill>
                  <a:schemeClr val="bg1"/>
                </a:solidFill>
              </a:rPr>
              <a:t>DCPD, HEFT, TANH. </a:t>
            </a:r>
            <a:r>
              <a:rPr lang="en-US" sz="1900" dirty="0">
                <a:solidFill>
                  <a:schemeClr val="bg1"/>
                </a:solidFill>
              </a:rPr>
              <a:t>The </a:t>
            </a:r>
            <a:r>
              <a:rPr lang="en-US" sz="1900" b="1" i="1" dirty="0">
                <a:solidFill>
                  <a:schemeClr val="bg1"/>
                </a:solidFill>
              </a:rPr>
              <a:t>Time Complexity </a:t>
            </a:r>
            <a:r>
              <a:rPr lang="en-US" sz="1900" dirty="0">
                <a:solidFill>
                  <a:schemeClr val="bg1"/>
                </a:solidFill>
              </a:rPr>
              <a:t>of the </a:t>
            </a:r>
            <a:r>
              <a:rPr lang="en-US" sz="1900" b="1" i="1" dirty="0">
                <a:solidFill>
                  <a:schemeClr val="bg1"/>
                </a:solidFill>
              </a:rPr>
              <a:t>TDCA</a:t>
            </a:r>
            <a:r>
              <a:rPr lang="en-US" sz="1900" dirty="0">
                <a:solidFill>
                  <a:schemeClr val="bg1"/>
                </a:solidFill>
              </a:rPr>
              <a:t> comes out to be </a:t>
            </a:r>
            <a:r>
              <a:rPr lang="en-US" sz="1900" b="1" i="1" dirty="0">
                <a:solidFill>
                  <a:schemeClr val="bg1"/>
                </a:solidFill>
              </a:rPr>
              <a:t>O(mne + m</a:t>
            </a:r>
            <a:r>
              <a:rPr lang="en-US" sz="1900" b="1" i="1" baseline="30000" dirty="0">
                <a:solidFill>
                  <a:schemeClr val="bg1"/>
                </a:solidFill>
              </a:rPr>
              <a:t>2</a:t>
            </a:r>
            <a:r>
              <a:rPr lang="en-US" sz="1900" b="1" i="1" dirty="0">
                <a:solidFill>
                  <a:schemeClr val="bg1"/>
                </a:solidFill>
              </a:rPr>
              <a:t>e) </a:t>
            </a:r>
            <a:r>
              <a:rPr lang="en-US" sz="1900" dirty="0">
                <a:solidFill>
                  <a:schemeClr val="bg1"/>
                </a:solidFill>
              </a:rPr>
              <a:t>whereas the </a:t>
            </a:r>
            <a:r>
              <a:rPr lang="en-US" sz="1900" b="1" i="1" dirty="0">
                <a:solidFill>
                  <a:schemeClr val="bg1"/>
                </a:solidFill>
              </a:rPr>
              <a:t>Space Complexity</a:t>
            </a:r>
            <a:r>
              <a:rPr lang="en-US" sz="1900" dirty="0">
                <a:solidFill>
                  <a:schemeClr val="bg1"/>
                </a:solidFill>
              </a:rPr>
              <a:t> comes out to be </a:t>
            </a:r>
            <a:r>
              <a:rPr lang="en-US" sz="1900" b="1" i="1" dirty="0">
                <a:solidFill>
                  <a:schemeClr val="bg1"/>
                </a:solidFill>
              </a:rPr>
              <a:t>O(mn)</a:t>
            </a:r>
            <a:r>
              <a:rPr lang="en-US" sz="1900" dirty="0">
                <a:solidFill>
                  <a:schemeClr val="bg1"/>
                </a:solidFill>
              </a:rPr>
              <a:t>. The algorithms are evaluated on various parameters in which </a:t>
            </a:r>
            <a:r>
              <a:rPr lang="en-US" sz="1900" b="1" i="1" dirty="0">
                <a:solidFill>
                  <a:schemeClr val="bg1"/>
                </a:solidFill>
              </a:rPr>
              <a:t>CCR</a:t>
            </a:r>
            <a:r>
              <a:rPr lang="en-US" sz="1900" dirty="0">
                <a:solidFill>
                  <a:schemeClr val="bg1"/>
                </a:solidFill>
              </a:rPr>
              <a:t> has the </a:t>
            </a:r>
            <a:r>
              <a:rPr lang="en-US" sz="1900" b="1" i="1" dirty="0">
                <a:solidFill>
                  <a:schemeClr val="bg1"/>
                </a:solidFill>
              </a:rPr>
              <a:t>greatest impact on the performance</a:t>
            </a:r>
            <a:r>
              <a:rPr lang="en-US" sz="1900" dirty="0">
                <a:solidFill>
                  <a:schemeClr val="bg1"/>
                </a:solidFill>
              </a:rPr>
              <a:t> of the algorithms.</a:t>
            </a:r>
          </a:p>
          <a:p>
            <a:pPr marL="457200" lvl="1" indent="0" algn="just">
              <a:spcBef>
                <a:spcPts val="600"/>
              </a:spcBef>
              <a:buClr>
                <a:schemeClr val="bg1"/>
              </a:buClr>
              <a:buNone/>
            </a:pPr>
            <a:endParaRPr lang="en-US" sz="2000" b="1" i="1" dirty="0">
              <a:solidFill>
                <a:schemeClr val="bg1"/>
              </a:solidFill>
            </a:endParaRPr>
          </a:p>
        </p:txBody>
      </p:sp>
      <p:pic>
        <p:nvPicPr>
          <p:cNvPr id="10" name="Picture 9">
            <a:extLst>
              <a:ext uri="{FF2B5EF4-FFF2-40B4-BE49-F238E27FC236}">
                <a16:creationId xmlns:a16="http://schemas.microsoft.com/office/drawing/2014/main" id="{266DA08E-1154-44EE-884E-99997EB02C17}"/>
              </a:ext>
            </a:extLst>
          </p:cNvPr>
          <p:cNvPicPr>
            <a:picLocks noChangeAspect="1"/>
          </p:cNvPicPr>
          <p:nvPr/>
        </p:nvPicPr>
        <p:blipFill rotWithShape="1">
          <a:blip r:embed="rId3"/>
          <a:srcRect t="19551" r="11165"/>
          <a:stretch/>
        </p:blipFill>
        <p:spPr>
          <a:xfrm>
            <a:off x="8103558" y="1703566"/>
            <a:ext cx="3438441" cy="1383528"/>
          </a:xfrm>
          <a:prstGeom prst="rect">
            <a:avLst/>
          </a:prstGeom>
        </p:spPr>
      </p:pic>
      <p:sp>
        <p:nvSpPr>
          <p:cNvPr id="18" name="TextBox 17">
            <a:extLst>
              <a:ext uri="{FF2B5EF4-FFF2-40B4-BE49-F238E27FC236}">
                <a16:creationId xmlns:a16="http://schemas.microsoft.com/office/drawing/2014/main" id="{7F28BA21-0824-453B-96FB-610DE598B538}"/>
              </a:ext>
            </a:extLst>
          </p:cNvPr>
          <p:cNvSpPr txBox="1"/>
          <p:nvPr/>
        </p:nvSpPr>
        <p:spPr>
          <a:xfrm>
            <a:off x="8103558" y="3087094"/>
            <a:ext cx="3438441" cy="307777"/>
          </a:xfrm>
          <a:prstGeom prst="rect">
            <a:avLst/>
          </a:prstGeom>
          <a:noFill/>
        </p:spPr>
        <p:txBody>
          <a:bodyPr wrap="square">
            <a:spAutoFit/>
          </a:bodyPr>
          <a:lstStyle/>
          <a:p>
            <a:pPr algn="ctr"/>
            <a:r>
              <a:rPr lang="en-US" sz="1400" dirty="0">
                <a:solidFill>
                  <a:schemeClr val="bg1"/>
                </a:solidFill>
              </a:rPr>
              <a:t>Fig. 4. Final Schedule</a:t>
            </a:r>
          </a:p>
        </p:txBody>
      </p:sp>
      <p:pic>
        <p:nvPicPr>
          <p:cNvPr id="19" name="Picture 18">
            <a:extLst>
              <a:ext uri="{FF2B5EF4-FFF2-40B4-BE49-F238E27FC236}">
                <a16:creationId xmlns:a16="http://schemas.microsoft.com/office/drawing/2014/main" id="{EC581045-C9D2-483B-841E-90CFD784758C}"/>
              </a:ext>
            </a:extLst>
          </p:cNvPr>
          <p:cNvPicPr>
            <a:picLocks noChangeAspect="1"/>
          </p:cNvPicPr>
          <p:nvPr/>
        </p:nvPicPr>
        <p:blipFill>
          <a:blip r:embed="rId4"/>
          <a:stretch>
            <a:fillRect/>
          </a:stretch>
        </p:blipFill>
        <p:spPr>
          <a:xfrm>
            <a:off x="935396" y="3753350"/>
            <a:ext cx="10603745" cy="2643808"/>
          </a:xfrm>
          <a:prstGeom prst="rect">
            <a:avLst/>
          </a:prstGeom>
        </p:spPr>
      </p:pic>
      <p:sp>
        <p:nvSpPr>
          <p:cNvPr id="20" name="Rectangle 19">
            <a:extLst>
              <a:ext uri="{FF2B5EF4-FFF2-40B4-BE49-F238E27FC236}">
                <a16:creationId xmlns:a16="http://schemas.microsoft.com/office/drawing/2014/main" id="{AB9FFD12-ACCF-4DC6-B06D-32E5FA3A9FE5}"/>
              </a:ext>
            </a:extLst>
          </p:cNvPr>
          <p:cNvSpPr/>
          <p:nvPr/>
        </p:nvSpPr>
        <p:spPr>
          <a:xfrm>
            <a:off x="935396" y="6397158"/>
            <a:ext cx="10603745"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Fig. 5. Key Parameters</a:t>
            </a:r>
          </a:p>
        </p:txBody>
      </p:sp>
    </p:spTree>
    <p:extLst>
      <p:ext uri="{BB962C8B-B14F-4D97-AF65-F5344CB8AC3E}">
        <p14:creationId xmlns:p14="http://schemas.microsoft.com/office/powerpoint/2010/main" val="3599370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6A06C4-49BF-45FC-91BC-7F27117BE003}"/>
              </a:ext>
            </a:extLst>
          </p:cNvPr>
          <p:cNvPicPr>
            <a:picLocks noChangeAspect="1"/>
          </p:cNvPicPr>
          <p:nvPr/>
        </p:nvPicPr>
        <p:blipFill rotWithShape="1">
          <a:blip r:embed="rId2"/>
          <a:srcRect l="521" r="543"/>
          <a:stretch/>
        </p:blipFill>
        <p:spPr>
          <a:xfrm>
            <a:off x="0" y="0"/>
            <a:ext cx="12192000" cy="6858000"/>
          </a:xfrm>
          <a:prstGeom prst="rect">
            <a:avLst/>
          </a:prstGeom>
        </p:spPr>
      </p:pic>
      <p:sp>
        <p:nvSpPr>
          <p:cNvPr id="6" name="Title 5">
            <a:extLst>
              <a:ext uri="{FF2B5EF4-FFF2-40B4-BE49-F238E27FC236}">
                <a16:creationId xmlns:a16="http://schemas.microsoft.com/office/drawing/2014/main" id="{6D4A34BA-34A6-42AB-9552-AB488BBE2CE6}"/>
              </a:ext>
            </a:extLst>
          </p:cNvPr>
          <p:cNvSpPr>
            <a:spLocks noGrp="1"/>
          </p:cNvSpPr>
          <p:nvPr>
            <p:ph type="title"/>
          </p:nvPr>
        </p:nvSpPr>
        <p:spPr>
          <a:xfrm>
            <a:off x="839788" y="71562"/>
            <a:ext cx="10515600" cy="1179744"/>
          </a:xfrm>
        </p:spPr>
        <p:txBody>
          <a:bodyPr>
            <a:normAutofit/>
          </a:bodyPr>
          <a:lstStyle/>
          <a:p>
            <a:r>
              <a:rPr lang="en-IN" sz="5500" b="1" dirty="0">
                <a:effectLst>
                  <a:outerShdw blurRad="38100" dist="38100" dir="2700000" algn="tl">
                    <a:srgbClr val="000000">
                      <a:alpha val="43137"/>
                    </a:srgbClr>
                  </a:outerShdw>
                </a:effectLst>
              </a:rPr>
              <a:t>Comparative Results:</a:t>
            </a:r>
          </a:p>
        </p:txBody>
      </p:sp>
      <p:sp>
        <p:nvSpPr>
          <p:cNvPr id="7" name="Content Placeholder 6">
            <a:extLst>
              <a:ext uri="{FF2B5EF4-FFF2-40B4-BE49-F238E27FC236}">
                <a16:creationId xmlns:a16="http://schemas.microsoft.com/office/drawing/2014/main" id="{F1C8B5EC-3F91-44B2-BB1B-9AC28CE1644F}"/>
              </a:ext>
            </a:extLst>
          </p:cNvPr>
          <p:cNvSpPr>
            <a:spLocks noGrp="1"/>
          </p:cNvSpPr>
          <p:nvPr>
            <p:ph sz="half" idx="2"/>
          </p:nvPr>
        </p:nvSpPr>
        <p:spPr>
          <a:xfrm>
            <a:off x="699715" y="1681163"/>
            <a:ext cx="5169012" cy="1547067"/>
          </a:xfrm>
        </p:spPr>
        <p:txBody>
          <a:bodyPr>
            <a:noAutofit/>
          </a:bodyPr>
          <a:lstStyle/>
          <a:p>
            <a:pPr marL="0" indent="0" algn="just">
              <a:spcBef>
                <a:spcPts val="600"/>
              </a:spcBef>
              <a:buClr>
                <a:schemeClr val="bg1"/>
              </a:buClr>
              <a:buNone/>
            </a:pPr>
            <a:r>
              <a:rPr lang="en-US" sz="1800" dirty="0">
                <a:solidFill>
                  <a:schemeClr val="bg1"/>
                </a:solidFill>
              </a:rPr>
              <a:t>First, the performance of </a:t>
            </a:r>
            <a:r>
              <a:rPr lang="en-US" sz="1800" b="1" i="1" dirty="0">
                <a:solidFill>
                  <a:schemeClr val="bg1"/>
                </a:solidFill>
              </a:rPr>
              <a:t>TDCA</a:t>
            </a:r>
            <a:r>
              <a:rPr lang="en-US" sz="1800" dirty="0">
                <a:solidFill>
                  <a:schemeClr val="bg1"/>
                </a:solidFill>
              </a:rPr>
              <a:t> is compared against the existing scheduling algorithms by varying the value of </a:t>
            </a:r>
            <a:r>
              <a:rPr lang="en-US" sz="1800" b="1" i="1" dirty="0">
                <a:solidFill>
                  <a:schemeClr val="bg1"/>
                </a:solidFill>
              </a:rPr>
              <a:t>number of nodes (tasks) </a:t>
            </a:r>
            <a:r>
              <a:rPr lang="en-US" sz="1800" dirty="0">
                <a:solidFill>
                  <a:schemeClr val="bg1"/>
                </a:solidFill>
              </a:rPr>
              <a:t>in the DAG. The </a:t>
            </a:r>
            <a:r>
              <a:rPr lang="en-US" sz="1800" b="1" i="1" dirty="0">
                <a:solidFill>
                  <a:schemeClr val="bg1"/>
                </a:solidFill>
              </a:rPr>
              <a:t>number of nodes </a:t>
            </a:r>
            <a:r>
              <a:rPr lang="en-US" sz="1800" dirty="0">
                <a:solidFill>
                  <a:schemeClr val="bg1"/>
                </a:solidFill>
              </a:rPr>
              <a:t>are varied from 30 to 100. All algorithms scale linearly with the number of nodes. </a:t>
            </a:r>
            <a:r>
              <a:rPr lang="en-US" sz="1800" b="1" i="1" dirty="0">
                <a:solidFill>
                  <a:schemeClr val="bg1"/>
                </a:solidFill>
              </a:rPr>
              <a:t>TDCA</a:t>
            </a:r>
            <a:r>
              <a:rPr lang="en-US" sz="1800" dirty="0">
                <a:solidFill>
                  <a:schemeClr val="bg1"/>
                </a:solidFill>
              </a:rPr>
              <a:t> produces the smallest mean makespan.</a:t>
            </a:r>
            <a:endParaRPr lang="en-US" sz="1800" b="1" i="1" dirty="0">
              <a:solidFill>
                <a:schemeClr val="bg1"/>
              </a:solidFill>
            </a:endParaRPr>
          </a:p>
        </p:txBody>
      </p:sp>
      <p:sp>
        <p:nvSpPr>
          <p:cNvPr id="11" name="Content Placeholder 10">
            <a:extLst>
              <a:ext uri="{FF2B5EF4-FFF2-40B4-BE49-F238E27FC236}">
                <a16:creationId xmlns:a16="http://schemas.microsoft.com/office/drawing/2014/main" id="{C9EF7122-2E39-4A92-8EA1-CA0C75D5B401}"/>
              </a:ext>
            </a:extLst>
          </p:cNvPr>
          <p:cNvSpPr>
            <a:spLocks noGrp="1"/>
          </p:cNvSpPr>
          <p:nvPr>
            <p:ph sz="quarter" idx="4"/>
          </p:nvPr>
        </p:nvSpPr>
        <p:spPr>
          <a:xfrm>
            <a:off x="6323275" y="1692552"/>
            <a:ext cx="5169009" cy="1535678"/>
          </a:xfrm>
        </p:spPr>
        <p:txBody>
          <a:bodyPr>
            <a:noAutofit/>
          </a:bodyPr>
          <a:lstStyle/>
          <a:p>
            <a:pPr marL="0" indent="0" algn="just">
              <a:buNone/>
            </a:pPr>
            <a:r>
              <a:rPr lang="en-IN" sz="1800" dirty="0">
                <a:solidFill>
                  <a:schemeClr val="bg1"/>
                </a:solidFill>
              </a:rPr>
              <a:t>Secondly, the impact </a:t>
            </a:r>
            <a:r>
              <a:rPr lang="en-IN" sz="1800" b="1" i="1" dirty="0">
                <a:solidFill>
                  <a:schemeClr val="bg1"/>
                </a:solidFill>
              </a:rPr>
              <a:t>of Communication-Computation Ratio (CCR)</a:t>
            </a:r>
            <a:r>
              <a:rPr lang="en-IN" sz="1800" dirty="0">
                <a:solidFill>
                  <a:schemeClr val="bg1"/>
                </a:solidFill>
              </a:rPr>
              <a:t> is studied on all four algorithms. </a:t>
            </a:r>
            <a:r>
              <a:rPr lang="en-US" sz="1800" dirty="0">
                <a:solidFill>
                  <a:schemeClr val="bg1"/>
                </a:solidFill>
              </a:rPr>
              <a:t>When </a:t>
            </a:r>
            <a:r>
              <a:rPr lang="en-US" sz="1800" b="1" i="1" dirty="0">
                <a:solidFill>
                  <a:schemeClr val="bg1"/>
                </a:solidFill>
              </a:rPr>
              <a:t>CCR</a:t>
            </a:r>
            <a:r>
              <a:rPr lang="en-US" sz="1800" dirty="0">
                <a:solidFill>
                  <a:schemeClr val="bg1"/>
                </a:solidFill>
              </a:rPr>
              <a:t> is small, the communication cost between tasks can be negligible and vice-versa. </a:t>
            </a:r>
            <a:r>
              <a:rPr lang="en-US" sz="1800" b="1" i="1" dirty="0">
                <a:solidFill>
                  <a:schemeClr val="bg1"/>
                </a:solidFill>
              </a:rPr>
              <a:t>TDCA</a:t>
            </a:r>
            <a:r>
              <a:rPr lang="en-US" sz="1800" dirty="0">
                <a:solidFill>
                  <a:schemeClr val="bg1"/>
                </a:solidFill>
              </a:rPr>
              <a:t> outperforms other three in range 0.3 to 13. In general, </a:t>
            </a:r>
            <a:r>
              <a:rPr lang="en-US" sz="1800" b="1" i="1" dirty="0">
                <a:solidFill>
                  <a:schemeClr val="bg1"/>
                </a:solidFill>
              </a:rPr>
              <a:t>TDCA</a:t>
            </a:r>
            <a:r>
              <a:rPr lang="en-US" sz="1800" dirty="0">
                <a:solidFill>
                  <a:schemeClr val="bg1"/>
                </a:solidFill>
              </a:rPr>
              <a:t> is the best performing algorithm.</a:t>
            </a:r>
            <a:endParaRPr lang="en-IN" sz="1800" dirty="0">
              <a:solidFill>
                <a:schemeClr val="bg1"/>
              </a:solidFill>
            </a:endParaRPr>
          </a:p>
        </p:txBody>
      </p:sp>
      <p:pic>
        <p:nvPicPr>
          <p:cNvPr id="3" name="Picture 2">
            <a:extLst>
              <a:ext uri="{FF2B5EF4-FFF2-40B4-BE49-F238E27FC236}">
                <a16:creationId xmlns:a16="http://schemas.microsoft.com/office/drawing/2014/main" id="{3FBAAB4C-478E-47B1-8150-A80B44C68799}"/>
              </a:ext>
            </a:extLst>
          </p:cNvPr>
          <p:cNvPicPr>
            <a:picLocks noChangeAspect="1"/>
          </p:cNvPicPr>
          <p:nvPr/>
        </p:nvPicPr>
        <p:blipFill>
          <a:blip r:embed="rId3"/>
          <a:stretch>
            <a:fillRect/>
          </a:stretch>
        </p:blipFill>
        <p:spPr>
          <a:xfrm>
            <a:off x="699715" y="3429001"/>
            <a:ext cx="5169011" cy="2999142"/>
          </a:xfrm>
          <a:prstGeom prst="rect">
            <a:avLst/>
          </a:prstGeom>
        </p:spPr>
      </p:pic>
      <p:pic>
        <p:nvPicPr>
          <p:cNvPr id="8" name="Picture 7">
            <a:extLst>
              <a:ext uri="{FF2B5EF4-FFF2-40B4-BE49-F238E27FC236}">
                <a16:creationId xmlns:a16="http://schemas.microsoft.com/office/drawing/2014/main" id="{B88D8ED4-AECF-4786-B5DA-0F435886D107}"/>
              </a:ext>
            </a:extLst>
          </p:cNvPr>
          <p:cNvPicPr>
            <a:picLocks noChangeAspect="1"/>
          </p:cNvPicPr>
          <p:nvPr/>
        </p:nvPicPr>
        <p:blipFill>
          <a:blip r:embed="rId4"/>
          <a:stretch>
            <a:fillRect/>
          </a:stretch>
        </p:blipFill>
        <p:spPr>
          <a:xfrm>
            <a:off x="6323274" y="3421211"/>
            <a:ext cx="5169009" cy="2999141"/>
          </a:xfrm>
          <a:prstGeom prst="rect">
            <a:avLst/>
          </a:prstGeom>
        </p:spPr>
      </p:pic>
    </p:spTree>
    <p:extLst>
      <p:ext uri="{BB962C8B-B14F-4D97-AF65-F5344CB8AC3E}">
        <p14:creationId xmlns:p14="http://schemas.microsoft.com/office/powerpoint/2010/main" val="3678409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6A06C4-49BF-45FC-91BC-7F27117BE003}"/>
              </a:ext>
            </a:extLst>
          </p:cNvPr>
          <p:cNvPicPr>
            <a:picLocks noChangeAspect="1"/>
          </p:cNvPicPr>
          <p:nvPr/>
        </p:nvPicPr>
        <p:blipFill rotWithShape="1">
          <a:blip r:embed="rId2"/>
          <a:srcRect l="521" r="543"/>
          <a:stretch/>
        </p:blipFill>
        <p:spPr>
          <a:xfrm>
            <a:off x="0" y="0"/>
            <a:ext cx="12192000" cy="6858000"/>
          </a:xfrm>
          <a:prstGeom prst="rect">
            <a:avLst/>
          </a:prstGeom>
        </p:spPr>
      </p:pic>
      <p:sp>
        <p:nvSpPr>
          <p:cNvPr id="6" name="Title 5">
            <a:extLst>
              <a:ext uri="{FF2B5EF4-FFF2-40B4-BE49-F238E27FC236}">
                <a16:creationId xmlns:a16="http://schemas.microsoft.com/office/drawing/2014/main" id="{6D4A34BA-34A6-42AB-9552-AB488BBE2CE6}"/>
              </a:ext>
            </a:extLst>
          </p:cNvPr>
          <p:cNvSpPr>
            <a:spLocks noGrp="1"/>
          </p:cNvSpPr>
          <p:nvPr>
            <p:ph type="title"/>
          </p:nvPr>
        </p:nvSpPr>
        <p:spPr>
          <a:xfrm>
            <a:off x="839788" y="71562"/>
            <a:ext cx="10515600" cy="1179744"/>
          </a:xfrm>
        </p:spPr>
        <p:txBody>
          <a:bodyPr>
            <a:normAutofit/>
          </a:bodyPr>
          <a:lstStyle/>
          <a:p>
            <a:r>
              <a:rPr lang="en-IN" sz="5500" b="1" dirty="0">
                <a:effectLst>
                  <a:outerShdw blurRad="38100" dist="38100" dir="2700000" algn="tl">
                    <a:srgbClr val="000000">
                      <a:alpha val="43137"/>
                    </a:srgbClr>
                  </a:outerShdw>
                </a:effectLst>
              </a:rPr>
              <a:t>Cont’d:</a:t>
            </a:r>
          </a:p>
        </p:txBody>
      </p:sp>
      <p:sp>
        <p:nvSpPr>
          <p:cNvPr id="7" name="Content Placeholder 6">
            <a:extLst>
              <a:ext uri="{FF2B5EF4-FFF2-40B4-BE49-F238E27FC236}">
                <a16:creationId xmlns:a16="http://schemas.microsoft.com/office/drawing/2014/main" id="{F1C8B5EC-3F91-44B2-BB1B-9AC28CE1644F}"/>
              </a:ext>
            </a:extLst>
          </p:cNvPr>
          <p:cNvSpPr>
            <a:spLocks noGrp="1"/>
          </p:cNvSpPr>
          <p:nvPr>
            <p:ph sz="half" idx="2"/>
          </p:nvPr>
        </p:nvSpPr>
        <p:spPr>
          <a:xfrm>
            <a:off x="699715" y="1681163"/>
            <a:ext cx="5169012" cy="1547067"/>
          </a:xfrm>
        </p:spPr>
        <p:txBody>
          <a:bodyPr>
            <a:noAutofit/>
          </a:bodyPr>
          <a:lstStyle/>
          <a:p>
            <a:pPr marL="0" indent="0" algn="just">
              <a:spcBef>
                <a:spcPts val="600"/>
              </a:spcBef>
              <a:buClr>
                <a:schemeClr val="bg1"/>
              </a:buClr>
              <a:buNone/>
            </a:pPr>
            <a:r>
              <a:rPr lang="en-US" sz="1800" dirty="0">
                <a:solidFill>
                  <a:schemeClr val="bg1"/>
                </a:solidFill>
              </a:rPr>
              <a:t>Next, the impact of </a:t>
            </a:r>
            <a:r>
              <a:rPr lang="en-US" sz="1800" b="1" i="1" dirty="0">
                <a:solidFill>
                  <a:schemeClr val="bg1"/>
                </a:solidFill>
              </a:rPr>
              <a:t>heterogeneity parameter (h) </a:t>
            </a:r>
            <a:r>
              <a:rPr lang="en-US" sz="1800" dirty="0">
                <a:solidFill>
                  <a:schemeClr val="bg1"/>
                </a:solidFill>
              </a:rPr>
              <a:t>is studied on all four algorithms. The larger the value of </a:t>
            </a:r>
            <a:r>
              <a:rPr lang="en-US" sz="1800" b="1" i="1" dirty="0">
                <a:solidFill>
                  <a:schemeClr val="bg1"/>
                </a:solidFill>
              </a:rPr>
              <a:t>h</a:t>
            </a:r>
            <a:r>
              <a:rPr lang="en-US" sz="1800" dirty="0">
                <a:solidFill>
                  <a:schemeClr val="bg1"/>
                </a:solidFill>
              </a:rPr>
              <a:t> is, the more heterogeneous the system is. The results show the mean makespan of different algorithms on different values of parameter </a:t>
            </a:r>
            <a:r>
              <a:rPr lang="en-US" sz="1800" b="1" i="1" dirty="0">
                <a:solidFill>
                  <a:schemeClr val="bg1"/>
                </a:solidFill>
              </a:rPr>
              <a:t>h</a:t>
            </a:r>
            <a:r>
              <a:rPr lang="en-US" sz="1800" dirty="0">
                <a:solidFill>
                  <a:schemeClr val="bg1"/>
                </a:solidFill>
              </a:rPr>
              <a:t>. In all ranges, </a:t>
            </a:r>
            <a:r>
              <a:rPr lang="en-US" sz="1800" b="1" i="1" dirty="0">
                <a:solidFill>
                  <a:schemeClr val="bg1"/>
                </a:solidFill>
              </a:rPr>
              <a:t>TDCA</a:t>
            </a:r>
            <a:r>
              <a:rPr lang="en-US" sz="1800" dirty="0">
                <a:solidFill>
                  <a:schemeClr val="bg1"/>
                </a:solidFill>
              </a:rPr>
              <a:t> produces shortest mean makespan. </a:t>
            </a:r>
            <a:endParaRPr lang="en-US" sz="1800" b="1" i="1" dirty="0">
              <a:solidFill>
                <a:schemeClr val="bg1"/>
              </a:solidFill>
            </a:endParaRPr>
          </a:p>
        </p:txBody>
      </p:sp>
      <p:sp>
        <p:nvSpPr>
          <p:cNvPr id="11" name="Content Placeholder 10">
            <a:extLst>
              <a:ext uri="{FF2B5EF4-FFF2-40B4-BE49-F238E27FC236}">
                <a16:creationId xmlns:a16="http://schemas.microsoft.com/office/drawing/2014/main" id="{C9EF7122-2E39-4A92-8EA1-CA0C75D5B401}"/>
              </a:ext>
            </a:extLst>
          </p:cNvPr>
          <p:cNvSpPr>
            <a:spLocks noGrp="1"/>
          </p:cNvSpPr>
          <p:nvPr>
            <p:ph sz="quarter" idx="4"/>
          </p:nvPr>
        </p:nvSpPr>
        <p:spPr>
          <a:xfrm>
            <a:off x="6323275" y="1692552"/>
            <a:ext cx="5169009" cy="1535678"/>
          </a:xfrm>
        </p:spPr>
        <p:txBody>
          <a:bodyPr>
            <a:noAutofit/>
          </a:bodyPr>
          <a:lstStyle/>
          <a:p>
            <a:pPr marL="0" indent="0" algn="just">
              <a:buNone/>
            </a:pPr>
            <a:r>
              <a:rPr lang="en-IN" sz="1800" dirty="0">
                <a:solidFill>
                  <a:schemeClr val="bg1"/>
                </a:solidFill>
              </a:rPr>
              <a:t>Lastly, the impact of </a:t>
            </a:r>
            <a:r>
              <a:rPr lang="en-IN" sz="1800" b="1" i="1" dirty="0">
                <a:solidFill>
                  <a:schemeClr val="bg1"/>
                </a:solidFill>
              </a:rPr>
              <a:t>number of layers (L)</a:t>
            </a:r>
            <a:r>
              <a:rPr lang="en-IN" sz="1800" dirty="0">
                <a:solidFill>
                  <a:schemeClr val="bg1"/>
                </a:solidFill>
              </a:rPr>
              <a:t> in the DAG is studied. Makespan increases linearly with the number of layers, which is according to the expectations since the large </a:t>
            </a:r>
            <a:r>
              <a:rPr lang="en-IN" sz="1800" b="1" i="1" dirty="0">
                <a:solidFill>
                  <a:schemeClr val="bg1"/>
                </a:solidFill>
              </a:rPr>
              <a:t>number of layers </a:t>
            </a:r>
            <a:r>
              <a:rPr lang="en-IN" sz="1800" dirty="0">
                <a:solidFill>
                  <a:schemeClr val="bg1"/>
                </a:solidFill>
              </a:rPr>
              <a:t>indicate low parallelism. </a:t>
            </a:r>
            <a:r>
              <a:rPr lang="en-IN" sz="1800" b="1" i="1" dirty="0">
                <a:solidFill>
                  <a:schemeClr val="bg1"/>
                </a:solidFill>
              </a:rPr>
              <a:t>TDCA</a:t>
            </a:r>
            <a:r>
              <a:rPr lang="en-IN" sz="1800" dirty="0">
                <a:solidFill>
                  <a:schemeClr val="bg1"/>
                </a:solidFill>
              </a:rPr>
              <a:t> performs better than any other algorithm.</a:t>
            </a:r>
          </a:p>
        </p:txBody>
      </p:sp>
      <p:pic>
        <p:nvPicPr>
          <p:cNvPr id="4" name="Picture 3">
            <a:extLst>
              <a:ext uri="{FF2B5EF4-FFF2-40B4-BE49-F238E27FC236}">
                <a16:creationId xmlns:a16="http://schemas.microsoft.com/office/drawing/2014/main" id="{D86736CC-DE47-4578-B794-C4F16722E7FF}"/>
              </a:ext>
            </a:extLst>
          </p:cNvPr>
          <p:cNvPicPr>
            <a:picLocks noChangeAspect="1"/>
          </p:cNvPicPr>
          <p:nvPr/>
        </p:nvPicPr>
        <p:blipFill>
          <a:blip r:embed="rId3"/>
          <a:stretch>
            <a:fillRect/>
          </a:stretch>
        </p:blipFill>
        <p:spPr>
          <a:xfrm>
            <a:off x="712258" y="3428999"/>
            <a:ext cx="5156469" cy="2991353"/>
          </a:xfrm>
          <a:prstGeom prst="rect">
            <a:avLst/>
          </a:prstGeom>
        </p:spPr>
      </p:pic>
      <p:pic>
        <p:nvPicPr>
          <p:cNvPr id="10" name="Picture 9">
            <a:extLst>
              <a:ext uri="{FF2B5EF4-FFF2-40B4-BE49-F238E27FC236}">
                <a16:creationId xmlns:a16="http://schemas.microsoft.com/office/drawing/2014/main" id="{8206B4F6-5526-45FA-AE4B-7445F42823D4}"/>
              </a:ext>
            </a:extLst>
          </p:cNvPr>
          <p:cNvPicPr>
            <a:picLocks noChangeAspect="1"/>
          </p:cNvPicPr>
          <p:nvPr/>
        </p:nvPicPr>
        <p:blipFill>
          <a:blip r:embed="rId4"/>
          <a:stretch>
            <a:fillRect/>
          </a:stretch>
        </p:blipFill>
        <p:spPr>
          <a:xfrm>
            <a:off x="6323273" y="3421211"/>
            <a:ext cx="5156469" cy="2999141"/>
          </a:xfrm>
          <a:prstGeom prst="rect">
            <a:avLst/>
          </a:prstGeom>
        </p:spPr>
      </p:pic>
    </p:spTree>
    <p:extLst>
      <p:ext uri="{BB962C8B-B14F-4D97-AF65-F5344CB8AC3E}">
        <p14:creationId xmlns:p14="http://schemas.microsoft.com/office/powerpoint/2010/main" val="127671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6A06C4-49BF-45FC-91BC-7F27117BE003}"/>
              </a:ext>
            </a:extLst>
          </p:cNvPr>
          <p:cNvPicPr>
            <a:picLocks noChangeAspect="1"/>
          </p:cNvPicPr>
          <p:nvPr/>
        </p:nvPicPr>
        <p:blipFill rotWithShape="1">
          <a:blip r:embed="rId2"/>
          <a:srcRect l="521" r="543"/>
          <a:stretch/>
        </p:blipFill>
        <p:spPr>
          <a:xfrm>
            <a:off x="0" y="0"/>
            <a:ext cx="12192000" cy="6858000"/>
          </a:xfrm>
          <a:prstGeom prst="rect">
            <a:avLst/>
          </a:prstGeom>
        </p:spPr>
      </p:pic>
      <p:sp>
        <p:nvSpPr>
          <p:cNvPr id="6" name="Title 5">
            <a:extLst>
              <a:ext uri="{FF2B5EF4-FFF2-40B4-BE49-F238E27FC236}">
                <a16:creationId xmlns:a16="http://schemas.microsoft.com/office/drawing/2014/main" id="{6D4A34BA-34A6-42AB-9552-AB488BBE2CE6}"/>
              </a:ext>
            </a:extLst>
          </p:cNvPr>
          <p:cNvSpPr>
            <a:spLocks noGrp="1"/>
          </p:cNvSpPr>
          <p:nvPr>
            <p:ph type="title"/>
          </p:nvPr>
        </p:nvSpPr>
        <p:spPr>
          <a:xfrm>
            <a:off x="838200" y="94780"/>
            <a:ext cx="10515600" cy="1121769"/>
          </a:xfrm>
        </p:spPr>
        <p:txBody>
          <a:bodyPr>
            <a:normAutofit/>
          </a:bodyPr>
          <a:lstStyle/>
          <a:p>
            <a:r>
              <a:rPr lang="en-IN" sz="5500" b="1" dirty="0">
                <a:effectLst>
                  <a:outerShdw blurRad="38100" dist="38100" dir="2700000" algn="tl">
                    <a:srgbClr val="000000">
                      <a:alpha val="43137"/>
                    </a:srgbClr>
                  </a:outerShdw>
                </a:effectLst>
              </a:rPr>
              <a:t>Conclusion:</a:t>
            </a:r>
          </a:p>
        </p:txBody>
      </p:sp>
      <p:sp>
        <p:nvSpPr>
          <p:cNvPr id="7" name="Content Placeholder 6">
            <a:extLst>
              <a:ext uri="{FF2B5EF4-FFF2-40B4-BE49-F238E27FC236}">
                <a16:creationId xmlns:a16="http://schemas.microsoft.com/office/drawing/2014/main" id="{F1C8B5EC-3F91-44B2-BB1B-9AC28CE1644F}"/>
              </a:ext>
            </a:extLst>
          </p:cNvPr>
          <p:cNvSpPr>
            <a:spLocks noGrp="1"/>
          </p:cNvSpPr>
          <p:nvPr>
            <p:ph idx="1"/>
          </p:nvPr>
        </p:nvSpPr>
        <p:spPr>
          <a:xfrm>
            <a:off x="838200" y="1653871"/>
            <a:ext cx="10515600" cy="4941482"/>
          </a:xfrm>
        </p:spPr>
        <p:txBody>
          <a:bodyPr>
            <a:noAutofit/>
          </a:bodyPr>
          <a:lstStyle/>
          <a:p>
            <a:pPr marL="228600" marR="0" lvl="0" indent="-228600" algn="just" defTabSz="914400" rtl="0" eaLnBrk="1" fontAlgn="auto" latinLnBrk="0" hangingPunct="1">
              <a:lnSpc>
                <a:spcPct val="90000"/>
              </a:lnSpc>
              <a:spcBef>
                <a:spcPts val="600"/>
              </a:spcBef>
              <a:spcAft>
                <a:spcPts val="0"/>
              </a:spcAft>
              <a:buClr>
                <a:prstClr val="white"/>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In this project, we have implemented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TDCA</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for the DAG task scheduling problem in the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heterogeneous distributed environment</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The proposed algorithm utilizes the duplication task more thoroughly involving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parameter calculation, task duplication, </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and</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 task merging</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Several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key parameters </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such as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Earliest Completion Time (EST) </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and</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 Critical Predecessor </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are redefined. </a:t>
            </a:r>
          </a:p>
          <a:p>
            <a:pPr marL="228600" marR="0" lvl="0" indent="-228600" algn="just" defTabSz="914400" rtl="0" eaLnBrk="1" fontAlgn="auto" latinLnBrk="0" hangingPunct="1">
              <a:lnSpc>
                <a:spcPct val="90000"/>
              </a:lnSpc>
              <a:spcBef>
                <a:spcPts val="600"/>
              </a:spcBef>
              <a:spcAft>
                <a:spcPts val="0"/>
              </a:spcAft>
              <a:buClr>
                <a:prstClr val="white"/>
              </a:buClr>
              <a:buSzTx/>
              <a:buFont typeface="Arial" panose="020B0604020202020204" pitchFamily="34" charset="0"/>
              <a:buChar char="•"/>
              <a:tabLst/>
              <a:defRPr/>
            </a:pP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TDCA</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aims at improving the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initial clustering</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lang="en-US" sz="2000" dirty="0">
                <a:solidFill>
                  <a:prstClr val="white"/>
                </a:solidFill>
                <a:latin typeface="Calibri" panose="020F0502020204030204"/>
              </a:rPr>
              <a:t>E</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xisting algorithms typically duplicate the predecessors of a task when producing initial task clusters . On the other hand,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TDCA</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will also consider waiting for transferring the results of a predecessor task from other clusters, which may improve the quality of the initial clusters. </a:t>
            </a:r>
          </a:p>
          <a:p>
            <a:pPr marL="228600" marR="0" lvl="0" indent="-228600" algn="just" defTabSz="914400" rtl="0" eaLnBrk="1" fontAlgn="auto" latinLnBrk="0" hangingPunct="1">
              <a:lnSpc>
                <a:spcPct val="90000"/>
              </a:lnSpc>
              <a:spcBef>
                <a:spcPts val="600"/>
              </a:spcBef>
              <a:spcAft>
                <a:spcPts val="0"/>
              </a:spcAft>
              <a:buClr>
                <a:prstClr val="white"/>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The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Duplication </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and</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 Merging phases </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are considered to reduce the makespan. During the duplication phase, the order of finding the candidate duplication positions is determined. By analyzing the effect of task duplication, it is concluded that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chain reactions </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exists. After one round of scanning, all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duplication candidates </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are classified into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effective</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and </a:t>
            </a: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ineffective candidates</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In the next round, these ineffective candidates can become effective. </a:t>
            </a:r>
          </a:p>
          <a:p>
            <a:pPr marL="0" marR="0" lvl="0" indent="0" algn="just" defTabSz="914400" rtl="0" eaLnBrk="1" fontAlgn="auto" latinLnBrk="0" hangingPunct="1">
              <a:lnSpc>
                <a:spcPct val="90000"/>
              </a:lnSpc>
              <a:spcBef>
                <a:spcPts val="600"/>
              </a:spcBef>
              <a:spcAft>
                <a:spcPts val="0"/>
              </a:spcAft>
              <a:buClr>
                <a:prstClr val="white"/>
              </a:buClr>
              <a:buSzTx/>
              <a:buNone/>
              <a:tabLst/>
              <a:defRPr/>
            </a:pPr>
            <a:endParaRPr lang="en-US" sz="1200" dirty="0">
              <a:solidFill>
                <a:prstClr val="white"/>
              </a:solidFill>
              <a:latin typeface="Calibri" panose="020F0502020204030204"/>
            </a:endParaRPr>
          </a:p>
          <a:p>
            <a:pPr marL="0" marR="0" lvl="0" indent="0" algn="ctr" defTabSz="914400" rtl="0" eaLnBrk="1" fontAlgn="auto" latinLnBrk="0" hangingPunct="1">
              <a:lnSpc>
                <a:spcPct val="90000"/>
              </a:lnSpc>
              <a:spcBef>
                <a:spcPts val="600"/>
              </a:spcBef>
              <a:spcAft>
                <a:spcPts val="0"/>
              </a:spcAft>
              <a:buClr>
                <a:prstClr val="white"/>
              </a:buClr>
              <a:buSzTx/>
              <a:buNone/>
              <a:tabLst/>
              <a:defRPr/>
            </a:pPr>
            <a:r>
              <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rPr>
              <a:t>TDCA</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explicitly outperforms the baseline algorithms without increasing the computation complexity. </a:t>
            </a:r>
            <a:endParaRPr kumimoji="0" lang="en-US" sz="2000" b="1" i="1"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0624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1129</TotalTime>
  <Words>1398</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Calibri</vt:lpstr>
      <vt:lpstr>Calibri Light</vt:lpstr>
      <vt:lpstr>Office Theme</vt:lpstr>
      <vt:lpstr>OPERATING SYSTEMS PROJECT  A NOVEL TASK-DUPLICATION BASED DAG SCHEDULING ALGORITHM FOR HETEROGENEOUS ENVIRONMENTS</vt:lpstr>
      <vt:lpstr>Introduction:</vt:lpstr>
      <vt:lpstr>Literature Survey:</vt:lpstr>
      <vt:lpstr>Approach:</vt:lpstr>
      <vt:lpstr>Four Phases Of TDCA:</vt:lpstr>
      <vt:lpstr>Results:</vt:lpstr>
      <vt:lpstr>Comparative Results:</vt:lpstr>
      <vt:lpstr>Cont’d:</vt:lpstr>
      <vt:lpstr>Conclusion:</vt:lpstr>
      <vt:lpstr>Learnings: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PROJECT A NOVEL TASK-DUPLICATION BASED DAG SCHEDULING ALGORITHM FOR HETEROGENEOUS ENVIRONMENTS</dc:title>
  <dc:creator>Jai Garg</dc:creator>
  <cp:lastModifiedBy>Jai Garg</cp:lastModifiedBy>
  <cp:revision>69</cp:revision>
  <dcterms:created xsi:type="dcterms:W3CDTF">2020-11-12T14:51:15Z</dcterms:created>
  <dcterms:modified xsi:type="dcterms:W3CDTF">2020-11-18T21:48:42Z</dcterms:modified>
</cp:coreProperties>
</file>