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1" r:id="rId8"/>
    <p:sldId id="267" r:id="rId9"/>
    <p:sldId id="268" r:id="rId10"/>
    <p:sldId id="271" r:id="rId11"/>
    <p:sldId id="272" r:id="rId12"/>
    <p:sldId id="262" r:id="rId13"/>
    <p:sldId id="263" r:id="rId14"/>
    <p:sldId id="266"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97" d="100"/>
          <a:sy n="97" d="100"/>
        </p:scale>
        <p:origin x="24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4BD8-B0FB-95C6-62B4-6EAD45B6B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1E28A-AE74-81B4-167A-3975F3EE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C684D-2700-3F87-FC6F-719AF605ABF2}"/>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CD6D5404-796F-B27C-7EAA-0BCC9899E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FA1ED-F6AF-B6C0-32F3-AAD8B9F82AD4}"/>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279746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E9A9-E87D-040E-1FA2-BF912CBC9C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41442-3AEF-BF6B-7B62-74D11D20E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0126A-38F4-005C-7E6E-E4D56A364F50}"/>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A5DB2ED4-43A0-5CAF-9A34-A7193035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1DA76-6486-53D8-6E0F-FDD7BFF28A14}"/>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7268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EEBD9-4A29-2C6D-C872-CD5835C2E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C5E3E-4DBA-A05A-4CF7-4D9CC5B3D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D8EBE-E232-60CF-AF7B-44B6AA5F42B2}"/>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C7E60D74-DB3E-BE9F-F5CC-5C787AECE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BC209-5E0B-539F-7034-324B071053E6}"/>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11431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B039-6655-54EE-13EA-D27709182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DDF63-5BDE-B0E7-E69C-292B99B54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F3E37-6262-97CD-BD38-F456D83444F1}"/>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36687A5A-E757-BFAD-DFD7-68D22FBEB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9CA20-9D22-63C0-6CC1-295DD8EF41D3}"/>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356851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1D49-996D-42A4-3841-D318D35BF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7FE42-C832-2278-C463-FCFA73DFA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FD169-58A3-042E-6B50-68286474AC60}"/>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7EB0B5CB-6500-DD71-20FD-5740EBCF3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BFBA4-042A-2E0C-360F-B003BD3B6EB1}"/>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5695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18D-5031-0E6B-D0CD-C77405896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B0D0C-D1FA-F513-F734-A6B1C5B09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3FF70-5024-2627-751A-A1D61B5D7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BB1F97-364A-E988-DDF9-7DB3B25C262C}"/>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6" name="Footer Placeholder 5">
            <a:extLst>
              <a:ext uri="{FF2B5EF4-FFF2-40B4-BE49-F238E27FC236}">
                <a16:creationId xmlns:a16="http://schemas.microsoft.com/office/drawing/2014/main" id="{141699C7-477B-1518-8B83-A0C32C640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0E09C-51C4-2CCE-C6B0-1071DCD5E767}"/>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356897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1AAB-1C4A-7A98-C18F-49E208BCC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8544B-F7FC-B743-3A63-DF52FA914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BC1C-5BD3-010F-B74C-4685F9094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0EC8C-3D0C-0919-5F57-BC9B3D334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FBFE5-2698-4279-6D3A-8DD39F114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4C0D8-CA98-0458-1190-3802EC5C9358}"/>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8" name="Footer Placeholder 7">
            <a:extLst>
              <a:ext uri="{FF2B5EF4-FFF2-40B4-BE49-F238E27FC236}">
                <a16:creationId xmlns:a16="http://schemas.microsoft.com/office/drawing/2014/main" id="{0F9F1EF0-F9AB-0574-6C19-DF52B0F9D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9537F-63DE-1964-DE59-D468B9B5B6A8}"/>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48366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E089-634B-8A1E-5443-4C3C8E5FD9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E196D-B1CA-E06E-852D-2D80BAE0575C}"/>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4" name="Footer Placeholder 3">
            <a:extLst>
              <a:ext uri="{FF2B5EF4-FFF2-40B4-BE49-F238E27FC236}">
                <a16:creationId xmlns:a16="http://schemas.microsoft.com/office/drawing/2014/main" id="{A2E973E2-7318-5278-1D00-2A2C8B8FA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5E665-A5D9-DA77-82A2-A43E616C4C88}"/>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82079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D1B7B-6C8C-C393-A9F6-C53AECC1D86F}"/>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3" name="Footer Placeholder 2">
            <a:extLst>
              <a:ext uri="{FF2B5EF4-FFF2-40B4-BE49-F238E27FC236}">
                <a16:creationId xmlns:a16="http://schemas.microsoft.com/office/drawing/2014/main" id="{A498079B-F7A4-599C-7BF2-1741BD36F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AA925-F571-B8C5-43F7-EFC79DB9A58E}"/>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233310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007-AF10-6160-49B3-18B53585C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9BF1F-3C83-BDF5-D9BE-F7148C4D1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A942D7-1D80-B12B-6F15-2112B2E8D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36DC8-7C5F-605A-DC8C-44D49953E8F2}"/>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6" name="Footer Placeholder 5">
            <a:extLst>
              <a:ext uri="{FF2B5EF4-FFF2-40B4-BE49-F238E27FC236}">
                <a16:creationId xmlns:a16="http://schemas.microsoft.com/office/drawing/2014/main" id="{5F593F39-5898-0BAF-509C-534E1DA4B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40C8-9F4A-C17E-1F49-E4A3E5DFD791}"/>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46428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7EF3-A5F6-7C0C-AE03-892E42838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6D976-7354-367C-A23B-F2670AF0A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E5742F-566E-E02B-A2BA-F0E7ADBB1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F7DE5-B1A9-22F4-9EEC-3CFB20FC131D}"/>
              </a:ext>
            </a:extLst>
          </p:cNvPr>
          <p:cNvSpPr>
            <a:spLocks noGrp="1"/>
          </p:cNvSpPr>
          <p:nvPr>
            <p:ph type="dt" sz="half" idx="10"/>
          </p:nvPr>
        </p:nvSpPr>
        <p:spPr/>
        <p:txBody>
          <a:bodyPr/>
          <a:lstStyle/>
          <a:p>
            <a:fld id="{B096D3F5-10B0-4E6C-BE56-6520E9F23392}" type="datetimeFigureOut">
              <a:rPr lang="en-US" smtClean="0"/>
              <a:t>11/20/23</a:t>
            </a:fld>
            <a:endParaRPr lang="en-US"/>
          </a:p>
        </p:txBody>
      </p:sp>
      <p:sp>
        <p:nvSpPr>
          <p:cNvPr id="6" name="Footer Placeholder 5">
            <a:extLst>
              <a:ext uri="{FF2B5EF4-FFF2-40B4-BE49-F238E27FC236}">
                <a16:creationId xmlns:a16="http://schemas.microsoft.com/office/drawing/2014/main" id="{B3EE0A59-157D-1201-788E-0BFA6A875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17149-A0CE-8B0C-CE7F-593CBDF5BE0B}"/>
              </a:ext>
            </a:extLst>
          </p:cNvPr>
          <p:cNvSpPr>
            <a:spLocks noGrp="1"/>
          </p:cNvSpPr>
          <p:nvPr>
            <p:ph type="sldNum" sz="quarter" idx="12"/>
          </p:nvPr>
        </p:nvSpPr>
        <p:spPr/>
        <p:txBody>
          <a:bodyPr/>
          <a:lstStyle/>
          <a:p>
            <a:fld id="{BBF8716C-F8E5-4E13-816E-5707F8CC1B0A}" type="slidenum">
              <a:rPr lang="en-US" smtClean="0"/>
              <a:t>‹#›</a:t>
            </a:fld>
            <a:endParaRPr lang="en-US"/>
          </a:p>
        </p:txBody>
      </p:sp>
    </p:spTree>
    <p:extLst>
      <p:ext uri="{BB962C8B-B14F-4D97-AF65-F5344CB8AC3E}">
        <p14:creationId xmlns:p14="http://schemas.microsoft.com/office/powerpoint/2010/main" val="158608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84EC9-C963-B3FB-7989-DD538840B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A6F90-DA2A-6F28-E039-700FB8A4A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9BD06-FCFD-030F-41E6-6D7224CE8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6D3F5-10B0-4E6C-BE56-6520E9F23392}" type="datetimeFigureOut">
              <a:rPr lang="en-US" smtClean="0"/>
              <a:t>11/20/23</a:t>
            </a:fld>
            <a:endParaRPr lang="en-US"/>
          </a:p>
        </p:txBody>
      </p:sp>
      <p:sp>
        <p:nvSpPr>
          <p:cNvPr id="5" name="Footer Placeholder 4">
            <a:extLst>
              <a:ext uri="{FF2B5EF4-FFF2-40B4-BE49-F238E27FC236}">
                <a16:creationId xmlns:a16="http://schemas.microsoft.com/office/drawing/2014/main" id="{EB507C13-EAF2-4C7C-1320-8A2920C02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D8D899-B8C1-F36F-9304-2C19617A4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8716C-F8E5-4E13-816E-5707F8CC1B0A}" type="slidenum">
              <a:rPr lang="en-US" smtClean="0"/>
              <a:t>‹#›</a:t>
            </a:fld>
            <a:endParaRPr lang="en-US"/>
          </a:p>
        </p:txBody>
      </p:sp>
    </p:spTree>
    <p:extLst>
      <p:ext uri="{BB962C8B-B14F-4D97-AF65-F5344CB8AC3E}">
        <p14:creationId xmlns:p14="http://schemas.microsoft.com/office/powerpoint/2010/main" val="334935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C3E0-8DC0-0F58-0AEC-9FAA406CB415}"/>
              </a:ext>
            </a:extLst>
          </p:cNvPr>
          <p:cNvSpPr>
            <a:spLocks noGrp="1"/>
          </p:cNvSpPr>
          <p:nvPr>
            <p:ph type="ctrTitle"/>
          </p:nvPr>
        </p:nvSpPr>
        <p:spPr>
          <a:xfrm>
            <a:off x="838200" y="451381"/>
            <a:ext cx="10512552" cy="4066540"/>
          </a:xfrm>
        </p:spPr>
        <p:txBody>
          <a:bodyPr anchor="b">
            <a:normAutofit/>
          </a:bodyPr>
          <a:lstStyle/>
          <a:p>
            <a:pPr algn="l"/>
            <a:r>
              <a:rPr lang="en-US" sz="6600" dirty="0"/>
              <a:t>Brain Tumor Detection Model</a:t>
            </a:r>
          </a:p>
        </p:txBody>
      </p:sp>
      <p:sp>
        <p:nvSpPr>
          <p:cNvPr id="3" name="Subtitle 2">
            <a:extLst>
              <a:ext uri="{FF2B5EF4-FFF2-40B4-BE49-F238E27FC236}">
                <a16:creationId xmlns:a16="http://schemas.microsoft.com/office/drawing/2014/main" id="{E4D596C4-6D1B-B4A6-2E9A-D186ACD483D6}"/>
              </a:ext>
            </a:extLst>
          </p:cNvPr>
          <p:cNvSpPr>
            <a:spLocks noGrp="1"/>
          </p:cNvSpPr>
          <p:nvPr>
            <p:ph type="subTitle" idx="1"/>
          </p:nvPr>
        </p:nvSpPr>
        <p:spPr>
          <a:xfrm>
            <a:off x="838200" y="4979343"/>
            <a:ext cx="10512552" cy="1214509"/>
          </a:xfrm>
        </p:spPr>
        <p:txBody>
          <a:bodyPr>
            <a:normAutofit fontScale="92500" lnSpcReduction="10000"/>
          </a:bodyPr>
          <a:lstStyle/>
          <a:p>
            <a:pPr algn="l"/>
            <a:r>
              <a:rPr lang="en-US" dirty="0" err="1"/>
              <a:t>Jatinpreet</a:t>
            </a:r>
            <a:r>
              <a:rPr lang="en-US" dirty="0"/>
              <a:t> Singh 229310178</a:t>
            </a:r>
          </a:p>
          <a:p>
            <a:pPr algn="l"/>
            <a:r>
              <a:rPr lang="en-US" dirty="0"/>
              <a:t>3A AIML</a:t>
            </a:r>
          </a:p>
          <a:p>
            <a:pPr algn="l"/>
            <a:r>
              <a:rPr lang="en-US" dirty="0"/>
              <a:t>NAME OF SUPERVISOR : MR. SAURABH RANJAN SRIVASTAVA</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AF897-8EEA-903F-7166-77519C7A41BA}"/>
              </a:ext>
            </a:extLst>
          </p:cNvPr>
          <p:cNvSpPr>
            <a:spLocks noGrp="1"/>
          </p:cNvSpPr>
          <p:nvPr>
            <p:ph type="title"/>
          </p:nvPr>
        </p:nvSpPr>
        <p:spPr>
          <a:xfrm>
            <a:off x="836676" y="228014"/>
            <a:ext cx="10515600" cy="1325563"/>
          </a:xfrm>
        </p:spPr>
        <p:txBody>
          <a:bodyPr>
            <a:normAutofit/>
          </a:bodyPr>
          <a:lstStyle/>
          <a:p>
            <a:r>
              <a:rPr lang="en-US" sz="5400" dirty="0"/>
              <a:t>USE CASE DIAGRAM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406F42FA-E246-E3AB-AA29-EAE2F9600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720" y="1819457"/>
            <a:ext cx="8759689" cy="5000869"/>
          </a:xfrm>
        </p:spPr>
      </p:pic>
    </p:spTree>
    <p:extLst>
      <p:ext uri="{BB962C8B-B14F-4D97-AF65-F5344CB8AC3E}">
        <p14:creationId xmlns:p14="http://schemas.microsoft.com/office/powerpoint/2010/main" val="98651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388E-D5BE-BB42-86E1-D5EE4744083A}"/>
              </a:ext>
            </a:extLst>
          </p:cNvPr>
          <p:cNvSpPr>
            <a:spLocks noGrp="1"/>
          </p:cNvSpPr>
          <p:nvPr>
            <p:ph type="title"/>
          </p:nvPr>
        </p:nvSpPr>
        <p:spPr>
          <a:xfrm>
            <a:off x="838200" y="18255"/>
            <a:ext cx="10515600" cy="1325563"/>
          </a:xfrm>
        </p:spPr>
        <p:txBody>
          <a:bodyPr/>
          <a:lstStyle/>
          <a:p>
            <a:r>
              <a:rPr lang="en-US" dirty="0"/>
              <a:t>EXECUTABLE SNAPSHOT</a:t>
            </a:r>
            <a:br>
              <a:rPr lang="en-US" dirty="0"/>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574096D9-8040-2480-7B1E-CD0FF36A5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714" y="758825"/>
            <a:ext cx="10464571" cy="5984875"/>
          </a:xfrm>
        </p:spPr>
      </p:pic>
    </p:spTree>
    <p:extLst>
      <p:ext uri="{BB962C8B-B14F-4D97-AF65-F5344CB8AC3E}">
        <p14:creationId xmlns:p14="http://schemas.microsoft.com/office/powerpoint/2010/main" val="248284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8C246-5CDF-B79A-FE37-3FFC37B610A7}"/>
              </a:ext>
            </a:extLst>
          </p:cNvPr>
          <p:cNvSpPr>
            <a:spLocks noGrp="1"/>
          </p:cNvSpPr>
          <p:nvPr>
            <p:ph type="title"/>
          </p:nvPr>
        </p:nvSpPr>
        <p:spPr>
          <a:xfrm>
            <a:off x="838200" y="365125"/>
            <a:ext cx="10515600" cy="1325563"/>
          </a:xfrm>
        </p:spPr>
        <p:txBody>
          <a:bodyPr>
            <a:normAutofit/>
          </a:bodyPr>
          <a:lstStyle/>
          <a:p>
            <a:r>
              <a:rPr lang="en-US" sz="5400"/>
              <a:t>Proposed Methodology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01D81-DD1F-584D-4111-2D5F57165464}"/>
              </a:ext>
            </a:extLst>
          </p:cNvPr>
          <p:cNvSpPr>
            <a:spLocks noGrp="1"/>
          </p:cNvSpPr>
          <p:nvPr>
            <p:ph idx="1"/>
          </p:nvPr>
        </p:nvSpPr>
        <p:spPr>
          <a:xfrm>
            <a:off x="838200" y="1929384"/>
            <a:ext cx="10515600" cy="4251960"/>
          </a:xfrm>
        </p:spPr>
        <p:txBody>
          <a:bodyPr>
            <a:normAutofit/>
          </a:bodyPr>
          <a:lstStyle/>
          <a:p>
            <a:r>
              <a:rPr lang="en-US" sz="2200" dirty="0"/>
              <a:t>Introduction: Our research objective is to contribute to healthcare by enabling early brain tumor detection, a critical need in medical diagnostics.</a:t>
            </a:r>
          </a:p>
          <a:p>
            <a:r>
              <a:rPr lang="en-US" sz="2200" dirty="0"/>
              <a:t>Data Collection : The planned approach for data collection involves ensuring a diverse and representative dataset</a:t>
            </a:r>
          </a:p>
          <a:p>
            <a:r>
              <a:rPr lang="en-US" sz="2200" dirty="0"/>
              <a:t>Web Integration :The proposed methodology incorporates </a:t>
            </a:r>
            <a:r>
              <a:rPr lang="en-US" sz="2200" dirty="0" err="1"/>
              <a:t>Gradio</a:t>
            </a:r>
            <a:r>
              <a:rPr lang="en-US" sz="2200" dirty="0"/>
              <a:t> for user-friendly web-based model accessibility. </a:t>
            </a:r>
          </a:p>
          <a:p>
            <a:r>
              <a:rPr lang="en-US" sz="2200" dirty="0"/>
              <a:t>Conclusion : In summary, our proposed methodology sets the stage for a comprehensive project with the potential to revolutionize brain tumor detection in healthcare.</a:t>
            </a:r>
          </a:p>
          <a:p>
            <a:pPr marL="0" indent="0">
              <a:buNone/>
            </a:pPr>
            <a:r>
              <a:rPr lang="en-US" sz="2200" b="1" dirty="0"/>
              <a:t>       (*Not to be replaced by actual healthcare support)</a:t>
            </a:r>
          </a:p>
        </p:txBody>
      </p:sp>
    </p:spTree>
    <p:extLst>
      <p:ext uri="{BB962C8B-B14F-4D97-AF65-F5344CB8AC3E}">
        <p14:creationId xmlns:p14="http://schemas.microsoft.com/office/powerpoint/2010/main" val="2962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3A698-A106-C25F-81BB-21DDA56ECA91}"/>
              </a:ext>
            </a:extLst>
          </p:cNvPr>
          <p:cNvSpPr>
            <a:spLocks noGrp="1"/>
          </p:cNvSpPr>
          <p:nvPr>
            <p:ph type="title"/>
          </p:nvPr>
        </p:nvSpPr>
        <p:spPr>
          <a:xfrm>
            <a:off x="630936" y="639520"/>
            <a:ext cx="3429000" cy="1719072"/>
          </a:xfrm>
        </p:spPr>
        <p:txBody>
          <a:bodyPr anchor="b">
            <a:normAutofit/>
          </a:bodyPr>
          <a:lstStyle/>
          <a:p>
            <a:r>
              <a:rPr lang="en-US" sz="5400"/>
              <a:t>Results &amp; Discussion</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896BD6-E46A-A5F8-B45F-B23F3A43B310}"/>
              </a:ext>
            </a:extLst>
          </p:cNvPr>
          <p:cNvSpPr>
            <a:spLocks noGrp="1"/>
          </p:cNvSpPr>
          <p:nvPr>
            <p:ph idx="1"/>
          </p:nvPr>
        </p:nvSpPr>
        <p:spPr>
          <a:xfrm>
            <a:off x="630936" y="2807208"/>
            <a:ext cx="3429000" cy="3410712"/>
          </a:xfrm>
        </p:spPr>
        <p:txBody>
          <a:bodyPr anchor="t">
            <a:normAutofit/>
          </a:bodyPr>
          <a:lstStyle/>
          <a:p>
            <a:pPr marL="0" indent="0">
              <a:buNone/>
            </a:pPr>
            <a:r>
              <a:rPr lang="en-US" sz="2200" dirty="0"/>
              <a:t>Key Results: </a:t>
            </a:r>
          </a:p>
          <a:p>
            <a:r>
              <a:rPr lang="en-US" sz="2200" dirty="0"/>
              <a:t>Highlight accuracy: The model achieved an average accuracy of 70% in detecting brain tumors.</a:t>
            </a:r>
          </a:p>
          <a:p>
            <a:r>
              <a:rPr lang="en-US" sz="2200" dirty="0"/>
              <a:t>Loss curve: Include a simplified ROC curve showing the model's performance. </a:t>
            </a:r>
          </a:p>
          <a:p>
            <a:endParaRPr lang="en-US" sz="2200" dirty="0"/>
          </a:p>
        </p:txBody>
      </p:sp>
      <p:pic>
        <p:nvPicPr>
          <p:cNvPr id="7" name="Picture 6" descr="A graph with blue line and white text&#10;&#10;Description automatically generated">
            <a:extLst>
              <a:ext uri="{FF2B5EF4-FFF2-40B4-BE49-F238E27FC236}">
                <a16:creationId xmlns:a16="http://schemas.microsoft.com/office/drawing/2014/main" id="{252D66CC-47EA-4547-E8C1-861B5319A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992" y="103706"/>
            <a:ext cx="4211677" cy="3154767"/>
          </a:xfrm>
          <a:prstGeom prst="rect">
            <a:avLst/>
          </a:prstGeom>
        </p:spPr>
      </p:pic>
      <p:pic>
        <p:nvPicPr>
          <p:cNvPr id="9" name="Picture 8" descr="A graph of a line&#10;&#10;Description automatically generated with medium confidence">
            <a:extLst>
              <a:ext uri="{FF2B5EF4-FFF2-40B4-BE49-F238E27FC236}">
                <a16:creationId xmlns:a16="http://schemas.microsoft.com/office/drawing/2014/main" id="{1597D6AD-FB9C-12D1-71A0-C80EBDDB3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056" y="3321765"/>
            <a:ext cx="4111548" cy="3472942"/>
          </a:xfrm>
          <a:prstGeom prst="rect">
            <a:avLst/>
          </a:prstGeom>
        </p:spPr>
      </p:pic>
    </p:spTree>
    <p:extLst>
      <p:ext uri="{BB962C8B-B14F-4D97-AF65-F5344CB8AC3E}">
        <p14:creationId xmlns:p14="http://schemas.microsoft.com/office/powerpoint/2010/main" val="325417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2E3EC-2F03-7A83-56CB-C8F6062D95C8}"/>
              </a:ext>
            </a:extLst>
          </p:cNvPr>
          <p:cNvSpPr>
            <a:spLocks noGrp="1"/>
          </p:cNvSpPr>
          <p:nvPr>
            <p:ph type="title"/>
          </p:nvPr>
        </p:nvSpPr>
        <p:spPr>
          <a:xfrm>
            <a:off x="836676" y="175905"/>
            <a:ext cx="10515600" cy="1325563"/>
          </a:xfrm>
        </p:spPr>
        <p:txBody>
          <a:bodyPr>
            <a:normAutofit/>
          </a:bodyPr>
          <a:lstStyle/>
          <a:p>
            <a:r>
              <a:rPr lang="en-US" sz="5400" dirty="0"/>
              <a:t>Results &amp; Discussion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7ACC5-B543-3F78-3FF0-CFE4903454B1}"/>
              </a:ext>
            </a:extLst>
          </p:cNvPr>
          <p:cNvSpPr>
            <a:spLocks noGrp="1"/>
          </p:cNvSpPr>
          <p:nvPr>
            <p:ph idx="1"/>
          </p:nvPr>
        </p:nvSpPr>
        <p:spPr>
          <a:xfrm>
            <a:off x="836676" y="1695661"/>
            <a:ext cx="10515600" cy="4251960"/>
          </a:xfrm>
        </p:spPr>
        <p:txBody>
          <a:bodyPr>
            <a:normAutofit/>
          </a:bodyPr>
          <a:lstStyle/>
          <a:p>
            <a:r>
              <a:rPr lang="en-US" sz="2200" dirty="0"/>
              <a:t>Clinical Significance: Early Diagnosis and Treatment, timely treatment can lead to better outcomes, including increased survival rates and improved quality of life for patients.. Plus free detection would help them save a lot money . It can also aid healthcare professionals in diagnosing brain tumors more efficiently. </a:t>
            </a:r>
          </a:p>
          <a:p>
            <a:endParaRPr lang="en-US" sz="2200" dirty="0"/>
          </a:p>
          <a:p>
            <a:r>
              <a:rPr lang="en-US" sz="2200" dirty="0"/>
              <a:t>Challenges and Future Directions: Dataset Limitations , Selecting the appropriate model. Web app would be created in future to integrate the model with website powered by </a:t>
            </a:r>
            <a:r>
              <a:rPr lang="en-US" sz="2200" dirty="0" err="1"/>
              <a:t>Gradio</a:t>
            </a:r>
            <a:r>
              <a:rPr lang="en-US" sz="2200" dirty="0"/>
              <a:t> to give easy access to patients.</a:t>
            </a:r>
          </a:p>
        </p:txBody>
      </p:sp>
      <p:pic>
        <p:nvPicPr>
          <p:cNvPr id="5" name="Picture 4" descr="A screen shot of a computer&#10;&#10;Description automatically generated">
            <a:extLst>
              <a:ext uri="{FF2B5EF4-FFF2-40B4-BE49-F238E27FC236}">
                <a16:creationId xmlns:a16="http://schemas.microsoft.com/office/drawing/2014/main" id="{4ED20A47-69B8-4231-3531-5EB611621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4506118"/>
            <a:ext cx="6380480" cy="2039122"/>
          </a:xfrm>
          <a:prstGeom prst="rect">
            <a:avLst/>
          </a:prstGeom>
        </p:spPr>
      </p:pic>
    </p:spTree>
    <p:extLst>
      <p:ext uri="{BB962C8B-B14F-4D97-AF65-F5344CB8AC3E}">
        <p14:creationId xmlns:p14="http://schemas.microsoft.com/office/powerpoint/2010/main" val="19218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625C2-2593-2EBD-63DB-624C7334A768}"/>
              </a:ext>
            </a:extLst>
          </p:cNvPr>
          <p:cNvSpPr>
            <a:spLocks noGrp="1"/>
          </p:cNvSpPr>
          <p:nvPr>
            <p:ph type="title"/>
          </p:nvPr>
        </p:nvSpPr>
        <p:spPr>
          <a:xfrm>
            <a:off x="838200" y="365125"/>
            <a:ext cx="10515600" cy="1325563"/>
          </a:xfrm>
        </p:spPr>
        <p:txBody>
          <a:bodyPr>
            <a:normAutofit/>
          </a:bodyPr>
          <a:lstStyle/>
          <a:p>
            <a:r>
              <a:rPr lang="en-US" sz="54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5FC5B4-3BC1-1F87-9F00-719C5506CC62}"/>
              </a:ext>
            </a:extLst>
          </p:cNvPr>
          <p:cNvSpPr>
            <a:spLocks noGrp="1"/>
          </p:cNvSpPr>
          <p:nvPr>
            <p:ph idx="1"/>
          </p:nvPr>
        </p:nvSpPr>
        <p:spPr>
          <a:xfrm>
            <a:off x="838200" y="1929384"/>
            <a:ext cx="10515600" cy="4251960"/>
          </a:xfrm>
        </p:spPr>
        <p:txBody>
          <a:bodyPr>
            <a:normAutofit fontScale="92500" lnSpcReduction="10000"/>
          </a:bodyPr>
          <a:lstStyle/>
          <a:p>
            <a:r>
              <a:rPr lang="en-US" sz="2200" dirty="0"/>
              <a:t>Developed a brain tumor detection model using TensorFlow and transfer learning with EfficientNetB3 and EfficientNetB5, for enabling accurate early diagnosis from uploaded CT scan images through a </a:t>
            </a:r>
            <a:r>
              <a:rPr lang="en-US" sz="2200" dirty="0" err="1"/>
              <a:t>Gradio</a:t>
            </a:r>
            <a:r>
              <a:rPr lang="en-US" sz="2200" dirty="0"/>
              <a:t> web app interface.</a:t>
            </a:r>
          </a:p>
          <a:p>
            <a:endParaRPr lang="en-US" sz="2200" dirty="0"/>
          </a:p>
          <a:p>
            <a:endParaRPr lang="en-US" sz="2200" dirty="0"/>
          </a:p>
          <a:p>
            <a:r>
              <a:rPr lang="en-US" sz="2200" dirty="0"/>
              <a:t>Although a model can achieve good or even the greatest results, it should not be replaced by professional help/support. </a:t>
            </a:r>
          </a:p>
          <a:p>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buNone/>
            </a:pPr>
            <a:r>
              <a:rPr lang="en-US" sz="2200" dirty="0"/>
              <a:t>              THANK YOU</a:t>
            </a:r>
          </a:p>
        </p:txBody>
      </p:sp>
    </p:spTree>
    <p:extLst>
      <p:ext uri="{BB962C8B-B14F-4D97-AF65-F5344CB8AC3E}">
        <p14:creationId xmlns:p14="http://schemas.microsoft.com/office/powerpoint/2010/main" val="3283857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29166-BADA-3124-FA8C-B32C7896A82E}"/>
              </a:ext>
            </a:extLst>
          </p:cNvPr>
          <p:cNvSpPr>
            <a:spLocks noGrp="1"/>
          </p:cNvSpPr>
          <p:nvPr>
            <p:ph type="title"/>
          </p:nvPr>
        </p:nvSpPr>
        <p:spPr>
          <a:xfrm>
            <a:off x="841248" y="548640"/>
            <a:ext cx="3600860" cy="5431536"/>
          </a:xfrm>
        </p:spPr>
        <p:txBody>
          <a:bodyPr>
            <a:normAutofit/>
          </a:bodyPr>
          <a:lstStyle/>
          <a:p>
            <a:r>
              <a:rPr lang="en-US" sz="5400"/>
              <a:t>References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B44A25-281A-B4BA-5FB3-2F3CD3FD402C}"/>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b="1"/>
              <a:t>EfficientNet: Rethinking Model Scaling for Convolutional Neural Networks</a:t>
            </a:r>
          </a:p>
          <a:p>
            <a:pPr marL="514350" indent="-514350">
              <a:buFont typeface="+mj-lt"/>
              <a:buAutoNum type="arabicPeriod"/>
            </a:pPr>
            <a:r>
              <a:rPr lang="en-IN" sz="2200" b="1" i="0" u="none" strike="noStrike">
                <a:effectLst/>
                <a:latin typeface="Söhne"/>
              </a:rPr>
              <a:t>Transfer Learning with Convolutional Neural Networks for Brain Tumor Classification</a:t>
            </a:r>
          </a:p>
          <a:p>
            <a:pPr marL="514350" indent="-514350">
              <a:buFont typeface="+mj-lt"/>
              <a:buAutoNum type="arabicPeriod"/>
            </a:pPr>
            <a:r>
              <a:rPr lang="en-IN" sz="2200" b="1">
                <a:latin typeface="Söhne"/>
              </a:rPr>
              <a:t>Chatgpt</a:t>
            </a:r>
            <a:endParaRPr lang="en-US" sz="2200" b="1"/>
          </a:p>
        </p:txBody>
      </p:sp>
    </p:spTree>
    <p:extLst>
      <p:ext uri="{BB962C8B-B14F-4D97-AF65-F5344CB8AC3E}">
        <p14:creationId xmlns:p14="http://schemas.microsoft.com/office/powerpoint/2010/main" val="10931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AD6BB-68A5-2608-42F4-5F7199FAF77F}"/>
              </a:ext>
            </a:extLst>
          </p:cNvPr>
          <p:cNvSpPr>
            <a:spLocks noGrp="1"/>
          </p:cNvSpPr>
          <p:nvPr>
            <p:ph type="title"/>
          </p:nvPr>
        </p:nvSpPr>
        <p:spPr>
          <a:xfrm>
            <a:off x="838200" y="365125"/>
            <a:ext cx="10515600" cy="1325563"/>
          </a:xfrm>
        </p:spPr>
        <p:txBody>
          <a:bodyPr>
            <a:normAutofit/>
          </a:bodyPr>
          <a:lstStyle/>
          <a:p>
            <a:r>
              <a:rPr lang="en-US" sz="5400"/>
              <a:t>Outlines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D5B189-A7CC-9B07-8073-CE672BA31401}"/>
              </a:ext>
            </a:extLst>
          </p:cNvPr>
          <p:cNvSpPr>
            <a:spLocks noGrp="1"/>
          </p:cNvSpPr>
          <p:nvPr>
            <p:ph idx="1"/>
          </p:nvPr>
        </p:nvSpPr>
        <p:spPr>
          <a:xfrm>
            <a:off x="838200" y="1929384"/>
            <a:ext cx="10515600" cy="4251960"/>
          </a:xfrm>
        </p:spPr>
        <p:txBody>
          <a:bodyPr>
            <a:normAutofit/>
          </a:bodyPr>
          <a:lstStyle/>
          <a:p>
            <a:r>
              <a:rPr lang="en-US" sz="2200" dirty="0"/>
              <a:t>INTRODUCTION</a:t>
            </a:r>
          </a:p>
          <a:p>
            <a:r>
              <a:rPr lang="en-US" sz="2200" dirty="0"/>
              <a:t>LITERATURE</a:t>
            </a:r>
          </a:p>
          <a:p>
            <a:r>
              <a:rPr lang="en-US" sz="2200" dirty="0"/>
              <a:t>METHODOLOGY</a:t>
            </a:r>
          </a:p>
          <a:p>
            <a:r>
              <a:rPr lang="en-US" sz="2200" dirty="0"/>
              <a:t>DIAGRAMS</a:t>
            </a:r>
          </a:p>
          <a:p>
            <a:r>
              <a:rPr lang="en-US" sz="2200" dirty="0"/>
              <a:t>PROPOSED METHODOLOGY</a:t>
            </a:r>
          </a:p>
          <a:p>
            <a:r>
              <a:rPr lang="en-US" sz="2200" dirty="0"/>
              <a:t>RESULTS &amp; DISCUSSION</a:t>
            </a:r>
          </a:p>
          <a:p>
            <a:r>
              <a:rPr lang="en-US" sz="2200" dirty="0"/>
              <a:t>CONCLUSION</a:t>
            </a:r>
          </a:p>
          <a:p>
            <a:r>
              <a:rPr lang="en-US" sz="2200" dirty="0"/>
              <a:t>REFRENCES</a:t>
            </a:r>
          </a:p>
        </p:txBody>
      </p:sp>
    </p:spTree>
    <p:extLst>
      <p:ext uri="{BB962C8B-B14F-4D97-AF65-F5344CB8AC3E}">
        <p14:creationId xmlns:p14="http://schemas.microsoft.com/office/powerpoint/2010/main" val="95362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86208-3E8E-7687-2095-4C44F98DDFDA}"/>
              </a:ext>
            </a:extLst>
          </p:cNvPr>
          <p:cNvSpPr>
            <a:spLocks noGrp="1"/>
          </p:cNvSpPr>
          <p:nvPr>
            <p:ph type="title"/>
          </p:nvPr>
        </p:nvSpPr>
        <p:spPr>
          <a:xfrm>
            <a:off x="838200" y="365125"/>
            <a:ext cx="10515600" cy="1325563"/>
          </a:xfrm>
        </p:spPr>
        <p:txBody>
          <a:bodyPr>
            <a:normAutofit/>
          </a:bodyPr>
          <a:lstStyle/>
          <a:p>
            <a:r>
              <a:rPr lang="en-US" sz="5400"/>
              <a:t>Introduction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6A4106-865F-D82B-56EF-31ED4B58F556}"/>
              </a:ext>
            </a:extLst>
          </p:cNvPr>
          <p:cNvSpPr>
            <a:spLocks noGrp="1"/>
          </p:cNvSpPr>
          <p:nvPr>
            <p:ph idx="1"/>
          </p:nvPr>
        </p:nvSpPr>
        <p:spPr>
          <a:xfrm>
            <a:off x="838200" y="1929384"/>
            <a:ext cx="10515600" cy="4251960"/>
          </a:xfrm>
        </p:spPr>
        <p:txBody>
          <a:bodyPr>
            <a:normAutofit/>
          </a:bodyPr>
          <a:lstStyle/>
          <a:p>
            <a:r>
              <a:rPr lang="en-US" sz="2200"/>
              <a:t>Revolutionizing Healthcare with Brain Tumor Detection</a:t>
            </a:r>
          </a:p>
          <a:p>
            <a:pPr marL="0" indent="0">
              <a:buNone/>
            </a:pPr>
            <a:endParaRPr lang="en-US" sz="2200" b="1"/>
          </a:p>
          <a:p>
            <a:pPr marL="0" indent="0">
              <a:buNone/>
            </a:pPr>
            <a:r>
              <a:rPr lang="en-US" sz="2200" b="1"/>
              <a:t>A web integrated app powered by Gradio on which a patient can upload a picture of their Brain CT scan and get result regarding the Tumor.</a:t>
            </a:r>
          </a:p>
          <a:p>
            <a:pPr marL="0" indent="0">
              <a:buNone/>
            </a:pPr>
            <a:r>
              <a:rPr lang="en-US" sz="2200"/>
              <a:t>With the help of TensorFlow’s Transfer Learning we can leverage the power of state of the art models and use it for our benefits.</a:t>
            </a:r>
          </a:p>
          <a:p>
            <a:pPr marL="0" indent="0">
              <a:buNone/>
            </a:pPr>
            <a:r>
              <a:rPr lang="en-US" sz="2200"/>
              <a:t>And with help of Gradio we can create web integrated app for our model.</a:t>
            </a:r>
          </a:p>
          <a:p>
            <a:pPr marL="0" indent="0">
              <a:buNone/>
            </a:pPr>
            <a:r>
              <a:rPr lang="en-US" sz="2200" b="1"/>
              <a:t>The significance of early detection in brain tumor cases:</a:t>
            </a:r>
          </a:p>
          <a:p>
            <a:pPr marL="0" indent="0">
              <a:buNone/>
            </a:pPr>
            <a:r>
              <a:rPr lang="en-US" sz="2200"/>
              <a:t>Early Detection of brain tumor is important and can help save a patient’s life and help them from financial crisis.</a:t>
            </a:r>
          </a:p>
          <a:p>
            <a:pPr marL="0" indent="0">
              <a:buNone/>
            </a:pPr>
            <a:endParaRPr lang="en-US" sz="2200"/>
          </a:p>
          <a:p>
            <a:pPr marL="0" indent="0">
              <a:buNone/>
            </a:pPr>
            <a:endParaRPr lang="en-US" sz="2200"/>
          </a:p>
        </p:txBody>
      </p:sp>
    </p:spTree>
    <p:extLst>
      <p:ext uri="{BB962C8B-B14F-4D97-AF65-F5344CB8AC3E}">
        <p14:creationId xmlns:p14="http://schemas.microsoft.com/office/powerpoint/2010/main" val="260972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D3FBB-03F3-6CF3-F035-DB099858AD1C}"/>
              </a:ext>
            </a:extLst>
          </p:cNvPr>
          <p:cNvSpPr>
            <a:spLocks noGrp="1"/>
          </p:cNvSpPr>
          <p:nvPr>
            <p:ph type="title"/>
          </p:nvPr>
        </p:nvSpPr>
        <p:spPr>
          <a:xfrm>
            <a:off x="838200" y="365125"/>
            <a:ext cx="10515600" cy="1325563"/>
          </a:xfrm>
        </p:spPr>
        <p:txBody>
          <a:bodyPr>
            <a:normAutofit/>
          </a:bodyPr>
          <a:lstStyle/>
          <a:p>
            <a:r>
              <a:rPr lang="en-US" sz="5400"/>
              <a:t>Literature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CB0A89-A04B-8350-CFA6-4C530BC2CED3}"/>
              </a:ext>
            </a:extLst>
          </p:cNvPr>
          <p:cNvSpPr>
            <a:spLocks noGrp="1"/>
          </p:cNvSpPr>
          <p:nvPr>
            <p:ph idx="1"/>
          </p:nvPr>
        </p:nvSpPr>
        <p:spPr>
          <a:xfrm>
            <a:off x="838200" y="1929384"/>
            <a:ext cx="10515600" cy="4251960"/>
          </a:xfrm>
        </p:spPr>
        <p:txBody>
          <a:bodyPr>
            <a:normAutofit lnSpcReduction="10000"/>
          </a:bodyPr>
          <a:lstStyle/>
          <a:p>
            <a:pPr marL="0" indent="0">
              <a:buNone/>
            </a:pPr>
            <a:endParaRPr lang="en-US" sz="1900" dirty="0"/>
          </a:p>
          <a:p>
            <a:pPr marL="0" indent="0">
              <a:buNone/>
            </a:pPr>
            <a:r>
              <a:rPr lang="en-US" sz="1900" dirty="0" err="1"/>
              <a:t>EfficientNet</a:t>
            </a:r>
            <a:r>
              <a:rPr lang="en-US" sz="1900" dirty="0"/>
              <a:t>: Rethinking Model Scaling for Convolutional Neural Networks Authors: </a:t>
            </a:r>
            <a:r>
              <a:rPr lang="en-US" sz="1900" dirty="0" err="1"/>
              <a:t>Mingxing</a:t>
            </a:r>
            <a:r>
              <a:rPr lang="en-US" sz="1900" dirty="0"/>
              <a:t> Tan, Quoc V. Le Published in: </a:t>
            </a:r>
            <a:r>
              <a:rPr lang="en-US" sz="1900" dirty="0" err="1"/>
              <a:t>arXiv</a:t>
            </a:r>
            <a:r>
              <a:rPr lang="en-US" sz="1900" dirty="0"/>
              <a:t>, 2019 Discusses the </a:t>
            </a:r>
            <a:r>
              <a:rPr lang="en-US" sz="1900" dirty="0" err="1"/>
              <a:t>EfficientNet</a:t>
            </a:r>
            <a:r>
              <a:rPr lang="en-US" sz="1900" dirty="0"/>
              <a:t> architecture, which is widely used for image classification tasks. You can refer to this paper to explain the architecture you adopted in your model. </a:t>
            </a:r>
          </a:p>
          <a:p>
            <a:pPr marL="0" indent="0">
              <a:buNone/>
            </a:pPr>
            <a:endParaRPr lang="en-US" sz="1900" dirty="0"/>
          </a:p>
          <a:p>
            <a:pPr marL="0" indent="0">
              <a:buNone/>
            </a:pPr>
            <a:r>
              <a:rPr lang="en-US" sz="1900" dirty="0"/>
              <a:t>Transfer Learning with Convolutional Neural Networks for Brain Tumor Classification Authors: Tanvi Verma, </a:t>
            </a:r>
            <a:r>
              <a:rPr lang="en-US" sz="1900" dirty="0" err="1"/>
              <a:t>Avinash</a:t>
            </a:r>
            <a:r>
              <a:rPr lang="en-US" sz="1900" dirty="0"/>
              <a:t> Sharma, and V. S. Tripathi Published in: Procedia Computer Science, 2018 Provides insights into the application of transfer learning in brain tumor classification, which can support your model's approach.</a:t>
            </a:r>
          </a:p>
          <a:p>
            <a:pPr marL="0" indent="0">
              <a:buNone/>
            </a:pPr>
            <a:endParaRPr lang="en-US" sz="1900" dirty="0"/>
          </a:p>
          <a:p>
            <a:pPr marL="0" indent="0">
              <a:buNone/>
            </a:pPr>
            <a:r>
              <a:rPr lang="en-US" sz="1900" dirty="0" err="1"/>
              <a:t>Gradio</a:t>
            </a:r>
            <a:r>
              <a:rPr lang="en-US" sz="1900" dirty="0"/>
              <a:t>: Hassle-Free Sharing and Testing of ML Models in the Wild Authors: Abubakar Abid, </a:t>
            </a:r>
            <a:r>
              <a:rPr lang="en-US" sz="1900" dirty="0" err="1"/>
              <a:t>Aaradhya</a:t>
            </a:r>
            <a:r>
              <a:rPr lang="en-US" sz="1900" dirty="0"/>
              <a:t> Goel, et al. Published in: </a:t>
            </a:r>
            <a:r>
              <a:rPr lang="en-US" sz="1900" dirty="0" err="1"/>
              <a:t>arXiv</a:t>
            </a:r>
            <a:r>
              <a:rPr lang="en-US" sz="1900" dirty="0"/>
              <a:t>, 2021 Introduces </a:t>
            </a:r>
            <a:r>
              <a:rPr lang="en-US" sz="1900" dirty="0" err="1"/>
              <a:t>Gradio</a:t>
            </a:r>
            <a:r>
              <a:rPr lang="en-US" sz="1900" dirty="0"/>
              <a:t> as a tool for deploying machine learning models in web applications. You can reference this paper when discussing the integration of </a:t>
            </a:r>
            <a:r>
              <a:rPr lang="en-US" sz="1900" dirty="0" err="1"/>
              <a:t>Gradio</a:t>
            </a:r>
            <a:r>
              <a:rPr lang="en-US" sz="1900" dirty="0"/>
              <a:t> into your model's web application.</a:t>
            </a:r>
          </a:p>
        </p:txBody>
      </p:sp>
    </p:spTree>
    <p:extLst>
      <p:ext uri="{BB962C8B-B14F-4D97-AF65-F5344CB8AC3E}">
        <p14:creationId xmlns:p14="http://schemas.microsoft.com/office/powerpoint/2010/main" val="168321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8FE4F5-8535-E2C4-041D-DB5D57F51E2B}"/>
              </a:ext>
            </a:extLst>
          </p:cNvPr>
          <p:cNvSpPr>
            <a:spLocks noGrp="1"/>
          </p:cNvSpPr>
          <p:nvPr>
            <p:ph idx="1"/>
          </p:nvPr>
        </p:nvSpPr>
        <p:spPr>
          <a:xfrm>
            <a:off x="441960" y="1929384"/>
            <a:ext cx="10515600" cy="4251960"/>
          </a:xfrm>
        </p:spPr>
        <p:txBody>
          <a:bodyPr>
            <a:normAutofit/>
          </a:bodyPr>
          <a:lstStyle/>
          <a:p>
            <a:pPr marL="0" indent="0">
              <a:buNone/>
            </a:pPr>
            <a:r>
              <a:rPr lang="en-US" sz="2200" b="1" dirty="0"/>
              <a:t>DEMAND ANALYSIS</a:t>
            </a:r>
            <a:r>
              <a:rPr lang="en-US" sz="2200" dirty="0"/>
              <a:t>: The demand for brain tumor detection is high and is expected to grow in the coming years.</a:t>
            </a:r>
          </a:p>
          <a:p>
            <a:pPr marL="0" indent="0">
              <a:buNone/>
            </a:pPr>
            <a:r>
              <a:rPr lang="en-US" sz="2200" dirty="0"/>
              <a:t>The increasing prevalence of brain tumors. According to the American Cancer Society, there were an estimated 24,850 new cases of primary brain tumors and 18,730 deaths from brain tumors in the United States in 2023. </a:t>
            </a:r>
          </a:p>
          <a:p>
            <a:pPr marL="0" indent="0">
              <a:buNone/>
            </a:pPr>
            <a:r>
              <a:rPr lang="en-US" sz="2200" dirty="0"/>
              <a:t> (source https://</a:t>
            </a:r>
            <a:r>
              <a:rPr lang="en-US" sz="2200" dirty="0" err="1"/>
              <a:t>www.cancer.net</a:t>
            </a:r>
            <a:r>
              <a:rPr lang="en-US" sz="2200" dirty="0"/>
              <a:t>/cancer-types/brain-tumor/statistics)</a:t>
            </a:r>
          </a:p>
          <a:p>
            <a:pPr marL="0" indent="0">
              <a:buNone/>
            </a:pPr>
            <a:endParaRPr lang="en-US" sz="2200" b="1" dirty="0"/>
          </a:p>
          <a:p>
            <a:pPr marL="0" indent="0">
              <a:buNone/>
            </a:pPr>
            <a:r>
              <a:rPr lang="en-US" sz="2200" b="1" dirty="0"/>
              <a:t>So there needs to be a web app used to detect the brain tumor based on the </a:t>
            </a:r>
            <a:r>
              <a:rPr lang="en-US" sz="2200" b="1" dirty="0" err="1"/>
              <a:t>ct</a:t>
            </a:r>
            <a:r>
              <a:rPr lang="en-US" sz="2200" b="1" dirty="0"/>
              <a:t> scan so that it can help people globally and that too free of cost .</a:t>
            </a:r>
          </a:p>
          <a:p>
            <a:pPr marL="0" indent="0">
              <a:buNone/>
            </a:pPr>
            <a:r>
              <a:rPr lang="en-US" sz="2200" dirty="0">
                <a:latin typeface="GungsuhChe" panose="02030609000101010101" pitchFamily="49" charset="-127"/>
                <a:ea typeface="GungsuhChe" panose="02030609000101010101" pitchFamily="49" charset="-127"/>
              </a:rPr>
              <a:t>(*NOT TO BE REPLACED BY PERSONAL MEDICAL HELP AND SUPPORT , THIS WEB APP IS USED ONLY FOR GIVING A REFERENCE TO PATIENTS)</a:t>
            </a:r>
          </a:p>
          <a:p>
            <a:endParaRPr lang="en-US" sz="2200" dirty="0"/>
          </a:p>
        </p:txBody>
      </p:sp>
    </p:spTree>
    <p:extLst>
      <p:ext uri="{BB962C8B-B14F-4D97-AF65-F5344CB8AC3E}">
        <p14:creationId xmlns:p14="http://schemas.microsoft.com/office/powerpoint/2010/main" val="27209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BBDE5A-4F7A-0698-153A-046CA5E3A557}"/>
              </a:ext>
            </a:extLst>
          </p:cNvPr>
          <p:cNvSpPr>
            <a:spLocks noGrp="1"/>
          </p:cNvSpPr>
          <p:nvPr>
            <p:ph idx="1"/>
          </p:nvPr>
        </p:nvSpPr>
        <p:spPr>
          <a:xfrm>
            <a:off x="442658" y="398885"/>
            <a:ext cx="6224335" cy="5431536"/>
          </a:xfrm>
        </p:spPr>
        <p:txBody>
          <a:bodyPr anchor="ctr">
            <a:normAutofit/>
          </a:bodyPr>
          <a:lstStyle/>
          <a:p>
            <a:pPr marL="0" indent="0">
              <a:buNone/>
            </a:pPr>
            <a:r>
              <a:rPr lang="en-US" sz="1900" b="1" dirty="0"/>
              <a:t>Feasibility Analysis: </a:t>
            </a:r>
            <a:r>
              <a:rPr lang="en-US" sz="1900" dirty="0"/>
              <a:t>It would be easily available to the public without any cost so it is quite feasible.</a:t>
            </a:r>
            <a:br>
              <a:rPr lang="en-US" sz="1900" dirty="0"/>
            </a:br>
            <a:br>
              <a:rPr lang="en-US" sz="1900" b="1" dirty="0"/>
            </a:br>
            <a:r>
              <a:rPr lang="en-US" sz="1900" b="1" dirty="0"/>
              <a:t>Manpower Analysis: </a:t>
            </a:r>
            <a:r>
              <a:rPr lang="en-US" sz="1900" dirty="0"/>
              <a:t>Can be done and implemented by a single person.</a:t>
            </a:r>
            <a:br>
              <a:rPr lang="en-US" sz="1900" dirty="0"/>
            </a:br>
            <a:br>
              <a:rPr lang="en-US" sz="1900" dirty="0"/>
            </a:br>
            <a:r>
              <a:rPr lang="en-US" sz="1900" b="1" dirty="0"/>
              <a:t>Technical Analysis: </a:t>
            </a:r>
            <a:r>
              <a:rPr lang="en-US" sz="1900" dirty="0"/>
              <a:t>Any modern PC/Mobile with decent processor and a good internet connection to upload pictures.</a:t>
            </a:r>
          </a:p>
          <a:p>
            <a:pPr marL="0" indent="0">
              <a:buNone/>
            </a:pPr>
            <a:endParaRPr lang="en-US" sz="1900" b="1" dirty="0"/>
          </a:p>
          <a:p>
            <a:pPr marL="0" indent="0">
              <a:buNone/>
            </a:pPr>
            <a:r>
              <a:rPr lang="en-US" sz="1900" b="1" dirty="0"/>
              <a:t>Financial Analysis: </a:t>
            </a:r>
            <a:r>
              <a:rPr lang="en-US" sz="1900" dirty="0"/>
              <a:t>This project requires no financial investment for development at small scale , but for a larger scale financial investment might be required to access data center / cloud based GPUs.</a:t>
            </a:r>
            <a:br>
              <a:rPr lang="en-US" sz="1900" dirty="0"/>
            </a:br>
            <a:br>
              <a:rPr lang="en-US" sz="1900" dirty="0"/>
            </a:br>
            <a:r>
              <a:rPr lang="en-US" sz="1900" b="1" dirty="0"/>
              <a:t>Requirement Analysis: </a:t>
            </a:r>
            <a:r>
              <a:rPr lang="en-US" sz="1900" dirty="0"/>
              <a:t>Requirements for development includes a skilled Machine Learning / Deep Learning developer, google </a:t>
            </a:r>
            <a:r>
              <a:rPr lang="en-US" sz="1900" dirty="0" err="1"/>
              <a:t>colab</a:t>
            </a:r>
            <a:r>
              <a:rPr lang="en-US" sz="1900" dirty="0"/>
              <a:t> to create the project , and a PC.</a:t>
            </a:r>
            <a:br>
              <a:rPr lang="en-US" sz="1900" dirty="0"/>
            </a:br>
            <a:endParaRPr lang="en-US" sz="1900" dirty="0"/>
          </a:p>
          <a:p>
            <a:pPr marL="0" indent="0">
              <a:buNone/>
            </a:pPr>
            <a:endParaRPr lang="en-US" sz="1900" dirty="0"/>
          </a:p>
        </p:txBody>
      </p:sp>
    </p:spTree>
    <p:extLst>
      <p:ext uri="{BB962C8B-B14F-4D97-AF65-F5344CB8AC3E}">
        <p14:creationId xmlns:p14="http://schemas.microsoft.com/office/powerpoint/2010/main" val="316940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0E7C-5AAA-F09C-DBB8-D8D082B398EF}"/>
              </a:ext>
            </a:extLst>
          </p:cNvPr>
          <p:cNvSpPr>
            <a:spLocks noGrp="1"/>
          </p:cNvSpPr>
          <p:nvPr>
            <p:ph type="title"/>
          </p:nvPr>
        </p:nvSpPr>
        <p:spPr>
          <a:xfrm>
            <a:off x="838200" y="365125"/>
            <a:ext cx="10515600" cy="1325563"/>
          </a:xfrm>
        </p:spPr>
        <p:txBody>
          <a:bodyPr>
            <a:normAutofit/>
          </a:bodyPr>
          <a:lstStyle/>
          <a:p>
            <a:r>
              <a:rPr lang="en-US" sz="5400"/>
              <a:t>Methodology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2CA9B-89E3-8C7D-6945-6E5DA5B9EEB4}"/>
              </a:ext>
            </a:extLst>
          </p:cNvPr>
          <p:cNvSpPr>
            <a:spLocks noGrp="1"/>
          </p:cNvSpPr>
          <p:nvPr>
            <p:ph idx="1"/>
          </p:nvPr>
        </p:nvSpPr>
        <p:spPr>
          <a:xfrm>
            <a:off x="838200" y="1929384"/>
            <a:ext cx="10515600" cy="4251960"/>
          </a:xfrm>
        </p:spPr>
        <p:txBody>
          <a:bodyPr>
            <a:normAutofit/>
          </a:bodyPr>
          <a:lstStyle/>
          <a:p>
            <a:r>
              <a:rPr lang="en-US" sz="1700"/>
              <a:t>Introduction: Our project aims to revolutionize healthcare through the early detection of brain tumors. </a:t>
            </a:r>
          </a:p>
          <a:p>
            <a:r>
              <a:rPr lang="en-US" sz="1700"/>
              <a:t>Data Collection: Used Kaggle for data collection , it contained MRI data and images were already split into training and testing data. It has four subfloders (https://www.kaggle.com/datasets/sartajbhuvaji/brain-tumor-classification-mri)</a:t>
            </a:r>
          </a:p>
          <a:p>
            <a:r>
              <a:rPr lang="en-US" sz="1700"/>
              <a:t>Data Preprocessing: The dataset was already in training/testing format and since we were using EfficientNet Models for training no need for preprocessing images.</a:t>
            </a:r>
          </a:p>
          <a:p>
            <a:r>
              <a:rPr lang="en-US" sz="1700"/>
              <a:t>Model Development: Model Architecture: We adopted the state-of-the-art EfficientNet model for feature extraction. </a:t>
            </a:r>
          </a:p>
          <a:p>
            <a:r>
              <a:rPr lang="en-US" sz="1700"/>
              <a:t>Transfer Learning: Transfer learning was applied by feature extracting the pre-trained model for our specific task. </a:t>
            </a:r>
          </a:p>
          <a:p>
            <a:r>
              <a:rPr lang="en-US" sz="1700"/>
              <a:t>Model Training and Evaluation: Model Training: The model underwent training with categorical_crossentropy loss functions and Adam optimization. </a:t>
            </a:r>
          </a:p>
          <a:p>
            <a:r>
              <a:rPr lang="en-US" sz="1700"/>
              <a:t>Model Evaluation: Key evaluation metrics such as accuracy, Loss Curves were employed to assess the model's performance.</a:t>
            </a:r>
          </a:p>
        </p:txBody>
      </p:sp>
    </p:spTree>
    <p:extLst>
      <p:ext uri="{BB962C8B-B14F-4D97-AF65-F5344CB8AC3E}">
        <p14:creationId xmlns:p14="http://schemas.microsoft.com/office/powerpoint/2010/main" val="399859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F5EB7-C1D4-0302-059B-3EC3C371DB59}"/>
              </a:ext>
            </a:extLst>
          </p:cNvPr>
          <p:cNvSpPr>
            <a:spLocks noGrp="1"/>
          </p:cNvSpPr>
          <p:nvPr>
            <p:ph type="title"/>
          </p:nvPr>
        </p:nvSpPr>
        <p:spPr>
          <a:xfrm>
            <a:off x="838200" y="365125"/>
            <a:ext cx="10515600" cy="1325563"/>
          </a:xfrm>
        </p:spPr>
        <p:txBody>
          <a:bodyPr>
            <a:normAutofit/>
          </a:bodyPr>
          <a:lstStyle/>
          <a:p>
            <a:r>
              <a:rPr lang="en-US" sz="5400"/>
              <a:t>Sequence Diagram</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diagram of a software development process&#10;&#10;Description automatically generated with medium confidence">
            <a:extLst>
              <a:ext uri="{FF2B5EF4-FFF2-40B4-BE49-F238E27FC236}">
                <a16:creationId xmlns:a16="http://schemas.microsoft.com/office/drawing/2014/main" id="{D92F35F8-25AF-3C36-A322-FB1D44D31E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94" y="2354439"/>
            <a:ext cx="7227404" cy="4120148"/>
          </a:xfrm>
        </p:spPr>
      </p:pic>
      <p:pic>
        <p:nvPicPr>
          <p:cNvPr id="11" name="Picture 10" descr="A diagram of a process&#10;&#10;Description automatically generated">
            <a:extLst>
              <a:ext uri="{FF2B5EF4-FFF2-40B4-BE49-F238E27FC236}">
                <a16:creationId xmlns:a16="http://schemas.microsoft.com/office/drawing/2014/main" id="{655D3FF4-D9DD-39B8-3FD2-09DC745F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198" y="2780202"/>
            <a:ext cx="3585918" cy="3175466"/>
          </a:xfrm>
          <a:prstGeom prst="rect">
            <a:avLst/>
          </a:prstGeom>
        </p:spPr>
      </p:pic>
      <p:sp>
        <p:nvSpPr>
          <p:cNvPr id="12" name="TextBox 11">
            <a:extLst>
              <a:ext uri="{FF2B5EF4-FFF2-40B4-BE49-F238E27FC236}">
                <a16:creationId xmlns:a16="http://schemas.microsoft.com/office/drawing/2014/main" id="{3E23F7A1-A162-FF66-1CB8-E752B1C417BC}"/>
              </a:ext>
            </a:extLst>
          </p:cNvPr>
          <p:cNvSpPr txBox="1"/>
          <p:nvPr/>
        </p:nvSpPr>
        <p:spPr>
          <a:xfrm>
            <a:off x="2268446" y="2099313"/>
            <a:ext cx="3542588" cy="330540"/>
          </a:xfrm>
          <a:prstGeom prst="rect">
            <a:avLst/>
          </a:prstGeom>
          <a:noFill/>
        </p:spPr>
        <p:txBody>
          <a:bodyPr wrap="square" rtlCol="0">
            <a:spAutoFit/>
          </a:bodyPr>
          <a:lstStyle/>
          <a:p>
            <a:pPr defTabSz="786384">
              <a:spcAft>
                <a:spcPts val="600"/>
              </a:spcAft>
            </a:pPr>
            <a:r>
              <a:rPr lang="en-US" sz="1548" kern="1200" dirty="0">
                <a:solidFill>
                  <a:schemeClr val="tx1"/>
                </a:solidFill>
                <a:latin typeface="+mn-lt"/>
                <a:ea typeface="+mn-ea"/>
                <a:cs typeface="+mn-cs"/>
              </a:rPr>
              <a:t>MODEL CREATION SEQUENCE DIAGRAM</a:t>
            </a:r>
            <a:endParaRPr lang="en-US" dirty="0"/>
          </a:p>
        </p:txBody>
      </p:sp>
      <p:sp>
        <p:nvSpPr>
          <p:cNvPr id="13" name="TextBox 12">
            <a:extLst>
              <a:ext uri="{FF2B5EF4-FFF2-40B4-BE49-F238E27FC236}">
                <a16:creationId xmlns:a16="http://schemas.microsoft.com/office/drawing/2014/main" id="{AC7536B2-9807-873A-5843-A73A28601058}"/>
              </a:ext>
            </a:extLst>
          </p:cNvPr>
          <p:cNvSpPr txBox="1"/>
          <p:nvPr/>
        </p:nvSpPr>
        <p:spPr>
          <a:xfrm>
            <a:off x="9043942" y="2211457"/>
            <a:ext cx="2173952" cy="568745"/>
          </a:xfrm>
          <a:prstGeom prst="rect">
            <a:avLst/>
          </a:prstGeom>
          <a:noFill/>
        </p:spPr>
        <p:txBody>
          <a:bodyPr wrap="square" rtlCol="0">
            <a:spAutoFit/>
          </a:bodyPr>
          <a:lstStyle/>
          <a:p>
            <a:pPr defTabSz="786384">
              <a:spcAft>
                <a:spcPts val="600"/>
              </a:spcAft>
            </a:pPr>
            <a:r>
              <a:rPr lang="en-US" sz="1548" kern="1200" dirty="0">
                <a:solidFill>
                  <a:schemeClr val="tx1"/>
                </a:solidFill>
                <a:latin typeface="+mn-lt"/>
                <a:ea typeface="+mn-ea"/>
                <a:cs typeface="+mn-cs"/>
              </a:rPr>
              <a:t>User Interaction Sequence Diagram</a:t>
            </a:r>
            <a:endParaRPr lang="en-US" dirty="0"/>
          </a:p>
        </p:txBody>
      </p:sp>
    </p:spTree>
    <p:extLst>
      <p:ext uri="{BB962C8B-B14F-4D97-AF65-F5344CB8AC3E}">
        <p14:creationId xmlns:p14="http://schemas.microsoft.com/office/powerpoint/2010/main" val="144899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AE22A-02CF-000C-E310-24843C3D2050}"/>
              </a:ext>
            </a:extLst>
          </p:cNvPr>
          <p:cNvSpPr>
            <a:spLocks noGrp="1"/>
          </p:cNvSpPr>
          <p:nvPr>
            <p:ph type="title"/>
          </p:nvPr>
        </p:nvSpPr>
        <p:spPr>
          <a:xfrm>
            <a:off x="838200" y="365125"/>
            <a:ext cx="10515600" cy="1325563"/>
          </a:xfrm>
        </p:spPr>
        <p:txBody>
          <a:bodyPr>
            <a:normAutofit/>
          </a:bodyPr>
          <a:lstStyle/>
          <a:p>
            <a:r>
              <a:rPr lang="en-US" sz="5400" dirty="0"/>
              <a:t>Activity Diagram</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 flow&#10;&#10;Description automatically generated">
            <a:extLst>
              <a:ext uri="{FF2B5EF4-FFF2-40B4-BE49-F238E27FC236}">
                <a16:creationId xmlns:a16="http://schemas.microsoft.com/office/drawing/2014/main" id="{5EB80B61-6D16-F25E-F254-D5D234E76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74101"/>
            <a:ext cx="6938019" cy="4765610"/>
          </a:xfrm>
        </p:spPr>
      </p:pic>
      <p:pic>
        <p:nvPicPr>
          <p:cNvPr id="7" name="Picture 6" descr="A diagram of a software application&#10;&#10;Description automatically generated">
            <a:extLst>
              <a:ext uri="{FF2B5EF4-FFF2-40B4-BE49-F238E27FC236}">
                <a16:creationId xmlns:a16="http://schemas.microsoft.com/office/drawing/2014/main" id="{BB3BC1EE-BD6C-A782-23C7-807C90B8D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270" y="2465051"/>
            <a:ext cx="4931682" cy="3811498"/>
          </a:xfrm>
          <a:prstGeom prst="rect">
            <a:avLst/>
          </a:prstGeom>
        </p:spPr>
      </p:pic>
      <p:sp>
        <p:nvSpPr>
          <p:cNvPr id="8" name="TextBox 7">
            <a:extLst>
              <a:ext uri="{FF2B5EF4-FFF2-40B4-BE49-F238E27FC236}">
                <a16:creationId xmlns:a16="http://schemas.microsoft.com/office/drawing/2014/main" id="{C7E8FE6E-76E2-7AAD-6CF0-49FDAF0262ED}"/>
              </a:ext>
            </a:extLst>
          </p:cNvPr>
          <p:cNvSpPr txBox="1"/>
          <p:nvPr/>
        </p:nvSpPr>
        <p:spPr>
          <a:xfrm>
            <a:off x="7882321" y="2248562"/>
            <a:ext cx="2441972" cy="280718"/>
          </a:xfrm>
          <a:prstGeom prst="rect">
            <a:avLst/>
          </a:prstGeom>
          <a:noFill/>
        </p:spPr>
        <p:txBody>
          <a:bodyPr wrap="square" rtlCol="0">
            <a:spAutoFit/>
          </a:bodyPr>
          <a:lstStyle/>
          <a:p>
            <a:pPr defTabSz="621792">
              <a:spcAft>
                <a:spcPts val="600"/>
              </a:spcAft>
            </a:pPr>
            <a:r>
              <a:rPr lang="en-US" sz="1224" kern="1200" dirty="0">
                <a:solidFill>
                  <a:schemeClr val="tx1"/>
                </a:solidFill>
                <a:latin typeface="+mn-lt"/>
                <a:ea typeface="+mn-ea"/>
                <a:cs typeface="+mn-cs"/>
              </a:rPr>
              <a:t>User Interaction Activity Diagram</a:t>
            </a:r>
            <a:endParaRPr lang="en-US" dirty="0"/>
          </a:p>
        </p:txBody>
      </p:sp>
      <p:sp>
        <p:nvSpPr>
          <p:cNvPr id="9" name="TextBox 8">
            <a:extLst>
              <a:ext uri="{FF2B5EF4-FFF2-40B4-BE49-F238E27FC236}">
                <a16:creationId xmlns:a16="http://schemas.microsoft.com/office/drawing/2014/main" id="{F88E67C2-14CB-2DEE-570F-850C4870D86D}"/>
              </a:ext>
            </a:extLst>
          </p:cNvPr>
          <p:cNvSpPr txBox="1"/>
          <p:nvPr/>
        </p:nvSpPr>
        <p:spPr>
          <a:xfrm>
            <a:off x="1460463" y="1897175"/>
            <a:ext cx="2960240" cy="280718"/>
          </a:xfrm>
          <a:prstGeom prst="rect">
            <a:avLst/>
          </a:prstGeom>
          <a:noFill/>
        </p:spPr>
        <p:txBody>
          <a:bodyPr wrap="square" rtlCol="0">
            <a:spAutoFit/>
          </a:bodyPr>
          <a:lstStyle/>
          <a:p>
            <a:pPr defTabSz="621792">
              <a:spcAft>
                <a:spcPts val="600"/>
              </a:spcAft>
            </a:pPr>
            <a:r>
              <a:rPr lang="en-US" sz="1224" kern="1200">
                <a:solidFill>
                  <a:schemeClr val="tx1"/>
                </a:solidFill>
                <a:latin typeface="+mn-lt"/>
                <a:ea typeface="+mn-ea"/>
                <a:cs typeface="+mn-cs"/>
              </a:rPr>
              <a:t>Model Creation Activity Diagram</a:t>
            </a:r>
            <a:endParaRPr lang="en-US"/>
          </a:p>
        </p:txBody>
      </p:sp>
    </p:spTree>
    <p:extLst>
      <p:ext uri="{BB962C8B-B14F-4D97-AF65-F5344CB8AC3E}">
        <p14:creationId xmlns:p14="http://schemas.microsoft.com/office/powerpoint/2010/main" val="426200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1048</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GungsuhChe</vt:lpstr>
      <vt:lpstr>Arial</vt:lpstr>
      <vt:lpstr>Calibri</vt:lpstr>
      <vt:lpstr>Calibri Light</vt:lpstr>
      <vt:lpstr>Söhne</vt:lpstr>
      <vt:lpstr>Office Theme</vt:lpstr>
      <vt:lpstr>Brain Tumor Detection Model</vt:lpstr>
      <vt:lpstr>Outlines</vt:lpstr>
      <vt:lpstr>Introduction </vt:lpstr>
      <vt:lpstr>Literature </vt:lpstr>
      <vt:lpstr>PowerPoint Presentation</vt:lpstr>
      <vt:lpstr>PowerPoint Presentation</vt:lpstr>
      <vt:lpstr>Methodology</vt:lpstr>
      <vt:lpstr>Sequence Diagram</vt:lpstr>
      <vt:lpstr>Activity Diagram</vt:lpstr>
      <vt:lpstr>USE CASE DIAGRAM</vt:lpstr>
      <vt:lpstr>EXECUTABLE SNAPSHOT </vt:lpstr>
      <vt:lpstr>Proposed Methodology</vt:lpstr>
      <vt:lpstr>Results &amp; Discussion</vt:lpstr>
      <vt:lpstr>Results &amp;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Lokesh Malviya [MU - Jaipur]</dc:creator>
  <cp:lastModifiedBy>Jatin Preet Singh [CSE (ARTIFICIAL INTELLIGENCE &amp; MACHINE LEARNING) - 2022]</cp:lastModifiedBy>
  <cp:revision>10</cp:revision>
  <dcterms:created xsi:type="dcterms:W3CDTF">2023-10-27T06:40:27Z</dcterms:created>
  <dcterms:modified xsi:type="dcterms:W3CDTF">2023-11-20T04:51:25Z</dcterms:modified>
</cp:coreProperties>
</file>