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706" r:id="rId2"/>
    <p:sldMasterId id="2147483712" r:id="rId3"/>
    <p:sldMasterId id="2147483724" r:id="rId4"/>
  </p:sldMasterIdLst>
  <p:notesMasterIdLst>
    <p:notesMasterId r:id="rId23"/>
  </p:notesMasterIdLst>
  <p:handoutMasterIdLst>
    <p:handoutMasterId r:id="rId24"/>
  </p:handoutMasterIdLst>
  <p:sldIdLst>
    <p:sldId id="446" r:id="rId5"/>
    <p:sldId id="427" r:id="rId6"/>
    <p:sldId id="464" r:id="rId7"/>
    <p:sldId id="447" r:id="rId8"/>
    <p:sldId id="448" r:id="rId9"/>
    <p:sldId id="449" r:id="rId10"/>
    <p:sldId id="450" r:id="rId11"/>
    <p:sldId id="452" r:id="rId12"/>
    <p:sldId id="454" r:id="rId13"/>
    <p:sldId id="455" r:id="rId14"/>
    <p:sldId id="457" r:id="rId15"/>
    <p:sldId id="459" r:id="rId16"/>
    <p:sldId id="460" r:id="rId17"/>
    <p:sldId id="456" r:id="rId18"/>
    <p:sldId id="458" r:id="rId19"/>
    <p:sldId id="461" r:id="rId20"/>
    <p:sldId id="462" r:id="rId21"/>
    <p:sldId id="46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896"/>
    <a:srgbClr val="7C6560"/>
    <a:srgbClr val="29282D"/>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84"/>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6/29/2022</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6/29/2022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a:t>
            </a:fld>
            <a:endParaRPr lang="en-US" dirty="0"/>
          </a:p>
        </p:txBody>
      </p:sp>
    </p:spTree>
    <p:extLst>
      <p:ext uri="{BB962C8B-B14F-4D97-AF65-F5344CB8AC3E}">
        <p14:creationId xmlns:p14="http://schemas.microsoft.com/office/powerpoint/2010/main" val="1667921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dirty="0"/>
              <a:t>Click icon to add picture</a:t>
            </a:r>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dirty="0"/>
              <a:t>Click icon to add picture</a:t>
            </a:r>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89435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dirty="0"/>
              <a:t>Click icon to add picture</a:t>
            </a:r>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dirty="0"/>
              <a:t>Click icon to add picture</a:t>
            </a:r>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dirty="0"/>
              <a:t>Click icon to add picture</a:t>
            </a:r>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dirty="0"/>
              <a:t>Click icon to add picture</a:t>
            </a:r>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dirty="0"/>
              <a:t>Click icon to add picture</a:t>
            </a:r>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dirty="0"/>
              <a:t>Click icon to add picture</a:t>
            </a:r>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dirty="0"/>
              <a:t>Click icon to add picture</a:t>
            </a:r>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dirty="0"/>
              <a:t>Click icon to add picture</a:t>
            </a:r>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dirty="0"/>
              <a:t>Click icon to add picture</a:t>
            </a:r>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dirty="0"/>
              <a:t>Click icon to add picture</a:t>
            </a:r>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dirty="0"/>
              <a:t>Click icon to add picture</a:t>
            </a:r>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6/29/2022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6/29/2022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6/29/2022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6/29/2022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 id="2147483732" r:id="rId3"/>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2.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457200" y="4515034"/>
            <a:ext cx="6581554" cy="1371600"/>
          </a:xfrm>
        </p:spPr>
        <p:txBody>
          <a:bodyPr anchor="t" anchorCtr="0">
            <a:normAutofit/>
          </a:bodyPr>
          <a:lstStyle/>
          <a:p>
            <a:r>
              <a:rPr lang="en-US" b="1" dirty="0"/>
              <a:t>SOLID PRINCIPLES</a:t>
            </a:r>
          </a:p>
        </p:txBody>
      </p:sp>
      <p:sp>
        <p:nvSpPr>
          <p:cNvPr id="5" name="TextBox 4">
            <a:extLst>
              <a:ext uri="{FF2B5EF4-FFF2-40B4-BE49-F238E27FC236}">
                <a16:creationId xmlns:a16="http://schemas.microsoft.com/office/drawing/2014/main" id="{2B373919-C222-00CD-5A3E-9D506AC0D330}"/>
              </a:ext>
            </a:extLst>
          </p:cNvPr>
          <p:cNvSpPr txBox="1"/>
          <p:nvPr/>
        </p:nvSpPr>
        <p:spPr>
          <a:xfrm>
            <a:off x="9378892" y="6194431"/>
            <a:ext cx="2812883" cy="584775"/>
          </a:xfrm>
          <a:prstGeom prst="rect">
            <a:avLst/>
          </a:prstGeom>
          <a:noFill/>
        </p:spPr>
        <p:txBody>
          <a:bodyPr wrap="square">
            <a:spAutoFit/>
          </a:bodyPr>
          <a:lstStyle/>
          <a:p>
            <a:r>
              <a:rPr lang="en-US" sz="1400" dirty="0">
                <a:solidFill>
                  <a:schemeClr val="bg1"/>
                </a:solidFill>
              </a:rPr>
              <a:t>PRESENTATION BY</a:t>
            </a:r>
          </a:p>
          <a:p>
            <a:r>
              <a:rPr lang="en-US" dirty="0">
                <a:solidFill>
                  <a:schemeClr val="bg1"/>
                </a:solidFill>
              </a:rPr>
              <a:t>JATIN DAVE</a:t>
            </a:r>
            <a:endParaRPr lang="en-IN" dirty="0">
              <a:solidFill>
                <a:schemeClr val="bg1"/>
              </a:solidFill>
            </a:endParaRPr>
          </a:p>
        </p:txBody>
      </p:sp>
    </p:spTree>
    <p:extLst>
      <p:ext uri="{BB962C8B-B14F-4D97-AF65-F5344CB8AC3E}">
        <p14:creationId xmlns:p14="http://schemas.microsoft.com/office/powerpoint/2010/main" val="1558315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457199" y="914400"/>
            <a:ext cx="6212048" cy="1572126"/>
          </a:xfrm>
        </p:spPr>
        <p:txBody>
          <a:bodyPr anchor="ctr" anchorCtr="0"/>
          <a:lstStyle/>
          <a:p>
            <a:r>
              <a:rPr lang="en-US" b="1" dirty="0"/>
              <a:t>OPEN /CLOSED PRINCIPLE</a:t>
            </a:r>
            <a:endParaRPr lang="en-IN" b="1" i="0" dirty="0">
              <a:effectLst/>
              <a:latin typeface="Segoe UI" panose="020B0502040204020203" pitchFamily="34" charset="0"/>
            </a:endParaRPr>
          </a:p>
        </p:txBody>
      </p:sp>
      <p:sp>
        <p:nvSpPr>
          <p:cNvPr id="3" name="Text Placeholder 2">
            <a:extLst>
              <a:ext uri="{FF2B5EF4-FFF2-40B4-BE49-F238E27FC236}">
                <a16:creationId xmlns:a16="http://schemas.microsoft.com/office/drawing/2014/main" id="{50EACE68-C884-4900-BA05-58DEA1511030}"/>
              </a:ext>
            </a:extLst>
          </p:cNvPr>
          <p:cNvSpPr>
            <a:spLocks noGrp="1"/>
          </p:cNvSpPr>
          <p:nvPr>
            <p:ph type="body" sz="quarter" idx="14"/>
          </p:nvPr>
        </p:nvSpPr>
        <p:spPr>
          <a:xfrm>
            <a:off x="457200" y="3072384"/>
            <a:ext cx="6212048" cy="3328416"/>
          </a:xfrm>
        </p:spPr>
        <p:txBody>
          <a:bodyPr/>
          <a:lstStyle/>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A class should be open for extension but closed for modification</a:t>
            </a:r>
          </a:p>
          <a:p>
            <a:pPr marL="285750" indent="-285750">
              <a:buFont typeface="Arial" panose="020B0604020202020204" pitchFamily="34" charset="0"/>
              <a:buChar char="•"/>
            </a:pPr>
            <a:endParaRPr lang="en-US" dirty="0">
              <a:solidFill>
                <a:schemeClr val="accent5"/>
              </a:solidFill>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Benefits</a:t>
            </a:r>
          </a:p>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Not allowing modification limits introducing new bugs</a:t>
            </a:r>
          </a:p>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All dependent classes will not need to adapt modification</a:t>
            </a:r>
          </a:p>
          <a:p>
            <a:pPr marL="285750" indent="-285750">
              <a:buFont typeface="Arial" panose="020B0604020202020204" pitchFamily="34" charset="0"/>
              <a:buChar char="•"/>
            </a:pPr>
            <a:endParaRPr lang="en-US" dirty="0">
              <a:solidFill>
                <a:schemeClr val="accent5"/>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120146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434387-F997-418D-FE3C-C888E8208FE4}"/>
              </a:ext>
            </a:extLst>
          </p:cNvPr>
          <p:cNvSpPr>
            <a:spLocks noGrp="1"/>
          </p:cNvSpPr>
          <p:nvPr>
            <p:ph type="title"/>
          </p:nvPr>
        </p:nvSpPr>
        <p:spPr>
          <a:xfrm>
            <a:off x="419813" y="727968"/>
            <a:ext cx="11174819" cy="903767"/>
          </a:xfrm>
        </p:spPr>
        <p:txBody>
          <a:bodyPr/>
          <a:lstStyle/>
          <a:p>
            <a:pPr algn="ctr"/>
            <a:r>
              <a:rPr lang="en-US" dirty="0">
                <a:solidFill>
                  <a:srgbClr val="0070C0"/>
                </a:solidFill>
              </a:rPr>
              <a:t>DEMO</a:t>
            </a:r>
            <a:endParaRPr lang="en-IN" dirty="0">
              <a:solidFill>
                <a:srgbClr val="0070C0"/>
              </a:solidFill>
            </a:endParaRPr>
          </a:p>
        </p:txBody>
      </p:sp>
      <p:pic>
        <p:nvPicPr>
          <p:cNvPr id="2050" name="Picture 2">
            <a:extLst>
              <a:ext uri="{FF2B5EF4-FFF2-40B4-BE49-F238E27FC236}">
                <a16:creationId xmlns:a16="http://schemas.microsoft.com/office/drawing/2014/main" id="{32D1CF15-DDA2-EA65-DBEB-AE8850A8B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7814" y="2634846"/>
            <a:ext cx="2663345" cy="120160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30B47AAF-55CB-333D-8918-0B212C0760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4715" y="2737187"/>
            <a:ext cx="2284705" cy="102518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9A6FA9B3-075D-A67E-4210-1646DFDD7B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6209" y="2465078"/>
            <a:ext cx="2207904" cy="1371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7015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457199" y="914400"/>
            <a:ext cx="6212048" cy="1572126"/>
          </a:xfrm>
        </p:spPr>
        <p:txBody>
          <a:bodyPr anchor="ctr" anchorCtr="0"/>
          <a:lstStyle/>
          <a:p>
            <a:r>
              <a:rPr lang="en-US" b="1" dirty="0"/>
              <a:t>LISKOV SUBSTITUTION PRINCIPLE</a:t>
            </a:r>
            <a:endParaRPr lang="en-IN" b="1" i="0" dirty="0">
              <a:effectLst/>
              <a:latin typeface="Segoe UI" panose="020B0502040204020203" pitchFamily="34" charset="0"/>
            </a:endParaRPr>
          </a:p>
        </p:txBody>
      </p:sp>
      <p:sp>
        <p:nvSpPr>
          <p:cNvPr id="3" name="Text Placeholder 2">
            <a:extLst>
              <a:ext uri="{FF2B5EF4-FFF2-40B4-BE49-F238E27FC236}">
                <a16:creationId xmlns:a16="http://schemas.microsoft.com/office/drawing/2014/main" id="{50EACE68-C884-4900-BA05-58DEA1511030}"/>
              </a:ext>
            </a:extLst>
          </p:cNvPr>
          <p:cNvSpPr>
            <a:spLocks noGrp="1"/>
          </p:cNvSpPr>
          <p:nvPr>
            <p:ph type="body" sz="quarter" idx="14"/>
          </p:nvPr>
        </p:nvSpPr>
        <p:spPr>
          <a:xfrm>
            <a:off x="457200" y="2672179"/>
            <a:ext cx="6212048" cy="3915051"/>
          </a:xfrm>
        </p:spPr>
        <p:txBody>
          <a:bodyPr/>
          <a:lstStyle/>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It is a principle of OOP and states that derived classes should be able to extend their base classes without changing/affecting their behavior.</a:t>
            </a:r>
          </a:p>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It is an extension of the Open Close Principle and is violated when you have written code that throws "not implemented exceptions"</a:t>
            </a:r>
          </a:p>
          <a:p>
            <a:r>
              <a:rPr lang="en-US" dirty="0">
                <a:latin typeface="Verdana" panose="020B0604030504040204" pitchFamily="34" charset="0"/>
                <a:ea typeface="Verdana" panose="020B0604030504040204" pitchFamily="34" charset="0"/>
              </a:rPr>
              <a:t>Benefits</a:t>
            </a:r>
          </a:p>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No surprising behavior for callers when substitution applies.</a:t>
            </a:r>
          </a:p>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Code reusable and loosely coupled.</a:t>
            </a:r>
          </a:p>
          <a:p>
            <a:pPr marL="285750" indent="-285750">
              <a:buFont typeface="Arial" panose="020B0604020202020204" pitchFamily="34" charset="0"/>
              <a:buChar char="•"/>
            </a:pPr>
            <a:endParaRPr lang="en-US" dirty="0">
              <a:solidFill>
                <a:schemeClr val="accent5"/>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96723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434387-F997-418D-FE3C-C888E8208FE4}"/>
              </a:ext>
            </a:extLst>
          </p:cNvPr>
          <p:cNvSpPr>
            <a:spLocks noGrp="1"/>
          </p:cNvSpPr>
          <p:nvPr>
            <p:ph type="title"/>
          </p:nvPr>
        </p:nvSpPr>
        <p:spPr>
          <a:xfrm>
            <a:off x="508590" y="399495"/>
            <a:ext cx="11174819" cy="903767"/>
          </a:xfrm>
        </p:spPr>
        <p:txBody>
          <a:bodyPr/>
          <a:lstStyle/>
          <a:p>
            <a:pPr algn="ctr"/>
            <a:r>
              <a:rPr lang="en-US" dirty="0">
                <a:solidFill>
                  <a:srgbClr val="0070C0"/>
                </a:solidFill>
              </a:rPr>
              <a:t>DEMO</a:t>
            </a:r>
            <a:endParaRPr lang="en-IN" dirty="0">
              <a:solidFill>
                <a:srgbClr val="0070C0"/>
              </a:solidFill>
            </a:endParaRPr>
          </a:p>
        </p:txBody>
      </p:sp>
      <p:pic>
        <p:nvPicPr>
          <p:cNvPr id="1028" name="Picture 4">
            <a:extLst>
              <a:ext uri="{FF2B5EF4-FFF2-40B4-BE49-F238E27FC236}">
                <a16:creationId xmlns:a16="http://schemas.microsoft.com/office/drawing/2014/main" id="{8656EFD0-F364-C14F-D754-EE769A4B25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0720" y="1693186"/>
            <a:ext cx="4270556" cy="228483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6BC1FA8-1699-ED70-00CD-39247D7284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3601" y="4856870"/>
            <a:ext cx="3984795" cy="190791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40D5336-2DDA-EB6B-71F6-E433331B13C7}"/>
              </a:ext>
            </a:extLst>
          </p:cNvPr>
          <p:cNvSpPr txBox="1"/>
          <p:nvPr/>
        </p:nvSpPr>
        <p:spPr>
          <a:xfrm>
            <a:off x="5149887" y="1073299"/>
            <a:ext cx="2938509" cy="369332"/>
          </a:xfrm>
          <a:prstGeom prst="rect">
            <a:avLst/>
          </a:prstGeom>
          <a:noFill/>
        </p:spPr>
        <p:txBody>
          <a:bodyPr wrap="square" rtlCol="0">
            <a:spAutoFit/>
          </a:bodyPr>
          <a:lstStyle/>
          <a:p>
            <a:r>
              <a:rPr lang="en-IN" dirty="0"/>
              <a:t>Perfect Substitution</a:t>
            </a:r>
          </a:p>
        </p:txBody>
      </p:sp>
      <p:sp>
        <p:nvSpPr>
          <p:cNvPr id="8" name="TextBox 7">
            <a:extLst>
              <a:ext uri="{FF2B5EF4-FFF2-40B4-BE49-F238E27FC236}">
                <a16:creationId xmlns:a16="http://schemas.microsoft.com/office/drawing/2014/main" id="{437970B4-53DA-9358-8E43-BBC88445170F}"/>
              </a:ext>
            </a:extLst>
          </p:cNvPr>
          <p:cNvSpPr txBox="1"/>
          <p:nvPr/>
        </p:nvSpPr>
        <p:spPr>
          <a:xfrm>
            <a:off x="5054268" y="4367941"/>
            <a:ext cx="2938509" cy="369332"/>
          </a:xfrm>
          <a:prstGeom prst="rect">
            <a:avLst/>
          </a:prstGeom>
          <a:noFill/>
        </p:spPr>
        <p:txBody>
          <a:bodyPr wrap="square" rtlCol="0">
            <a:spAutoFit/>
          </a:bodyPr>
          <a:lstStyle/>
          <a:p>
            <a:r>
              <a:rPr lang="en-IN" dirty="0"/>
              <a:t>Violation  Substitution</a:t>
            </a:r>
          </a:p>
        </p:txBody>
      </p:sp>
    </p:spTree>
    <p:extLst>
      <p:ext uri="{BB962C8B-B14F-4D97-AF65-F5344CB8AC3E}">
        <p14:creationId xmlns:p14="http://schemas.microsoft.com/office/powerpoint/2010/main" val="2745234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457199" y="914400"/>
            <a:ext cx="6212048" cy="1572126"/>
          </a:xfrm>
        </p:spPr>
        <p:txBody>
          <a:bodyPr anchor="ctr" anchorCtr="0"/>
          <a:lstStyle/>
          <a:p>
            <a:r>
              <a:rPr lang="en-US" b="1" dirty="0"/>
              <a:t>INTERFACE SEGREGATION PRINCIPLE</a:t>
            </a:r>
            <a:endParaRPr lang="en-IN" b="1" i="0" dirty="0">
              <a:effectLst/>
              <a:latin typeface="Segoe UI" panose="020B0502040204020203" pitchFamily="34" charset="0"/>
            </a:endParaRPr>
          </a:p>
        </p:txBody>
      </p:sp>
      <p:sp>
        <p:nvSpPr>
          <p:cNvPr id="3" name="Text Placeholder 2">
            <a:extLst>
              <a:ext uri="{FF2B5EF4-FFF2-40B4-BE49-F238E27FC236}">
                <a16:creationId xmlns:a16="http://schemas.microsoft.com/office/drawing/2014/main" id="{50EACE68-C884-4900-BA05-58DEA1511030}"/>
              </a:ext>
            </a:extLst>
          </p:cNvPr>
          <p:cNvSpPr>
            <a:spLocks noGrp="1"/>
          </p:cNvSpPr>
          <p:nvPr>
            <p:ph type="body" sz="quarter" idx="14"/>
          </p:nvPr>
        </p:nvSpPr>
        <p:spPr>
          <a:xfrm>
            <a:off x="457199" y="2699521"/>
            <a:ext cx="6212048" cy="3887710"/>
          </a:xfrm>
        </p:spPr>
        <p:txBody>
          <a:bodyPr/>
          <a:lstStyle/>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Client (class implementation interface) should not force to implement Interface that they don't use.</a:t>
            </a:r>
          </a:p>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Do not design a big fat interface that forces the client to implement a method that is not required by it, instead design a small interface</a:t>
            </a:r>
          </a:p>
          <a:p>
            <a:r>
              <a:rPr lang="en-US" dirty="0">
                <a:latin typeface="Verdana" panose="020B0604030504040204" pitchFamily="34" charset="0"/>
                <a:ea typeface="Verdana" panose="020B0604030504040204" pitchFamily="34" charset="0"/>
              </a:rPr>
              <a:t>Benefits</a:t>
            </a:r>
          </a:p>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Normalizing code.</a:t>
            </a:r>
          </a:p>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Easier to manage and test.</a:t>
            </a:r>
          </a:p>
        </p:txBody>
      </p:sp>
    </p:spTree>
    <p:extLst>
      <p:ext uri="{BB962C8B-B14F-4D97-AF65-F5344CB8AC3E}">
        <p14:creationId xmlns:p14="http://schemas.microsoft.com/office/powerpoint/2010/main" val="2336981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434387-F997-418D-FE3C-C888E8208FE4}"/>
              </a:ext>
            </a:extLst>
          </p:cNvPr>
          <p:cNvSpPr>
            <a:spLocks noGrp="1"/>
          </p:cNvSpPr>
          <p:nvPr>
            <p:ph type="title"/>
          </p:nvPr>
        </p:nvSpPr>
        <p:spPr>
          <a:xfrm>
            <a:off x="410936" y="665825"/>
            <a:ext cx="11174819" cy="903767"/>
          </a:xfrm>
        </p:spPr>
        <p:txBody>
          <a:bodyPr/>
          <a:lstStyle/>
          <a:p>
            <a:pPr algn="ctr"/>
            <a:r>
              <a:rPr lang="en-US" dirty="0">
                <a:solidFill>
                  <a:srgbClr val="0070C0"/>
                </a:solidFill>
              </a:rPr>
              <a:t>DEMO</a:t>
            </a:r>
            <a:endParaRPr lang="en-IN" dirty="0">
              <a:solidFill>
                <a:srgbClr val="0070C0"/>
              </a:solidFill>
            </a:endParaRPr>
          </a:p>
        </p:txBody>
      </p:sp>
      <p:pic>
        <p:nvPicPr>
          <p:cNvPr id="3074" name="Picture 2" descr="Aristo Swing Lid Garbage Waste Dustbin 32 Litre (Blue) : Amazon.in: Home &amp;  Kitchen">
            <a:extLst>
              <a:ext uri="{FF2B5EF4-FFF2-40B4-BE49-F238E27FC236}">
                <a16:creationId xmlns:a16="http://schemas.microsoft.com/office/drawing/2014/main" id="{6C8CB8E2-DD8D-A375-13A6-BBFD194F4D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4311" y="2236433"/>
            <a:ext cx="3955742" cy="395574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Nilkamal 10 Liter Twin Dustbin Plastic Dustbin Price in India - Buy  Nilkamal 10 Liter Twin Dustbin Plastic Dustbin online at Flipkart.com">
            <a:extLst>
              <a:ext uri="{FF2B5EF4-FFF2-40B4-BE49-F238E27FC236}">
                <a16:creationId xmlns:a16="http://schemas.microsoft.com/office/drawing/2014/main" id="{0D3662DE-8AEC-CE39-06D3-26A12DEAEA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6379" y="2229775"/>
            <a:ext cx="2752725"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551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457199" y="914400"/>
            <a:ext cx="6212048" cy="1572126"/>
          </a:xfrm>
        </p:spPr>
        <p:txBody>
          <a:bodyPr anchor="ctr" anchorCtr="0"/>
          <a:lstStyle/>
          <a:p>
            <a:r>
              <a:rPr lang="en-US" b="1" dirty="0"/>
              <a:t>DEPENDENCY INVERSION PRINCIPLE</a:t>
            </a:r>
            <a:endParaRPr lang="en-IN" b="1" i="0" dirty="0">
              <a:effectLst/>
              <a:latin typeface="Segoe UI" panose="020B0502040204020203" pitchFamily="34" charset="0"/>
            </a:endParaRPr>
          </a:p>
        </p:txBody>
      </p:sp>
      <p:sp>
        <p:nvSpPr>
          <p:cNvPr id="3" name="Text Placeholder 2">
            <a:extLst>
              <a:ext uri="{FF2B5EF4-FFF2-40B4-BE49-F238E27FC236}">
                <a16:creationId xmlns:a16="http://schemas.microsoft.com/office/drawing/2014/main" id="{50EACE68-C884-4900-BA05-58DEA1511030}"/>
              </a:ext>
            </a:extLst>
          </p:cNvPr>
          <p:cNvSpPr>
            <a:spLocks noGrp="1"/>
          </p:cNvSpPr>
          <p:nvPr>
            <p:ph type="body" sz="quarter" idx="14"/>
          </p:nvPr>
        </p:nvSpPr>
        <p:spPr>
          <a:xfrm>
            <a:off x="457199" y="2699521"/>
            <a:ext cx="6212048" cy="3887710"/>
          </a:xfrm>
        </p:spPr>
        <p:txBody>
          <a:bodyPr/>
          <a:lstStyle/>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High-level modules should not depend on low level modules and vice versa, both should depend upon abstraction.</a:t>
            </a:r>
          </a:p>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No tight coupling should be among components (Viz. modules, classes) of software and to avoid that, they should depend on abstraction.</a:t>
            </a:r>
          </a:p>
          <a:p>
            <a:r>
              <a:rPr lang="en-US" dirty="0">
                <a:latin typeface="Verdana" panose="020B0604030504040204" pitchFamily="34" charset="0"/>
                <a:ea typeface="Verdana" panose="020B0604030504040204" pitchFamily="34" charset="0"/>
              </a:rPr>
              <a:t>Benefits</a:t>
            </a:r>
          </a:p>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Parallel development of the module becomes easy</a:t>
            </a:r>
          </a:p>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Allow mock testing efficiently.</a:t>
            </a:r>
          </a:p>
        </p:txBody>
      </p:sp>
    </p:spTree>
    <p:extLst>
      <p:ext uri="{BB962C8B-B14F-4D97-AF65-F5344CB8AC3E}">
        <p14:creationId xmlns:p14="http://schemas.microsoft.com/office/powerpoint/2010/main" val="1453102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434387-F997-418D-FE3C-C888E8208FE4}"/>
              </a:ext>
            </a:extLst>
          </p:cNvPr>
          <p:cNvSpPr>
            <a:spLocks noGrp="1"/>
          </p:cNvSpPr>
          <p:nvPr>
            <p:ph type="title"/>
          </p:nvPr>
        </p:nvSpPr>
        <p:spPr>
          <a:xfrm>
            <a:off x="410936" y="665825"/>
            <a:ext cx="11174819" cy="903767"/>
          </a:xfrm>
        </p:spPr>
        <p:txBody>
          <a:bodyPr/>
          <a:lstStyle/>
          <a:p>
            <a:pPr algn="ctr"/>
            <a:r>
              <a:rPr lang="en-US" dirty="0">
                <a:solidFill>
                  <a:srgbClr val="0070C0"/>
                </a:solidFill>
              </a:rPr>
              <a:t>DEMO</a:t>
            </a:r>
            <a:endParaRPr lang="en-IN" dirty="0">
              <a:solidFill>
                <a:srgbClr val="0070C0"/>
              </a:solidFill>
            </a:endParaRPr>
          </a:p>
        </p:txBody>
      </p:sp>
      <p:pic>
        <p:nvPicPr>
          <p:cNvPr id="1026" name="Picture 2" descr="Different Port">
            <a:extLst>
              <a:ext uri="{FF2B5EF4-FFF2-40B4-BE49-F238E27FC236}">
                <a16:creationId xmlns:a16="http://schemas.microsoft.com/office/drawing/2014/main" id="{B55BF90B-9FB1-8028-D704-39FAE5CA18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57" y="1569592"/>
            <a:ext cx="4617222" cy="48151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SB port">
            <a:extLst>
              <a:ext uri="{FF2B5EF4-FFF2-40B4-BE49-F238E27FC236}">
                <a16:creationId xmlns:a16="http://schemas.microsoft.com/office/drawing/2014/main" id="{6D7A6B46-E64B-2984-99C9-9B17D09D94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279" y="1638669"/>
            <a:ext cx="4449398" cy="474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7229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434387-F997-418D-FE3C-C888E8208FE4}"/>
              </a:ext>
            </a:extLst>
          </p:cNvPr>
          <p:cNvSpPr>
            <a:spLocks noGrp="1"/>
          </p:cNvSpPr>
          <p:nvPr>
            <p:ph type="title"/>
          </p:nvPr>
        </p:nvSpPr>
        <p:spPr>
          <a:xfrm>
            <a:off x="410936" y="665825"/>
            <a:ext cx="11174819" cy="903767"/>
          </a:xfrm>
        </p:spPr>
        <p:txBody>
          <a:bodyPr/>
          <a:lstStyle/>
          <a:p>
            <a:pPr algn="ctr"/>
            <a:r>
              <a:rPr lang="en-US" dirty="0">
                <a:solidFill>
                  <a:srgbClr val="0070C0"/>
                </a:solidFill>
              </a:rPr>
              <a:t>Thank YOU</a:t>
            </a:r>
            <a:endParaRPr lang="en-IN" dirty="0">
              <a:solidFill>
                <a:srgbClr val="0070C0"/>
              </a:solidFill>
            </a:endParaRPr>
          </a:p>
        </p:txBody>
      </p:sp>
      <p:pic>
        <p:nvPicPr>
          <p:cNvPr id="2050" name="Picture 2" descr="Say thank you to someone at Companies House - GOV.UK">
            <a:extLst>
              <a:ext uri="{FF2B5EF4-FFF2-40B4-BE49-F238E27FC236}">
                <a16:creationId xmlns:a16="http://schemas.microsoft.com/office/drawing/2014/main" id="{521EC5C1-2CFB-CFC8-45DA-0D0665630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502054"/>
            <a:ext cx="8962417" cy="5974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3477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44986A6-583D-4323-BBE6-0C4C3B1464BF}"/>
              </a:ext>
            </a:extLst>
          </p:cNvPr>
          <p:cNvSpPr>
            <a:spLocks noGrp="1"/>
          </p:cNvSpPr>
          <p:nvPr>
            <p:ph type="title"/>
          </p:nvPr>
        </p:nvSpPr>
        <p:spPr>
          <a:xfrm>
            <a:off x="457199" y="327171"/>
            <a:ext cx="3797301" cy="1949685"/>
          </a:xfrm>
        </p:spPr>
        <p:txBody>
          <a:bodyPr>
            <a:normAutofit fontScale="90000"/>
          </a:bodyPr>
          <a:lstStyle/>
          <a:p>
            <a:r>
              <a:rPr lang="en-US" b="1" dirty="0"/>
              <a:t>SOFTWARE DESIGN PRINCIPLEs and Patterns</a:t>
            </a:r>
          </a:p>
        </p:txBody>
      </p:sp>
      <p:sp>
        <p:nvSpPr>
          <p:cNvPr id="3" name="Text Placeholder 2">
            <a:extLst>
              <a:ext uri="{FF2B5EF4-FFF2-40B4-BE49-F238E27FC236}">
                <a16:creationId xmlns:a16="http://schemas.microsoft.com/office/drawing/2014/main" id="{7B91B0F8-EDCA-43C7-A602-F46DA2202AA8}"/>
              </a:ext>
            </a:extLst>
          </p:cNvPr>
          <p:cNvSpPr>
            <a:spLocks noGrp="1"/>
          </p:cNvSpPr>
          <p:nvPr>
            <p:ph type="body" sz="quarter" idx="14"/>
          </p:nvPr>
        </p:nvSpPr>
        <p:spPr>
          <a:xfrm>
            <a:off x="457200" y="2779776"/>
            <a:ext cx="3465576" cy="3255264"/>
          </a:xfrm>
        </p:spPr>
        <p:txBody>
          <a:bodyPr>
            <a:noAutofit/>
          </a:bodyPr>
          <a:lstStyle/>
          <a:p>
            <a:pPr algn="just"/>
            <a:endParaRPr lang="en-US" b="0" i="0" dirty="0">
              <a:solidFill>
                <a:schemeClr val="tx2"/>
              </a:solidFill>
              <a:effectLst/>
              <a:latin typeface="Verdana" panose="020B0604030504040204" pitchFamily="34" charset="0"/>
            </a:endParaRPr>
          </a:p>
          <a:p>
            <a:pPr algn="just"/>
            <a:r>
              <a:rPr lang="en-US" b="0" i="0" dirty="0">
                <a:solidFill>
                  <a:schemeClr val="tx2"/>
                </a:solidFill>
                <a:effectLst/>
                <a:latin typeface="Verdana" panose="020B0604030504040204" pitchFamily="34" charset="0"/>
              </a:rPr>
              <a:t>In software engineering, design principle and design pattern are not the same.</a:t>
            </a:r>
          </a:p>
          <a:p>
            <a:br>
              <a:rPr lang="en-US" dirty="0">
                <a:solidFill>
                  <a:schemeClr val="tx2"/>
                </a:solidFill>
              </a:rPr>
            </a:br>
            <a:endParaRPr lang="en-US" dirty="0">
              <a:solidFill>
                <a:schemeClr val="tx2"/>
              </a:solidFill>
            </a:endParaRPr>
          </a:p>
          <a:p>
            <a:endParaRPr lang="en-US" dirty="0">
              <a:solidFill>
                <a:schemeClr val="tx2"/>
              </a:solidFill>
            </a:endParaRPr>
          </a:p>
        </p:txBody>
      </p:sp>
      <p:sp>
        <p:nvSpPr>
          <p:cNvPr id="16" name="Rectangle 15">
            <a:extLst>
              <a:ext uri="{FF2B5EF4-FFF2-40B4-BE49-F238E27FC236}">
                <a16:creationId xmlns:a16="http://schemas.microsoft.com/office/drawing/2014/main" id="{F41CB42D-A527-44ED-ADE2-30B3266BAFB1}"/>
              </a:ext>
              <a:ext uri="{C183D7F6-B498-43B3-948B-1728B52AA6E4}">
                <adec:decorative xmlns:adec="http://schemas.microsoft.com/office/drawing/2017/decorative" val="1"/>
              </a:ext>
            </a:extLst>
          </p:cNvPr>
          <p:cNvSpPr/>
          <p:nvPr/>
        </p:nvSpPr>
        <p:spPr>
          <a:xfrm>
            <a:off x="228600" y="241300"/>
            <a:ext cx="11772900" cy="6400800"/>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5985C443-D7EF-9ED3-7AF3-8CA83842C875}"/>
              </a:ext>
            </a:extLst>
          </p:cNvPr>
          <p:cNvSpPr>
            <a:spLocks noGrp="1"/>
          </p:cNvSpPr>
          <p:nvPr>
            <p:ph type="pic" sz="quarter" idx="15"/>
          </p:nvPr>
        </p:nvSpPr>
        <p:spPr/>
      </p:sp>
      <p:pic>
        <p:nvPicPr>
          <p:cNvPr id="4" name="Picture 3">
            <a:extLst>
              <a:ext uri="{FF2B5EF4-FFF2-40B4-BE49-F238E27FC236}">
                <a16:creationId xmlns:a16="http://schemas.microsoft.com/office/drawing/2014/main" id="{FA8DD419-0B39-B84D-9C2D-661F8034DE11}"/>
              </a:ext>
            </a:extLst>
          </p:cNvPr>
          <p:cNvPicPr>
            <a:picLocks noChangeAspect="1"/>
          </p:cNvPicPr>
          <p:nvPr/>
        </p:nvPicPr>
        <p:blipFill>
          <a:blip r:embed="rId3"/>
          <a:stretch>
            <a:fillRect/>
          </a:stretch>
        </p:blipFill>
        <p:spPr>
          <a:xfrm>
            <a:off x="4428688" y="2407159"/>
            <a:ext cx="6858000" cy="3419475"/>
          </a:xfrm>
          <a:prstGeom prst="rect">
            <a:avLst/>
          </a:prstGeom>
        </p:spPr>
      </p:pic>
    </p:spTree>
    <p:extLst>
      <p:ext uri="{BB962C8B-B14F-4D97-AF65-F5344CB8AC3E}">
        <p14:creationId xmlns:p14="http://schemas.microsoft.com/office/powerpoint/2010/main" val="2708177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457199" y="914400"/>
            <a:ext cx="5605272" cy="1572126"/>
          </a:xfrm>
        </p:spPr>
        <p:txBody>
          <a:bodyPr anchor="ctr" anchorCtr="0"/>
          <a:lstStyle/>
          <a:p>
            <a:r>
              <a:rPr lang="en-US" b="1" dirty="0"/>
              <a:t>DESIGN PRINCIPLEs </a:t>
            </a:r>
          </a:p>
        </p:txBody>
      </p:sp>
      <p:sp>
        <p:nvSpPr>
          <p:cNvPr id="3" name="Text Placeholder 2">
            <a:extLst>
              <a:ext uri="{FF2B5EF4-FFF2-40B4-BE49-F238E27FC236}">
                <a16:creationId xmlns:a16="http://schemas.microsoft.com/office/drawing/2014/main" id="{50EACE68-C884-4900-BA05-58DEA1511030}"/>
              </a:ext>
            </a:extLst>
          </p:cNvPr>
          <p:cNvSpPr>
            <a:spLocks noGrp="1"/>
          </p:cNvSpPr>
          <p:nvPr>
            <p:ph type="body" sz="quarter" idx="14"/>
          </p:nvPr>
        </p:nvSpPr>
        <p:spPr>
          <a:xfrm>
            <a:off x="457199" y="3072384"/>
            <a:ext cx="6170103" cy="3546530"/>
          </a:xfrm>
        </p:spPr>
        <p:txBody>
          <a:bodyPr/>
          <a:lstStyle/>
          <a:p>
            <a:pPr algn="just"/>
            <a:r>
              <a:rPr lang="en-US" b="0" i="0" dirty="0">
                <a:solidFill>
                  <a:schemeClr val="accent5"/>
                </a:solidFill>
                <a:effectLst/>
                <a:latin typeface="Verdana" panose="020B0604030504040204" pitchFamily="34" charset="0"/>
              </a:rPr>
              <a:t>Design principle is a framework for the designer to follow as good software practices. Design principles provide high level guidelines to design better software applications. They do not provide implementation guidelines and are not bound to any programming language. </a:t>
            </a:r>
          </a:p>
          <a:p>
            <a:pPr algn="just"/>
            <a:endParaRPr lang="en-US" b="0" i="0" dirty="0">
              <a:solidFill>
                <a:schemeClr val="accent5"/>
              </a:solidFill>
              <a:effectLst/>
              <a:latin typeface="Verdana" panose="020B0604030504040204" pitchFamily="34" charset="0"/>
            </a:endParaRPr>
          </a:p>
          <a:p>
            <a:pPr algn="just"/>
            <a:r>
              <a:rPr lang="en-US" b="0" i="0" dirty="0">
                <a:solidFill>
                  <a:schemeClr val="accent5"/>
                </a:solidFill>
                <a:effectLst/>
                <a:latin typeface="Verdana" panose="020B0604030504040204" pitchFamily="34" charset="0"/>
              </a:rPr>
              <a:t>The SOLID (SRP, OCP, LSP, ISP, DIP) principles are one of the most popular sets of design principles.</a:t>
            </a:r>
          </a:p>
        </p:txBody>
      </p:sp>
    </p:spTree>
    <p:extLst>
      <p:ext uri="{BB962C8B-B14F-4D97-AF65-F5344CB8AC3E}">
        <p14:creationId xmlns:p14="http://schemas.microsoft.com/office/powerpoint/2010/main" val="3583957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457199" y="914400"/>
            <a:ext cx="5605272" cy="1572126"/>
          </a:xfrm>
        </p:spPr>
        <p:txBody>
          <a:bodyPr anchor="ctr" anchorCtr="0"/>
          <a:lstStyle/>
          <a:p>
            <a:r>
              <a:rPr lang="en-US" b="1" dirty="0"/>
              <a:t>DESIGN PATTERNs</a:t>
            </a:r>
            <a:endParaRPr lang="en-IN" b="0" i="0" dirty="0">
              <a:effectLst/>
              <a:latin typeface="Segoe UI" panose="020B0502040204020203" pitchFamily="34" charset="0"/>
            </a:endParaRPr>
          </a:p>
        </p:txBody>
      </p:sp>
      <p:sp>
        <p:nvSpPr>
          <p:cNvPr id="3" name="Text Placeholder 2">
            <a:extLst>
              <a:ext uri="{FF2B5EF4-FFF2-40B4-BE49-F238E27FC236}">
                <a16:creationId xmlns:a16="http://schemas.microsoft.com/office/drawing/2014/main" id="{50EACE68-C884-4900-BA05-58DEA1511030}"/>
              </a:ext>
            </a:extLst>
          </p:cNvPr>
          <p:cNvSpPr>
            <a:spLocks noGrp="1"/>
          </p:cNvSpPr>
          <p:nvPr>
            <p:ph type="body" sz="quarter" idx="14"/>
          </p:nvPr>
        </p:nvSpPr>
        <p:spPr>
          <a:xfrm>
            <a:off x="457200" y="3072384"/>
            <a:ext cx="6212048" cy="3328416"/>
          </a:xfrm>
        </p:spPr>
        <p:txBody>
          <a:bodyPr/>
          <a:lstStyle/>
          <a:p>
            <a:pPr algn="just"/>
            <a:r>
              <a:rPr lang="en-US" b="0" i="0" dirty="0">
                <a:solidFill>
                  <a:schemeClr val="accent5"/>
                </a:solidFill>
                <a:effectLst/>
                <a:latin typeface="Verdana" panose="020B0604030504040204" pitchFamily="34" charset="0"/>
              </a:rPr>
              <a:t>Design Patterns provides low-level solutions related to implementation, of commonly occurring object-oriented problems. In other words, design pattern suggests a specific implementation for the specific object-oriented programming problem. </a:t>
            </a:r>
          </a:p>
          <a:p>
            <a:pPr algn="just"/>
            <a:endParaRPr lang="en-US" b="0" i="0" dirty="0">
              <a:solidFill>
                <a:schemeClr val="accent5"/>
              </a:solidFill>
              <a:effectLst/>
              <a:latin typeface="Verdana" panose="020B0604030504040204" pitchFamily="34" charset="0"/>
            </a:endParaRPr>
          </a:p>
          <a:p>
            <a:pPr algn="just"/>
            <a:r>
              <a:rPr lang="en-US" dirty="0">
                <a:solidFill>
                  <a:schemeClr val="accent5"/>
                </a:solidFill>
                <a:latin typeface="Verdana" panose="020B0604030504040204" pitchFamily="34" charset="0"/>
              </a:rPr>
              <a:t>Common design patterns are </a:t>
            </a:r>
            <a:r>
              <a:rPr lang="en-US" b="0" i="0" dirty="0">
                <a:solidFill>
                  <a:schemeClr val="accent5"/>
                </a:solidFill>
                <a:effectLst/>
                <a:latin typeface="Verdana" panose="020B0604030504040204" pitchFamily="34" charset="0"/>
              </a:rPr>
              <a:t>Abstract Factory, Singleton, Command, etc.</a:t>
            </a:r>
          </a:p>
        </p:txBody>
      </p:sp>
    </p:spTree>
    <p:extLst>
      <p:ext uri="{BB962C8B-B14F-4D97-AF65-F5344CB8AC3E}">
        <p14:creationId xmlns:p14="http://schemas.microsoft.com/office/powerpoint/2010/main" val="3741286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457199" y="914400"/>
            <a:ext cx="6212048" cy="1572126"/>
          </a:xfrm>
        </p:spPr>
        <p:txBody>
          <a:bodyPr anchor="ctr" anchorCtr="0"/>
          <a:lstStyle/>
          <a:p>
            <a:r>
              <a:rPr lang="en-US" b="1" dirty="0"/>
              <a:t>Revisit INTERFACE</a:t>
            </a:r>
            <a:endParaRPr lang="en-IN" b="1" i="0" dirty="0">
              <a:effectLst/>
              <a:latin typeface="Segoe UI" panose="020B0502040204020203" pitchFamily="34" charset="0"/>
            </a:endParaRPr>
          </a:p>
        </p:txBody>
      </p:sp>
      <p:sp>
        <p:nvSpPr>
          <p:cNvPr id="3" name="Text Placeholder 2">
            <a:extLst>
              <a:ext uri="{FF2B5EF4-FFF2-40B4-BE49-F238E27FC236}">
                <a16:creationId xmlns:a16="http://schemas.microsoft.com/office/drawing/2014/main" id="{50EACE68-C884-4900-BA05-58DEA1511030}"/>
              </a:ext>
            </a:extLst>
          </p:cNvPr>
          <p:cNvSpPr>
            <a:spLocks noGrp="1"/>
          </p:cNvSpPr>
          <p:nvPr>
            <p:ph type="body" sz="quarter" idx="14"/>
          </p:nvPr>
        </p:nvSpPr>
        <p:spPr>
          <a:xfrm>
            <a:off x="457200" y="3072384"/>
            <a:ext cx="6212048" cy="3328416"/>
          </a:xfrm>
        </p:spPr>
        <p:txBody>
          <a:bodyPr/>
          <a:lstStyle/>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Contract  between itself and any class that implements it.</a:t>
            </a:r>
          </a:p>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It contains only declaration of its members and implementation of its members will be given by the class who implements the interface</a:t>
            </a:r>
          </a:p>
          <a:p>
            <a:pPr marL="285750" indent="-285750">
              <a:buFont typeface="Arial" panose="020B0604020202020204" pitchFamily="34" charset="0"/>
              <a:buChar char="•"/>
            </a:pPr>
            <a:endParaRPr lang="en-US" dirty="0">
              <a:solidFill>
                <a:schemeClr val="accent5"/>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solidFill>
                <a:schemeClr val="accent5"/>
              </a:solidFill>
              <a:latin typeface="Verdana" panose="020B0604030504040204" pitchFamily="34" charset="0"/>
              <a:ea typeface="Verdana" panose="020B0604030504040204" pitchFamily="34" charset="0"/>
            </a:endParaRPr>
          </a:p>
        </p:txBody>
      </p:sp>
      <p:pic>
        <p:nvPicPr>
          <p:cNvPr id="4" name="Picture Placeholder 9">
            <a:extLst>
              <a:ext uri="{FF2B5EF4-FFF2-40B4-BE49-F238E27FC236}">
                <a16:creationId xmlns:a16="http://schemas.microsoft.com/office/drawing/2014/main" id="{4A0D41FB-1F92-A505-E8C6-3123201F720A}"/>
              </a:ext>
            </a:extLst>
          </p:cNvPr>
          <p:cNvPicPr>
            <a:picLocks noGrp="1" noChangeAspect="1"/>
          </p:cNvPicPr>
          <p:nvPr>
            <p:ph type="pic" sz="quarter" idx="15"/>
          </p:nvPr>
        </p:nvPicPr>
        <p:blipFill rotWithShape="1">
          <a:blip r:embed="rId2"/>
          <a:srcRect l="4359" r="4359"/>
          <a:stretch/>
        </p:blipFill>
        <p:spPr>
          <a:xfrm>
            <a:off x="7495651" y="553673"/>
            <a:ext cx="4433493" cy="5943020"/>
          </a:xfrm>
          <a:noFill/>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3349103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457199" y="914400"/>
            <a:ext cx="6212048" cy="1572126"/>
          </a:xfrm>
        </p:spPr>
        <p:txBody>
          <a:bodyPr anchor="ctr" anchorCtr="0"/>
          <a:lstStyle/>
          <a:p>
            <a:r>
              <a:rPr lang="en-US" b="1" dirty="0"/>
              <a:t>REVISIT Abstraction</a:t>
            </a:r>
            <a:endParaRPr lang="en-IN" b="1" i="0" dirty="0">
              <a:effectLst/>
              <a:latin typeface="Segoe UI" panose="020B0502040204020203" pitchFamily="34" charset="0"/>
            </a:endParaRPr>
          </a:p>
        </p:txBody>
      </p:sp>
      <p:sp>
        <p:nvSpPr>
          <p:cNvPr id="3" name="Text Placeholder 2">
            <a:extLst>
              <a:ext uri="{FF2B5EF4-FFF2-40B4-BE49-F238E27FC236}">
                <a16:creationId xmlns:a16="http://schemas.microsoft.com/office/drawing/2014/main" id="{50EACE68-C884-4900-BA05-58DEA1511030}"/>
              </a:ext>
            </a:extLst>
          </p:cNvPr>
          <p:cNvSpPr>
            <a:spLocks noGrp="1"/>
          </p:cNvSpPr>
          <p:nvPr>
            <p:ph type="body" sz="quarter" idx="14"/>
          </p:nvPr>
        </p:nvSpPr>
        <p:spPr>
          <a:xfrm>
            <a:off x="457200" y="3072384"/>
            <a:ext cx="6212048" cy="3328416"/>
          </a:xfrm>
        </p:spPr>
        <p:txBody>
          <a:bodyPr/>
          <a:lstStyle/>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An instance of an abstract class can not be created.</a:t>
            </a:r>
          </a:p>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A class inherits from the abstract class need to implement all its abstract members.</a:t>
            </a:r>
          </a:p>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Abstract class can contains non abstract methods but at least one abstract method. </a:t>
            </a:r>
          </a:p>
          <a:p>
            <a:pPr marL="285750" indent="-285750">
              <a:buFont typeface="Arial" panose="020B0604020202020204" pitchFamily="34" charset="0"/>
              <a:buChar char="•"/>
            </a:pPr>
            <a:endParaRPr lang="en-US" dirty="0">
              <a:solidFill>
                <a:schemeClr val="accent5"/>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solidFill>
                <a:schemeClr val="accent5"/>
              </a:solidFill>
              <a:latin typeface="Verdana" panose="020B0604030504040204" pitchFamily="34" charset="0"/>
              <a:ea typeface="Verdana" panose="020B0604030504040204" pitchFamily="34" charset="0"/>
            </a:endParaRPr>
          </a:p>
        </p:txBody>
      </p:sp>
      <p:sp>
        <p:nvSpPr>
          <p:cNvPr id="6" name="Picture Placeholder 5">
            <a:extLst>
              <a:ext uri="{FF2B5EF4-FFF2-40B4-BE49-F238E27FC236}">
                <a16:creationId xmlns:a16="http://schemas.microsoft.com/office/drawing/2014/main" id="{95FF97BB-0CBD-C337-11AE-A9A2A23F7876}"/>
              </a:ext>
            </a:extLst>
          </p:cNvPr>
          <p:cNvSpPr>
            <a:spLocks noGrp="1"/>
          </p:cNvSpPr>
          <p:nvPr>
            <p:ph type="pic" sz="quarter" idx="15"/>
          </p:nvPr>
        </p:nvSpPr>
        <p:spPr/>
      </p:sp>
      <p:pic>
        <p:nvPicPr>
          <p:cNvPr id="14" name="Picture 13">
            <a:extLst>
              <a:ext uri="{FF2B5EF4-FFF2-40B4-BE49-F238E27FC236}">
                <a16:creationId xmlns:a16="http://schemas.microsoft.com/office/drawing/2014/main" id="{0DD73138-3472-953D-17A1-9104F71CCACD}"/>
              </a:ext>
            </a:extLst>
          </p:cNvPr>
          <p:cNvPicPr>
            <a:picLocks noChangeAspect="1"/>
          </p:cNvPicPr>
          <p:nvPr/>
        </p:nvPicPr>
        <p:blipFill>
          <a:blip r:embed="rId2"/>
          <a:stretch>
            <a:fillRect/>
          </a:stretch>
        </p:blipFill>
        <p:spPr>
          <a:xfrm>
            <a:off x="6725233" y="261257"/>
            <a:ext cx="5273934" cy="6400800"/>
          </a:xfrm>
          <a:prstGeom prst="rect">
            <a:avLst/>
          </a:prstGeom>
        </p:spPr>
      </p:pic>
    </p:spTree>
    <p:extLst>
      <p:ext uri="{BB962C8B-B14F-4D97-AF65-F5344CB8AC3E}">
        <p14:creationId xmlns:p14="http://schemas.microsoft.com/office/powerpoint/2010/main" val="615108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457199" y="914400"/>
            <a:ext cx="6212048" cy="1572126"/>
          </a:xfrm>
        </p:spPr>
        <p:txBody>
          <a:bodyPr anchor="ctr" anchorCtr="0"/>
          <a:lstStyle/>
          <a:p>
            <a:r>
              <a:rPr lang="en-US" b="1" dirty="0"/>
              <a:t>SOLID PRINCIPLE</a:t>
            </a:r>
            <a:endParaRPr lang="en-IN" b="1" i="0" dirty="0">
              <a:effectLst/>
              <a:latin typeface="Segoe UI" panose="020B0502040204020203" pitchFamily="34" charset="0"/>
            </a:endParaRPr>
          </a:p>
        </p:txBody>
      </p:sp>
      <p:sp>
        <p:nvSpPr>
          <p:cNvPr id="3" name="Text Placeholder 2">
            <a:extLst>
              <a:ext uri="{FF2B5EF4-FFF2-40B4-BE49-F238E27FC236}">
                <a16:creationId xmlns:a16="http://schemas.microsoft.com/office/drawing/2014/main" id="{50EACE68-C884-4900-BA05-58DEA1511030}"/>
              </a:ext>
            </a:extLst>
          </p:cNvPr>
          <p:cNvSpPr>
            <a:spLocks noGrp="1"/>
          </p:cNvSpPr>
          <p:nvPr>
            <p:ph type="body" sz="quarter" idx="14"/>
          </p:nvPr>
        </p:nvSpPr>
        <p:spPr>
          <a:xfrm>
            <a:off x="381699" y="2640154"/>
            <a:ext cx="6212048" cy="3880145"/>
          </a:xfrm>
        </p:spPr>
        <p:txBody>
          <a:bodyPr/>
          <a:lstStyle/>
          <a:p>
            <a:pPr algn="l"/>
            <a:r>
              <a:rPr lang="en-US" dirty="0">
                <a:latin typeface="Segoe UI" panose="020B0502040204020203" pitchFamily="34" charset="0"/>
                <a:cs typeface="Segoe UI" panose="020B0502040204020203" pitchFamily="34" charset="0"/>
              </a:rPr>
              <a:t>SOLID Design principles are Introduced by Robert. C. </a:t>
            </a:r>
            <a:r>
              <a:rPr lang="en-US">
                <a:latin typeface="Segoe UI" panose="020B0502040204020203" pitchFamily="34" charset="0"/>
                <a:cs typeface="Segoe UI" panose="020B0502040204020203" pitchFamily="34" charset="0"/>
              </a:rPr>
              <a:t>Martin.</a:t>
            </a:r>
            <a:endParaRPr lang="en-US">
              <a:solidFill>
                <a:schemeClr val="accent5"/>
              </a:solidFill>
              <a:latin typeface="Verdana" panose="020B0604030504040204" pitchFamily="34" charset="0"/>
              <a:ea typeface="Verdana" panose="020B0604030504040204" pitchFamily="34" charset="0"/>
            </a:endParaRPr>
          </a:p>
          <a:p>
            <a:pPr algn="l"/>
            <a:r>
              <a:rPr lang="en-US" dirty="0">
                <a:solidFill>
                  <a:schemeClr val="accent5"/>
                </a:solidFill>
                <a:latin typeface="Verdana" panose="020B0604030504040204" pitchFamily="34" charset="0"/>
                <a:ea typeface="Verdana" panose="020B0604030504040204" pitchFamily="34" charset="0"/>
              </a:rPr>
              <a:t>The SOLID software principles will guide you to:</a:t>
            </a:r>
          </a:p>
          <a:p>
            <a:pPr marL="285750" indent="-285750" algn="l">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Write code that’s easy to maintain.</a:t>
            </a:r>
          </a:p>
          <a:p>
            <a:pPr marL="285750" indent="-285750" algn="l">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Make it easier to extend the existing system.</a:t>
            </a:r>
          </a:p>
          <a:p>
            <a:pPr marL="285750" indent="-285750" algn="l">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Write code that’s easy to read and understand.</a:t>
            </a:r>
          </a:p>
          <a:p>
            <a:pPr marL="285750" indent="-285750">
              <a:buFont typeface="Arial" panose="020B0604020202020204" pitchFamily="34" charset="0"/>
              <a:buChar char="•"/>
            </a:pPr>
            <a:endParaRPr lang="en-US" dirty="0">
              <a:solidFill>
                <a:schemeClr val="accent5"/>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solidFill>
                  <a:schemeClr val="tx2">
                    <a:lumMod val="20000"/>
                    <a:lumOff val="80000"/>
                  </a:schemeClr>
                </a:solidFill>
                <a:latin typeface="Verdana" panose="020B0604030504040204" pitchFamily="34" charset="0"/>
                <a:ea typeface="Verdana" panose="020B0604030504040204" pitchFamily="34" charset="0"/>
              </a:rPr>
              <a:t>S – SINGLE RESPONSIBILITY PRINCINPLE</a:t>
            </a:r>
          </a:p>
          <a:p>
            <a:pPr marL="285750" indent="-285750">
              <a:buFont typeface="Arial" panose="020B0604020202020204" pitchFamily="34" charset="0"/>
              <a:buChar char="•"/>
            </a:pPr>
            <a:r>
              <a:rPr lang="en-US" dirty="0">
                <a:solidFill>
                  <a:schemeClr val="tx2">
                    <a:lumMod val="20000"/>
                    <a:lumOff val="80000"/>
                  </a:schemeClr>
                </a:solidFill>
                <a:latin typeface="Verdana" panose="020B0604030504040204" pitchFamily="34" charset="0"/>
                <a:ea typeface="Verdana" panose="020B0604030504040204" pitchFamily="34" charset="0"/>
              </a:rPr>
              <a:t>O – OPEN CLOSED PRINCIPLE</a:t>
            </a:r>
          </a:p>
          <a:p>
            <a:pPr marL="285750" indent="-285750">
              <a:buFont typeface="Arial" panose="020B0604020202020204" pitchFamily="34" charset="0"/>
              <a:buChar char="•"/>
            </a:pPr>
            <a:r>
              <a:rPr lang="en-US" dirty="0">
                <a:solidFill>
                  <a:schemeClr val="tx2">
                    <a:lumMod val="20000"/>
                    <a:lumOff val="80000"/>
                  </a:schemeClr>
                </a:solidFill>
                <a:latin typeface="Verdana" panose="020B0604030504040204" pitchFamily="34" charset="0"/>
                <a:ea typeface="Verdana" panose="020B0604030504040204" pitchFamily="34" charset="0"/>
              </a:rPr>
              <a:t>L – LISKOV SUBSTITUTION PRINCIPLE</a:t>
            </a:r>
          </a:p>
          <a:p>
            <a:pPr marL="285750" indent="-285750">
              <a:buFont typeface="Arial" panose="020B0604020202020204" pitchFamily="34" charset="0"/>
              <a:buChar char="•"/>
            </a:pPr>
            <a:r>
              <a:rPr lang="en-US" dirty="0">
                <a:solidFill>
                  <a:schemeClr val="tx2">
                    <a:lumMod val="20000"/>
                    <a:lumOff val="80000"/>
                  </a:schemeClr>
                </a:solidFill>
                <a:latin typeface="Verdana" panose="020B0604030504040204" pitchFamily="34" charset="0"/>
                <a:ea typeface="Verdana" panose="020B0604030504040204" pitchFamily="34" charset="0"/>
              </a:rPr>
              <a:t>I – INTERFACE SEGREGATION PRINCIPLE</a:t>
            </a:r>
          </a:p>
          <a:p>
            <a:pPr marL="285750" indent="-285750">
              <a:buFont typeface="Arial" panose="020B0604020202020204" pitchFamily="34" charset="0"/>
              <a:buChar char="•"/>
            </a:pPr>
            <a:r>
              <a:rPr lang="en-US" dirty="0">
                <a:solidFill>
                  <a:schemeClr val="tx2">
                    <a:lumMod val="20000"/>
                    <a:lumOff val="80000"/>
                  </a:schemeClr>
                </a:solidFill>
                <a:latin typeface="Verdana" panose="020B0604030504040204" pitchFamily="34" charset="0"/>
                <a:ea typeface="Verdana" panose="020B0604030504040204" pitchFamily="34" charset="0"/>
              </a:rPr>
              <a:t>D – DEPENDENCY INVERSION PRINCIPLE</a:t>
            </a:r>
          </a:p>
          <a:p>
            <a:pPr marL="285750" indent="-285750">
              <a:buFont typeface="Arial" panose="020B0604020202020204" pitchFamily="34" charset="0"/>
              <a:buChar char="•"/>
            </a:pPr>
            <a:endParaRPr lang="en-US" dirty="0">
              <a:solidFill>
                <a:schemeClr val="accent5"/>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solidFill>
                <a:schemeClr val="accent5"/>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166017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457199" y="914400"/>
            <a:ext cx="6212048" cy="1572126"/>
          </a:xfrm>
        </p:spPr>
        <p:txBody>
          <a:bodyPr anchor="ctr" anchorCtr="0"/>
          <a:lstStyle/>
          <a:p>
            <a:r>
              <a:rPr lang="en-US" b="1" dirty="0"/>
              <a:t>SINGLE RESPONSIBILITY PRINCIPLE</a:t>
            </a:r>
            <a:endParaRPr lang="en-IN" b="1" i="0" dirty="0">
              <a:effectLst/>
              <a:latin typeface="Segoe UI" panose="020B0502040204020203" pitchFamily="34" charset="0"/>
            </a:endParaRPr>
          </a:p>
        </p:txBody>
      </p:sp>
      <p:sp>
        <p:nvSpPr>
          <p:cNvPr id="3" name="Text Placeholder 2">
            <a:extLst>
              <a:ext uri="{FF2B5EF4-FFF2-40B4-BE49-F238E27FC236}">
                <a16:creationId xmlns:a16="http://schemas.microsoft.com/office/drawing/2014/main" id="{50EACE68-C884-4900-BA05-58DEA1511030}"/>
              </a:ext>
            </a:extLst>
          </p:cNvPr>
          <p:cNvSpPr>
            <a:spLocks noGrp="1"/>
          </p:cNvSpPr>
          <p:nvPr>
            <p:ph type="body" sz="quarter" idx="14"/>
          </p:nvPr>
        </p:nvSpPr>
        <p:spPr>
          <a:xfrm>
            <a:off x="457200" y="3072384"/>
            <a:ext cx="6212048" cy="3328416"/>
          </a:xfrm>
        </p:spPr>
        <p:txBody>
          <a:bodyPr/>
          <a:lstStyle/>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A class (or method) should only have one responsibility hence only one reason to change</a:t>
            </a:r>
          </a:p>
          <a:p>
            <a:pPr marL="285750" indent="-285750">
              <a:buFont typeface="Arial" panose="020B0604020202020204" pitchFamily="34" charset="0"/>
              <a:buChar char="•"/>
            </a:pPr>
            <a:endParaRPr lang="en-US" dirty="0">
              <a:solidFill>
                <a:schemeClr val="accent5"/>
              </a:solidFill>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Benefits</a:t>
            </a:r>
          </a:p>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Easier to understand</a:t>
            </a:r>
          </a:p>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Easier to maintain.</a:t>
            </a:r>
          </a:p>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Change less frequently.</a:t>
            </a:r>
          </a:p>
          <a:p>
            <a:pPr marL="285750" indent="-285750">
              <a:buFont typeface="Arial" panose="020B0604020202020204" pitchFamily="34" charset="0"/>
              <a:buChar char="•"/>
            </a:pPr>
            <a:r>
              <a:rPr lang="en-US" dirty="0">
                <a:solidFill>
                  <a:schemeClr val="accent5"/>
                </a:solidFill>
                <a:latin typeface="Verdana" panose="020B0604030504040204" pitchFamily="34" charset="0"/>
                <a:ea typeface="Verdana" panose="020B0604030504040204" pitchFamily="34" charset="0"/>
              </a:rPr>
              <a:t>Easily Testable</a:t>
            </a:r>
          </a:p>
          <a:p>
            <a:pPr marL="285750" indent="-285750">
              <a:buFont typeface="Arial" panose="020B0604020202020204" pitchFamily="34" charset="0"/>
              <a:buChar char="•"/>
            </a:pPr>
            <a:endParaRPr lang="en-US" dirty="0">
              <a:solidFill>
                <a:schemeClr val="accent5"/>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55461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434387-F997-418D-FE3C-C888E8208FE4}"/>
              </a:ext>
            </a:extLst>
          </p:cNvPr>
          <p:cNvSpPr>
            <a:spLocks noGrp="1"/>
          </p:cNvSpPr>
          <p:nvPr>
            <p:ph type="title"/>
          </p:nvPr>
        </p:nvSpPr>
        <p:spPr>
          <a:xfrm>
            <a:off x="508590" y="541538"/>
            <a:ext cx="11174819" cy="903767"/>
          </a:xfrm>
        </p:spPr>
        <p:txBody>
          <a:bodyPr/>
          <a:lstStyle/>
          <a:p>
            <a:pPr algn="ctr"/>
            <a:r>
              <a:rPr lang="en-US" dirty="0">
                <a:solidFill>
                  <a:srgbClr val="0070C0"/>
                </a:solidFill>
              </a:rPr>
              <a:t>DEMO</a:t>
            </a:r>
            <a:endParaRPr lang="en-IN" dirty="0">
              <a:solidFill>
                <a:srgbClr val="0070C0"/>
              </a:solidFill>
            </a:endParaRPr>
          </a:p>
        </p:txBody>
      </p:sp>
    </p:spTree>
    <p:extLst>
      <p:ext uri="{BB962C8B-B14F-4D97-AF65-F5344CB8AC3E}">
        <p14:creationId xmlns:p14="http://schemas.microsoft.com/office/powerpoint/2010/main" val="3514344867"/>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{866AE09F-2C93-42A5-8489-50D49311F64E}tf78479028_win32</Template>
  <TotalTime>1447</TotalTime>
  <Words>558</Words>
  <Application>Microsoft Office PowerPoint</Application>
  <PresentationFormat>Widescreen</PresentationFormat>
  <Paragraphs>76</Paragraphs>
  <Slides>18</Slides>
  <Notes>2</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18</vt:i4>
      </vt:variant>
    </vt:vector>
  </HeadingPairs>
  <TitlesOfParts>
    <vt:vector size="27" baseType="lpstr">
      <vt:lpstr>Arial</vt:lpstr>
      <vt:lpstr>Calibri</vt:lpstr>
      <vt:lpstr>Segoe UI</vt:lpstr>
      <vt:lpstr>Segoe UI Light</vt:lpstr>
      <vt:lpstr>Verdana</vt:lpstr>
      <vt:lpstr>Balancing Act</vt:lpstr>
      <vt:lpstr>Wellspring</vt:lpstr>
      <vt:lpstr>Star of the show</vt:lpstr>
      <vt:lpstr>Amusements</vt:lpstr>
      <vt:lpstr>SOLID PRINCIPLES</vt:lpstr>
      <vt:lpstr>SOFTWARE DESIGN PRINCIPLEs and Patterns</vt:lpstr>
      <vt:lpstr>DESIGN PRINCIPLEs </vt:lpstr>
      <vt:lpstr>DESIGN PATTERNs</vt:lpstr>
      <vt:lpstr>Revisit INTERFACE</vt:lpstr>
      <vt:lpstr>REVISIT Abstraction</vt:lpstr>
      <vt:lpstr>SOLID PRINCIPLE</vt:lpstr>
      <vt:lpstr>SINGLE RESPONSIBILITY PRINCIPLE</vt:lpstr>
      <vt:lpstr>DEMO</vt:lpstr>
      <vt:lpstr>OPEN /CLOSED PRINCIPLE</vt:lpstr>
      <vt:lpstr>DEMO</vt:lpstr>
      <vt:lpstr>LISKOV SUBSTITUTION PRINCIPLE</vt:lpstr>
      <vt:lpstr>DEMO</vt:lpstr>
      <vt:lpstr>INTERFACE SEGREGATION PRINCIPLE</vt:lpstr>
      <vt:lpstr>DEMO</vt:lpstr>
      <vt:lpstr>DEPENDENCY INVERSION PRINCIPLE</vt:lpstr>
      <vt:lpstr>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PRINCIPLES</dc:title>
  <dc:creator>Jatinbhai Dave</dc:creator>
  <cp:lastModifiedBy>Jatinbhai Dave</cp:lastModifiedBy>
  <cp:revision>45</cp:revision>
  <dcterms:created xsi:type="dcterms:W3CDTF">2022-06-26T11:57:52Z</dcterms:created>
  <dcterms:modified xsi:type="dcterms:W3CDTF">2022-06-29T18:30:40Z</dcterms:modified>
</cp:coreProperties>
</file>