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71" r:id="rId4"/>
    <p:sldId id="283" r:id="rId5"/>
    <p:sldId id="284" r:id="rId6"/>
    <p:sldId id="279" r:id="rId7"/>
    <p:sldId id="280" r:id="rId8"/>
    <p:sldId id="275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" id="{B9B51309-D148-4332-87C2-07BE32FBCA3B}">
          <p14:sldIdLst>
            <p14:sldId id="281"/>
            <p14:sldId id="271"/>
            <p14:sldId id="283"/>
            <p14:sldId id="284"/>
          </p14:sldIdLst>
        </p14:section>
        <p14:section name="SOLID Principles" id="{164FB3A6-3E92-4B1B-8E5B-BE03DB4EF72C}">
          <p14:sldIdLst>
            <p14:sldId id="279"/>
            <p14:sldId id="280"/>
            <p14:sldId id="27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hank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tinrdave/SOLIDPRINCIPLES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SOLID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Better way to code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63A045-926A-C66E-FD2A-CE0D5B6D37AD}"/>
              </a:ext>
            </a:extLst>
          </p:cNvPr>
          <p:cNvSpPr txBox="1">
            <a:spLocks/>
          </p:cNvSpPr>
          <p:nvPr/>
        </p:nvSpPr>
        <p:spPr>
          <a:xfrm>
            <a:off x="8616834" y="5320705"/>
            <a:ext cx="3141735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PRESENTATION BY</a:t>
            </a:r>
          </a:p>
          <a:p>
            <a:r>
              <a:rPr lang="en-US" sz="3600" dirty="0">
                <a:solidFill>
                  <a:schemeClr val="bg1"/>
                </a:solidFill>
              </a:rPr>
              <a:t>JATIN DAVE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2444416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WOW !!!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LISKOV SUBSTITUTION PRINCIPLE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ACECB700-9D9A-2026-DCE3-74DEC3C8D1B0}"/>
              </a:ext>
            </a:extLst>
          </p:cNvPr>
          <p:cNvSpPr txBox="1">
            <a:spLocks/>
          </p:cNvSpPr>
          <p:nvPr/>
        </p:nvSpPr>
        <p:spPr>
          <a:xfrm>
            <a:off x="604344" y="1339746"/>
            <a:ext cx="4806555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It is a principle of OOP and states that derived classes should be able to extend their base classes without changing/affecting their behavior.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It is an extension of the Open Close Principle and is violated when you have written code that throws "not implemented exceptions"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No surprising behavior for callers when substitution applies.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Code reusable and loosely coupled.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51058-42FD-8341-2EBC-87AC7B4E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86" y="1817020"/>
            <a:ext cx="4270556" cy="22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B3A65-B936-E7F6-9F2E-BF4E16BCDFBB}"/>
              </a:ext>
            </a:extLst>
          </p:cNvPr>
          <p:cNvSpPr txBox="1"/>
          <p:nvPr/>
        </p:nvSpPr>
        <p:spPr>
          <a:xfrm>
            <a:off x="7842753" y="1339746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Perfect Substitution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B41F4AE-7E5F-7174-02E8-E022DA13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47" y="4733393"/>
            <a:ext cx="3984795" cy="19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84346-B5D5-A935-3CB4-D51DA2509571}"/>
              </a:ext>
            </a:extLst>
          </p:cNvPr>
          <p:cNvSpPr txBox="1"/>
          <p:nvPr/>
        </p:nvSpPr>
        <p:spPr>
          <a:xfrm>
            <a:off x="7890014" y="4244464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Violation  Substitution</a:t>
            </a:r>
          </a:p>
        </p:txBody>
      </p:sp>
    </p:spTree>
    <p:extLst>
      <p:ext uri="{BB962C8B-B14F-4D97-AF65-F5344CB8AC3E}">
        <p14:creationId xmlns:p14="http://schemas.microsoft.com/office/powerpoint/2010/main" val="150544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2444416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INTERESTING !!!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ACECB700-9D9A-2026-DCE3-74DEC3C8D1B0}"/>
              </a:ext>
            </a:extLst>
          </p:cNvPr>
          <p:cNvSpPr txBox="1">
            <a:spLocks/>
          </p:cNvSpPr>
          <p:nvPr/>
        </p:nvSpPr>
        <p:spPr>
          <a:xfrm>
            <a:off x="563152" y="1379291"/>
            <a:ext cx="4806555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Client (class implementation interface) should not force to implement Interface that they don't use.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Do not design a big fat interface that forces the client to implement a method that is not required by it, instead design a small interface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Benefits: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Normalizing code.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Easier to manage and test.</a:t>
            </a:r>
          </a:p>
        </p:txBody>
      </p:sp>
      <p:pic>
        <p:nvPicPr>
          <p:cNvPr id="5" name="Picture 2" descr="Aristo Swing Lid Garbage Waste Dustbin 32 Litre (Blue) : Amazon.in: Home &amp;  Kitchen">
            <a:extLst>
              <a:ext uri="{FF2B5EF4-FFF2-40B4-BE49-F238E27FC236}">
                <a16:creationId xmlns:a16="http://schemas.microsoft.com/office/drawing/2014/main" id="{5B73BDE5-210B-DDEF-8DBD-21F675E6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73" y="2670728"/>
            <a:ext cx="2595626" cy="25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ilkamal 10 Liter Twin Dustbin Plastic Dustbin Price in India - Buy  Nilkamal 10 Liter Twin Dustbin Plastic Dustbin online at Flipkart.com">
            <a:extLst>
              <a:ext uri="{FF2B5EF4-FFF2-40B4-BE49-F238E27FC236}">
                <a16:creationId xmlns:a16="http://schemas.microsoft.com/office/drawing/2014/main" id="{7EAAACB2-4832-8BC5-35D5-BB06082C7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383" y="2597555"/>
            <a:ext cx="1854045" cy="26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7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2444416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Excellent !!!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INVERSION PRINCIPLE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ACECB700-9D9A-2026-DCE3-74DEC3C8D1B0}"/>
              </a:ext>
            </a:extLst>
          </p:cNvPr>
          <p:cNvSpPr txBox="1">
            <a:spLocks/>
          </p:cNvSpPr>
          <p:nvPr/>
        </p:nvSpPr>
        <p:spPr>
          <a:xfrm>
            <a:off x="604344" y="1339746"/>
            <a:ext cx="4806555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High-level modules should not depend on low level modules and vice versa, both should depend upon abstraction.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No tight coupling should be among components (Viz. modules, classes) of software and to avoid that, they should depend on abstraction.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Benefits: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Parallel development of the module becomes easy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Allow mock testing efficiently.</a:t>
            </a:r>
          </a:p>
        </p:txBody>
      </p:sp>
      <p:pic>
        <p:nvPicPr>
          <p:cNvPr id="5" name="Picture 2" descr="Different Port">
            <a:extLst>
              <a:ext uri="{FF2B5EF4-FFF2-40B4-BE49-F238E27FC236}">
                <a16:creationId xmlns:a16="http://schemas.microsoft.com/office/drawing/2014/main" id="{79AE90CE-C3B9-6BB1-AF76-8A48BC27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99" y="2444726"/>
            <a:ext cx="3102385" cy="32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SB port">
            <a:extLst>
              <a:ext uri="{FF2B5EF4-FFF2-40B4-BE49-F238E27FC236}">
                <a16:creationId xmlns:a16="http://schemas.microsoft.com/office/drawing/2014/main" id="{206357AE-44FA-D995-DEFD-661F3672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07" y="2444727"/>
            <a:ext cx="3102385" cy="3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0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2135843" y="1803436"/>
            <a:ext cx="1746387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It should be last one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Github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 Code Link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2669181"/>
            <a:ext cx="661940" cy="661940"/>
          </a:xfrm>
          <a:prstGeom prst="rect">
            <a:avLst/>
          </a:prstGeom>
        </p:spPr>
      </p:pic>
      <p:pic>
        <p:nvPicPr>
          <p:cNvPr id="12" name="Picture 2" descr="Say thank you to someone at Companies House - GOV.UK">
            <a:extLst>
              <a:ext uri="{FF2B5EF4-FFF2-40B4-BE49-F238E27FC236}">
                <a16:creationId xmlns:a16="http://schemas.microsoft.com/office/drawing/2014/main" id="{780C021E-5CD8-4A1F-3053-0E5F4E96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43" y="3580003"/>
            <a:ext cx="4172124" cy="27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SOFTWARE DESIGN PRINCIPLES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783689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principle is a framework for the designer to follow as good software practices.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principles provide high level guidelines to design better software applications.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do not provide implementation guidelines and are not bound to any programming language.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SOLID (SRP, OCP, LSP, ISP, DIP) principles are one of the most popular sets of design principles.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A78CE-A15F-55BF-150B-B7D58502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73" y="1276044"/>
            <a:ext cx="5398717" cy="38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OF SOFTWARE DESIGN PRINCIPLES?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6368953" cy="5186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Software designs is a process to plan or convert the software requirements into software systems. There are several principles are used to organize and arrange structural component of software design. 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Should not suffer from “Tunnel Vision”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000" i="1" dirty="0">
                <a:latin typeface="Segoe UI" panose="020B0502040204020203" pitchFamily="34" charset="0"/>
                <a:cs typeface="Segoe UI" panose="020B0502040204020203" pitchFamily="34" charset="0"/>
              </a:rPr>
              <a:t>Not only focus on completeness but also on other effects.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Traceable to analysis model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- 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Fulfill all requirements.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Should not “Reinvent The Wheel”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Should not waste time or effort in creating things that already exist.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Minimize Intellectual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100" i="1" dirty="0">
                <a:solidFill>
                  <a:srgbClr val="2732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100" b="0" i="1" dirty="0">
                <a:solidFill>
                  <a:srgbClr val="27323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educe the gap between real-world problems and software solutions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Exhibit uniformity and integration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100" i="1" dirty="0">
                <a:solidFill>
                  <a:srgbClr val="27323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1100" b="0" i="1" dirty="0">
                <a:solidFill>
                  <a:srgbClr val="27323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niform throughout the process without any change.</a:t>
            </a:r>
            <a:endParaRPr lang="en-US" sz="11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Accommodate change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Adjust the change as per user’s need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Degrade gently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100" b="0" i="1" dirty="0">
                <a:solidFill>
                  <a:srgbClr val="27323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Work properly even if an error occurs during the execution.</a:t>
            </a:r>
            <a:endParaRPr lang="en-US" sz="11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Assessed for quality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The quality of the design needs to be checked and focused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Review to discover errors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Review design timely to minimize errors</a:t>
            </a: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Design is not coding and coding is not design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Design is describing the logic of program and coding is implementation of design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EDF378AB-CCB3-D0C0-362A-7750EFCD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59" y="1285571"/>
            <a:ext cx="4976329" cy="37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REVISIT - INTERFACE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032307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Contract  between itself and any class that implements it.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It contains only declaration of its members and Implementor must implement all of interface members.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D6E39-2159-94EC-5CD6-7841945C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8" y="2563973"/>
            <a:ext cx="3495675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8037C-2305-04FE-8A1D-968571AC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966" y="1416600"/>
            <a:ext cx="46005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REVISIT - ABSTRACTION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032307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An instance of an abstract class can not be created.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 class inherits from the abstract class need to implement all its abstract members.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Abstract class can contains non abstract methods but at least one abstract method.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F685-0560-2943-0EEE-84402019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8640"/>
            <a:ext cx="5267325" cy="382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C01D2-3FDA-50E0-52AC-D67ED17D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0" y="3072030"/>
            <a:ext cx="2697279" cy="34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SOLID PRINCIPLES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352029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3560488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RESPONSIBILITY PRINCIPLE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FC134949-92F9-0E06-5DCD-245AC9C1B365}"/>
              </a:ext>
            </a:extLst>
          </p:cNvPr>
          <p:cNvSpPr txBox="1">
            <a:spLocks/>
          </p:cNvSpPr>
          <p:nvPr/>
        </p:nvSpPr>
        <p:spPr>
          <a:xfrm>
            <a:off x="604344" y="1339746"/>
            <a:ext cx="5032307" cy="196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SOLID Design principles are Introduced by Robert. C. Martin. The SOLID software principles will guide you to: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Write code that’s easy to maintain.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Make it easier to extend the existing system.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Write code that’s easy to read and understand.</a:t>
            </a:r>
          </a:p>
        </p:txBody>
      </p:sp>
      <p:grpSp>
        <p:nvGrpSpPr>
          <p:cNvPr id="42" name="Group 41" descr="Small circle with number 1 inside  indicating step 1">
            <a:extLst>
              <a:ext uri="{FF2B5EF4-FFF2-40B4-BE49-F238E27FC236}">
                <a16:creationId xmlns:a16="http://schemas.microsoft.com/office/drawing/2014/main" id="{66B458B2-3CE5-2152-186B-287C8AED3FD7}"/>
              </a:ext>
            </a:extLst>
          </p:cNvPr>
          <p:cNvGrpSpPr/>
          <p:nvPr/>
        </p:nvGrpSpPr>
        <p:grpSpPr bwMode="blackWhite">
          <a:xfrm>
            <a:off x="516172" y="4100535"/>
            <a:ext cx="558179" cy="409838"/>
            <a:chOff x="6953426" y="711274"/>
            <a:chExt cx="558179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136F9AD0-04E1-5F03-25D1-0DB000997C6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1">
              <a:extLst>
                <a:ext uri="{FF2B5EF4-FFF2-40B4-BE49-F238E27FC236}">
                  <a16:creationId xmlns:a16="http://schemas.microsoft.com/office/drawing/2014/main" id="{071C74B9-7B10-1F7E-842B-39791343221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</a:p>
          </p:txBody>
        </p:sp>
      </p:grpSp>
      <p:sp>
        <p:nvSpPr>
          <p:cNvPr id="45" name="Content Placeholder 17">
            <a:extLst>
              <a:ext uri="{FF2B5EF4-FFF2-40B4-BE49-F238E27FC236}">
                <a16:creationId xmlns:a16="http://schemas.microsoft.com/office/drawing/2014/main" id="{9F22BF80-7129-0577-01F8-CA2AE96C806F}"/>
              </a:ext>
            </a:extLst>
          </p:cNvPr>
          <p:cNvSpPr txBox="1">
            <a:spLocks/>
          </p:cNvSpPr>
          <p:nvPr/>
        </p:nvSpPr>
        <p:spPr>
          <a:xfrm>
            <a:off x="1041133" y="414072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OPEN/CLOSED PRINCIPLE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6" name="Group 45" descr="Small circle with number 1 inside  indicating step 1">
            <a:extLst>
              <a:ext uri="{FF2B5EF4-FFF2-40B4-BE49-F238E27FC236}">
                <a16:creationId xmlns:a16="http://schemas.microsoft.com/office/drawing/2014/main" id="{25176844-3C21-4F79-B21D-F695D9E79329}"/>
              </a:ext>
            </a:extLst>
          </p:cNvPr>
          <p:cNvGrpSpPr/>
          <p:nvPr/>
        </p:nvGrpSpPr>
        <p:grpSpPr bwMode="blackWhite">
          <a:xfrm>
            <a:off x="525959" y="4655607"/>
            <a:ext cx="558179" cy="409838"/>
            <a:chOff x="6953426" y="711274"/>
            <a:chExt cx="558179" cy="409838"/>
          </a:xfrm>
        </p:grpSpPr>
        <p:sp>
          <p:nvSpPr>
            <p:cNvPr id="47" name="Oval 46" descr="Small circle">
              <a:extLst>
                <a:ext uri="{FF2B5EF4-FFF2-40B4-BE49-F238E27FC236}">
                  <a16:creationId xmlns:a16="http://schemas.microsoft.com/office/drawing/2014/main" id="{7294D3BD-22D0-8FD5-6406-A6C2348E4FB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 descr="Number 1">
              <a:extLst>
                <a:ext uri="{FF2B5EF4-FFF2-40B4-BE49-F238E27FC236}">
                  <a16:creationId xmlns:a16="http://schemas.microsoft.com/office/drawing/2014/main" id="{9A9DF023-3FBB-6032-5A17-02B6CF1AE41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</a:p>
          </p:txBody>
        </p:sp>
      </p:grpSp>
      <p:sp>
        <p:nvSpPr>
          <p:cNvPr id="49" name="Content Placeholder 17">
            <a:extLst>
              <a:ext uri="{FF2B5EF4-FFF2-40B4-BE49-F238E27FC236}">
                <a16:creationId xmlns:a16="http://schemas.microsoft.com/office/drawing/2014/main" id="{7397AF94-8A7D-EE4E-61BF-1BBA75D36CF5}"/>
              </a:ext>
            </a:extLst>
          </p:cNvPr>
          <p:cNvSpPr txBox="1">
            <a:spLocks/>
          </p:cNvSpPr>
          <p:nvPr/>
        </p:nvSpPr>
        <p:spPr>
          <a:xfrm>
            <a:off x="1050920" y="469579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LISKOV SUBSTITUTION PRINCIPLE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50" name="Group 49" descr="Small circle with number 1 inside  indicating step 1">
            <a:extLst>
              <a:ext uri="{FF2B5EF4-FFF2-40B4-BE49-F238E27FC236}">
                <a16:creationId xmlns:a16="http://schemas.microsoft.com/office/drawing/2014/main" id="{B4568844-8620-754A-DBD5-8EDA43841B1F}"/>
              </a:ext>
            </a:extLst>
          </p:cNvPr>
          <p:cNvGrpSpPr/>
          <p:nvPr/>
        </p:nvGrpSpPr>
        <p:grpSpPr bwMode="blackWhite">
          <a:xfrm>
            <a:off x="527357" y="5219068"/>
            <a:ext cx="558179" cy="409838"/>
            <a:chOff x="6953426" y="711274"/>
            <a:chExt cx="558179" cy="409838"/>
          </a:xfrm>
        </p:grpSpPr>
        <p:sp>
          <p:nvSpPr>
            <p:cNvPr id="51" name="Oval 50" descr="Small circle">
              <a:extLst>
                <a:ext uri="{FF2B5EF4-FFF2-40B4-BE49-F238E27FC236}">
                  <a16:creationId xmlns:a16="http://schemas.microsoft.com/office/drawing/2014/main" id="{A05EAD76-D899-F124-2263-DBC7A083201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 descr="Number 1">
              <a:extLst>
                <a:ext uri="{FF2B5EF4-FFF2-40B4-BE49-F238E27FC236}">
                  <a16:creationId xmlns:a16="http://schemas.microsoft.com/office/drawing/2014/main" id="{06DA436A-7E3D-2414-E03A-651BF133CDD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3" name="Content Placeholder 17">
            <a:extLst>
              <a:ext uri="{FF2B5EF4-FFF2-40B4-BE49-F238E27FC236}">
                <a16:creationId xmlns:a16="http://schemas.microsoft.com/office/drawing/2014/main" id="{CFF6CA93-2DAA-A0C8-E3BB-8D61706D2A42}"/>
              </a:ext>
            </a:extLst>
          </p:cNvPr>
          <p:cNvSpPr txBox="1">
            <a:spLocks/>
          </p:cNvSpPr>
          <p:nvPr/>
        </p:nvSpPr>
        <p:spPr>
          <a:xfrm>
            <a:off x="1052318" y="5259260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 SEGREGATION PRINCIPLE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54" name="Group 53" descr="Small circle with number 1 inside  indicating step 1">
            <a:extLst>
              <a:ext uri="{FF2B5EF4-FFF2-40B4-BE49-F238E27FC236}">
                <a16:creationId xmlns:a16="http://schemas.microsoft.com/office/drawing/2014/main" id="{0E1176DB-3E5D-D8DE-6CD3-F7975C9F60DA}"/>
              </a:ext>
            </a:extLst>
          </p:cNvPr>
          <p:cNvGrpSpPr/>
          <p:nvPr/>
        </p:nvGrpSpPr>
        <p:grpSpPr bwMode="blackWhite">
          <a:xfrm>
            <a:off x="520366" y="5782529"/>
            <a:ext cx="558179" cy="409838"/>
            <a:chOff x="6953426" y="711274"/>
            <a:chExt cx="558179" cy="409838"/>
          </a:xfrm>
        </p:grpSpPr>
        <p:sp>
          <p:nvSpPr>
            <p:cNvPr id="55" name="Oval 54" descr="Small circle">
              <a:extLst>
                <a:ext uri="{FF2B5EF4-FFF2-40B4-BE49-F238E27FC236}">
                  <a16:creationId xmlns:a16="http://schemas.microsoft.com/office/drawing/2014/main" id="{D5D8F31D-5DD2-0955-EE91-CAA20A9650D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 descr="Number 1">
              <a:extLst>
                <a:ext uri="{FF2B5EF4-FFF2-40B4-BE49-F238E27FC236}">
                  <a16:creationId xmlns:a16="http://schemas.microsoft.com/office/drawing/2014/main" id="{C5389CEC-332D-3373-E747-B41AC4C55C0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</a:p>
          </p:txBody>
        </p:sp>
      </p:grpSp>
      <p:sp>
        <p:nvSpPr>
          <p:cNvPr id="57" name="Content Placeholder 17">
            <a:extLst>
              <a:ext uri="{FF2B5EF4-FFF2-40B4-BE49-F238E27FC236}">
                <a16:creationId xmlns:a16="http://schemas.microsoft.com/office/drawing/2014/main" id="{42AF737A-E34E-6E06-5C54-84C873822969}"/>
              </a:ext>
            </a:extLst>
          </p:cNvPr>
          <p:cNvSpPr txBox="1">
            <a:spLocks/>
          </p:cNvSpPr>
          <p:nvPr/>
        </p:nvSpPr>
        <p:spPr>
          <a:xfrm>
            <a:off x="1045327" y="5822721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DEPENDENCY INVERSION PRINCIPLE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074" name="Picture 2" descr="SOLID design principles explained | by BGL Tech | BGL Tech | Medium">
            <a:extLst>
              <a:ext uri="{FF2B5EF4-FFF2-40B4-BE49-F238E27FC236}">
                <a16:creationId xmlns:a16="http://schemas.microsoft.com/office/drawing/2014/main" id="{0EB58691-E66C-CB5F-F11C-EAB31672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71" y="1361175"/>
            <a:ext cx="6701275" cy="47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ACECB700-9D9A-2026-DCE3-74DEC3C8D1B0}"/>
              </a:ext>
            </a:extLst>
          </p:cNvPr>
          <p:cNvSpPr txBox="1">
            <a:spLocks/>
          </p:cNvSpPr>
          <p:nvPr/>
        </p:nvSpPr>
        <p:spPr>
          <a:xfrm>
            <a:off x="604344" y="1339746"/>
            <a:ext cx="4806555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 class (or method) should only have one responsibility hence only one reason to change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Benefits: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Easier to understand and maintain.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Change less frequently.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Easy to Test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4" descr="largest victorinox swiss army knife Offers online OFF 61%">
            <a:extLst>
              <a:ext uri="{FF2B5EF4-FFF2-40B4-BE49-F238E27FC236}">
                <a16:creationId xmlns:a16="http://schemas.microsoft.com/office/drawing/2014/main" id="{5D6F8893-F919-A1F7-F768-1053CB90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567" y="1388592"/>
            <a:ext cx="6090978" cy="42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2444416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SHOW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/CLOSED PRINCIPLE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ACECB700-9D9A-2026-DCE3-74DEC3C8D1B0}"/>
              </a:ext>
            </a:extLst>
          </p:cNvPr>
          <p:cNvSpPr txBox="1">
            <a:spLocks/>
          </p:cNvSpPr>
          <p:nvPr/>
        </p:nvSpPr>
        <p:spPr>
          <a:xfrm>
            <a:off x="604344" y="1339746"/>
            <a:ext cx="4806555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 class should be open for extension but closed for modification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Not allowing modification limits introducing new bugs</a:t>
            </a:r>
          </a:p>
          <a:p>
            <a:pPr>
              <a:spcAft>
                <a:spcPts val="600"/>
              </a:spcAft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All dependent classes will not need to adapt modification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6BD70E-290F-CA11-B2A6-98195508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54" y="3147009"/>
            <a:ext cx="2663345" cy="120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8FC4AE-92AD-DA1E-C980-BFE8DE06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94" y="1387989"/>
            <a:ext cx="2284705" cy="102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0854A02-C560-0846-0581-2DE174F2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95" y="5082444"/>
            <a:ext cx="2207904" cy="13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210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{4D08AEC2-D809-45C6-BA62-E052462A494F}tf10001108_win32</Template>
  <TotalTime>136</TotalTime>
  <Words>698</Words>
  <Application>Microsoft Office PowerPoint</Application>
  <PresentationFormat>Widescreen</PresentationFormat>
  <Paragraphs>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Segoe UI Semibold</vt:lpstr>
      <vt:lpstr>WelcomeDoc</vt:lpstr>
      <vt:lpstr>SOLID PRINCIPLES</vt:lpstr>
      <vt:lpstr>SOFTWARE DESIGN PRINCIPLES</vt:lpstr>
      <vt:lpstr>WHY NEED OF SOFTWARE DESIGN PRINCIPLES?</vt:lpstr>
      <vt:lpstr>REVISIT - INTERFACE</vt:lpstr>
      <vt:lpstr>REVISIT - ABSTRACTION</vt:lpstr>
      <vt:lpstr>SOLID PRINCIPLES</vt:lpstr>
      <vt:lpstr>SINGLE RESPONSIBILITY PRINCIPLE</vt:lpstr>
      <vt:lpstr>DEMO</vt:lpstr>
      <vt:lpstr>OPEN /CLOSED PRINCIPLE</vt:lpstr>
      <vt:lpstr>DEMO</vt:lpstr>
      <vt:lpstr>LISKOV SUBSTITUTION PRINCIPLE</vt:lpstr>
      <vt:lpstr>DEMO</vt:lpstr>
      <vt:lpstr>INTERFACE SEGREGATION PRINCIPLE</vt:lpstr>
      <vt:lpstr>DEMO</vt:lpstr>
      <vt:lpstr>DEPENDENCY INVERSION PRINCIPLE</vt:lpstr>
      <vt:lpstr>DEMO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Jatinbhai Dave</dc:creator>
  <cp:keywords/>
  <cp:lastModifiedBy>Jatinbhai Dave</cp:lastModifiedBy>
  <cp:revision>49</cp:revision>
  <dcterms:created xsi:type="dcterms:W3CDTF">2022-06-29T18:00:24Z</dcterms:created>
  <dcterms:modified xsi:type="dcterms:W3CDTF">2022-06-29T20:17:16Z</dcterms:modified>
  <cp:version/>
</cp:coreProperties>
</file>