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1" r:id="rId3"/>
    <p:sldId id="297" r:id="rId4"/>
    <p:sldId id="295" r:id="rId5"/>
    <p:sldId id="283" r:id="rId6"/>
    <p:sldId id="291" r:id="rId7"/>
    <p:sldId id="298" r:id="rId8"/>
    <p:sldId id="296" r:id="rId9"/>
    <p:sldId id="299" r:id="rId10"/>
    <p:sldId id="284" r:id="rId11"/>
    <p:sldId id="302" r:id="rId12"/>
    <p:sldId id="301" r:id="rId13"/>
    <p:sldId id="30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Introduction" id="{DDA0B8E6-DAE4-47C5-96C8-1DBAEFD4B932}">
          <p14:sldIdLst>
            <p14:sldId id="281"/>
            <p14:sldId id="297"/>
            <p14:sldId id="295"/>
            <p14:sldId id="283"/>
            <p14:sldId id="291"/>
            <p14:sldId id="298"/>
          </p14:sldIdLst>
        </p14:section>
        <p14:section name="Implementation" id="{B9B51309-D148-4332-87C2-07BE32FBCA3B}">
          <p14:sldIdLst>
            <p14:sldId id="296"/>
            <p14:sldId id="299"/>
          </p14:sldIdLst>
        </p14:section>
        <p14:section name="Inversion Control" id="{74E2F6B3-C44B-49CB-A7D6-67D93A6E6E8E}">
          <p14:sldIdLst>
            <p14:sldId id="284"/>
            <p14:sldId id="302"/>
            <p14:sldId id="301"/>
            <p14:sldId id="300"/>
          </p14:sldIdLst>
        </p14:section>
        <p14:section name="Thanks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26/09/2022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26/09/2022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26/09/2022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tinrdave/SOLIDPRINCIPLES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DESIGN PATTERN - DEPENDENCY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Replace easily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663A045-926A-C66E-FD2A-CE0D5B6D37AD}"/>
              </a:ext>
            </a:extLst>
          </p:cNvPr>
          <p:cNvSpPr txBox="1">
            <a:spLocks/>
          </p:cNvSpPr>
          <p:nvPr/>
        </p:nvSpPr>
        <p:spPr>
          <a:xfrm>
            <a:off x="8616834" y="5320705"/>
            <a:ext cx="3141735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PRESENTATION BY</a:t>
            </a:r>
          </a:p>
          <a:p>
            <a:r>
              <a:rPr lang="en-US" sz="3600" dirty="0">
                <a:solidFill>
                  <a:schemeClr val="bg1"/>
                </a:solidFill>
              </a:rPr>
              <a:t>JATIN DAVE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5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IoC Containers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5" y="1285570"/>
            <a:ext cx="5441056" cy="518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IoC Container is a framework to create dependencies and inject them automatically whenever required throughout the application.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Automatically creates necessary objects base on request and injects whenever required  of dependencies.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Benefit: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time and effort creating dependencies.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lifetime and scope of newly created object.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Unity , </a:t>
            </a:r>
            <a:r>
              <a:rPr lang="en-US" sz="16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Autofac</a:t>
            </a: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Ninject</a:t>
            </a: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StructureMap</a:t>
            </a:r>
            <a:r>
              <a:rPr lang="en-US" sz="16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  <a:defRPr/>
            </a:pP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C49F6-7043-BAD1-2341-48B2043F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306" y="1471223"/>
            <a:ext cx="59531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0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5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 Container -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Autofac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5" y="1285570"/>
            <a:ext cx="4917824" cy="518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 Container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Autofac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widely used DI container for </a:t>
            </a:r>
            <a:r>
              <a:rPr lang="en-US" sz="1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Framework application.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step process: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Register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Resolve Components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 descr="13-01.eps">
            <a:extLst>
              <a:ext uri="{FF2B5EF4-FFF2-40B4-BE49-F238E27FC236}">
                <a16:creationId xmlns:a16="http://schemas.microsoft.com/office/drawing/2014/main" id="{AB3A07FA-2F19-9E9A-9134-DCFD5F9A0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029" y="1427585"/>
            <a:ext cx="6226905" cy="399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42625F-037C-D9E5-4F6A-23640B11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5" y="3878813"/>
            <a:ext cx="4410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5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 Container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5" y="1285570"/>
            <a:ext cx="5441056" cy="518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IN" sz="1600" i="0" dirty="0">
                <a:solidFill>
                  <a:schemeClr val="accent4"/>
                </a:solidFill>
                <a:effectLst/>
              </a:rPr>
              <a:t>Service Registration Lifetimes</a:t>
            </a:r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three different registration lifetimes we can choose from when registering our services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Transient –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time the service is called, the new instance is created. We can use this for lightweight, stateless services. 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Scoped –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instance of the service is created once per request and within that request (scope) it is reused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Singleton – 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instance is created only once in lifetime of App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73089-750B-91C3-8B7F-1DC84336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000" y="1370238"/>
            <a:ext cx="5467867" cy="51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0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3141693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264" y="1670024"/>
            <a:ext cx="2775459" cy="4531804"/>
          </a:xfrm>
          <a:prstGeom prst="rect">
            <a:avLst/>
          </a:prstGeom>
        </p:spPr>
      </p:pic>
      <p:sp>
        <p:nvSpPr>
          <p:cNvPr id="7" name="Text Box 16" descr="Select me">
            <a:extLst>
              <a:ext uri="{FF2B5EF4-FFF2-40B4-BE49-F238E27FC236}">
                <a16:creationId xmlns:a16="http://schemas.microsoft.com/office/drawing/2014/main" id="{7D6C5189-85BC-2CC6-6A56-61E427E5F7D7}"/>
              </a:ext>
            </a:extLst>
          </p:cNvPr>
          <p:cNvSpPr txBox="1"/>
          <p:nvPr/>
        </p:nvSpPr>
        <p:spPr>
          <a:xfrm rot="21077122">
            <a:off x="842553" y="1534142"/>
            <a:ext cx="3458269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20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Bhai, </a:t>
            </a:r>
            <a:r>
              <a:rPr lang="en-US" sz="2000" b="1" kern="1000" spc="100" dirty="0" err="1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abhi</a:t>
            </a:r>
            <a:r>
              <a:rPr lang="en-US" sz="20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 to </a:t>
            </a:r>
            <a:r>
              <a:rPr lang="en-US" sz="2000" b="1" kern="1000" spc="100" dirty="0" err="1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taiyar</a:t>
            </a:r>
            <a:r>
              <a:rPr lang="en-US" sz="20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kern="1000" spc="100" dirty="0" err="1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bhi</a:t>
            </a:r>
            <a:r>
              <a:rPr lang="en-US" sz="20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000" b="1" kern="1000" spc="100" dirty="0" err="1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hona</a:t>
            </a:r>
            <a:r>
              <a:rPr lang="en-US" sz="20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 he</a:t>
            </a:r>
            <a:endParaRPr lang="en-US" sz="20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8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Any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 err="1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Github</a:t>
            </a: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 Code Link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15" y="2614427"/>
            <a:ext cx="661940" cy="661940"/>
          </a:xfrm>
          <a:prstGeom prst="rect">
            <a:avLst/>
          </a:prstGeom>
        </p:spPr>
      </p:pic>
      <p:pic>
        <p:nvPicPr>
          <p:cNvPr id="12" name="Picture 2" descr="Say thank you to someone at Companies House - GOV.UK">
            <a:extLst>
              <a:ext uri="{FF2B5EF4-FFF2-40B4-BE49-F238E27FC236}">
                <a16:creationId xmlns:a16="http://schemas.microsoft.com/office/drawing/2014/main" id="{780C021E-5CD8-4A1F-3053-0E5F4E96C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143" y="3580003"/>
            <a:ext cx="4172124" cy="278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DEPENDENCY IN CODE?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783689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</a:rPr>
              <a:t>Basic Term: </a:t>
            </a:r>
            <a:r>
              <a:rPr lang="en-US" sz="1600" dirty="0"/>
              <a:t>Something that is dependent on something else.	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282829"/>
                </a:solidFill>
              </a:rPr>
              <a:t>A</a:t>
            </a:r>
            <a:r>
              <a:rPr lang="en-US" sz="1600" b="0" i="0" dirty="0">
                <a:solidFill>
                  <a:srgbClr val="282829"/>
                </a:solidFill>
                <a:effectLst/>
              </a:rPr>
              <a:t> piece of code relies on another piece of code, then we call it dependency.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  <a:cs typeface="Segoe UI" panose="020B0502040204020203" pitchFamily="34" charset="0"/>
              </a:rPr>
              <a:t>Dependency Control Flow:</a:t>
            </a: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82829"/>
                </a:solidFill>
                <a:cs typeface="Segoe UI" panose="020B0502040204020203" pitchFamily="34" charset="0"/>
              </a:rPr>
              <a:t>Class B Depends on Class A : </a:t>
            </a:r>
            <a:r>
              <a:rPr lang="en-US" sz="1600" dirty="0">
                <a:solidFill>
                  <a:srgbClr val="282829"/>
                </a:solidFill>
                <a:cs typeface="Segoe UI" panose="020B0502040204020203" pitchFamily="34" charset="0"/>
              </a:rPr>
              <a:t>Class A is referencing a method from Class B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82829"/>
                </a:solidFill>
                <a:cs typeface="Segoe UI" panose="020B0502040204020203" pitchFamily="34" charset="0"/>
              </a:rPr>
              <a:t>Class C Depends on Class B : </a:t>
            </a:r>
            <a:r>
              <a:rPr lang="en-US" sz="1600" dirty="0">
                <a:solidFill>
                  <a:srgbClr val="282829"/>
                </a:solidFill>
                <a:cs typeface="Segoe UI" panose="020B0502040204020203" pitchFamily="34" charset="0"/>
              </a:rPr>
              <a:t>Class B is referencing the method from Class C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600" dirty="0">
              <a:solidFill>
                <a:srgbClr val="282829"/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endParaRPr lang="en-US" sz="1600" dirty="0">
              <a:solidFill>
                <a:srgbClr val="282829"/>
              </a:solidFill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F0A64-E391-54DB-BCF2-14F0E4BFC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99" y="1368642"/>
            <a:ext cx="5325090" cy="30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DEPENDENCY INJECTION -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783689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/>
              <a:t>Dependency injection is a software design pattern that allows a choice of component to be made at run-time rather than compile time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</a:rPr>
              <a:t>What Mark Seeman says:  </a:t>
            </a:r>
            <a:r>
              <a:rPr lang="en-US" sz="1600" dirty="0"/>
              <a:t>Dependency Injection is a set of software design principles and patterns that enable us to </a:t>
            </a:r>
            <a:r>
              <a:rPr lang="en-US" sz="1600" b="1" dirty="0"/>
              <a:t>develop loosely coupled code</a:t>
            </a:r>
            <a:r>
              <a:rPr lang="en-US" sz="1600" dirty="0"/>
              <a:t>. 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  <a:cs typeface="Segoe UI" panose="020B0502040204020203" pitchFamily="34" charset="0"/>
              </a:rPr>
              <a:t>Purpose of DI: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Make code maintainable.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</a:rPr>
              <a:t>Using Abstraction:</a:t>
            </a:r>
            <a:r>
              <a:rPr lang="en-US" sz="1600" dirty="0"/>
              <a:t> Class A calls a method from an abstraction – </a:t>
            </a:r>
            <a:r>
              <a:rPr lang="en-US" sz="1600" b="1" dirty="0"/>
              <a:t>Interface B </a:t>
            </a:r>
            <a:r>
              <a:rPr lang="en-US" sz="1600" dirty="0"/>
              <a:t>that Class B implements. Class B calls a method from an Interface C instead of Class C directly. 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</a:rPr>
              <a:t>Loosely coupled:</a:t>
            </a:r>
            <a:r>
              <a:rPr lang="en-US" sz="1600" dirty="0"/>
              <a:t> Class B is no longer a dependency of Class A, and Class A and Class B remain loosely coupled. 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4"/>
                </a:solidFill>
              </a:rPr>
              <a:t>Dependency Inversion:</a:t>
            </a:r>
            <a:r>
              <a:rPr lang="en-US" sz="1600" dirty="0"/>
              <a:t> Class B depends on the interface controlled by Class A and therefore the compile-time dependencies are inverted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1B9BA-0622-8CC6-AD30-8BE17A32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80" y="3617702"/>
            <a:ext cx="5085183" cy="2828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36539-A0CD-9ACC-A886-6BB0F37BF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380" y="1313476"/>
            <a:ext cx="5085183" cy="2192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CF3726-2795-69C5-96D4-AA33410EC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076" y="1313476"/>
            <a:ext cx="877487" cy="287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9B7E1-F4EB-4D9B-1E46-F1C6C382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7075" y="3617702"/>
            <a:ext cx="877487" cy="2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4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01861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</a:t>
            </a:r>
            <a:endParaRPr lang="en-US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F093688-A3DE-DD89-3E93-93F8C8A28A12}"/>
              </a:ext>
            </a:extLst>
          </p:cNvPr>
          <p:cNvSpPr txBox="1">
            <a:spLocks/>
          </p:cNvSpPr>
          <p:nvPr/>
        </p:nvSpPr>
        <p:spPr>
          <a:xfrm>
            <a:off x="604345" y="1339746"/>
            <a:ext cx="4615726" cy="517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1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61161-ADAB-4018-9DC1-6F3187D4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3" y="4076759"/>
            <a:ext cx="10827226" cy="24451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4EF6F3-05BD-CE55-CE58-462516FE4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619" y="4076759"/>
            <a:ext cx="1373680" cy="453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47C1E0-3C9B-25BA-FACF-DF0150F9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36" y="1310080"/>
            <a:ext cx="11090191" cy="25150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929F5A-23FD-4850-7973-20066F8E7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918" y="1310080"/>
            <a:ext cx="1372009" cy="4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0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5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INVERSION OF CONTROL(IoC) Principle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5" y="1285570"/>
            <a:ext cx="5032307" cy="5186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Difference between Design Principle and Design Pattern and IoC Containers in C#">
            <a:extLst>
              <a:ext uri="{FF2B5EF4-FFF2-40B4-BE49-F238E27FC236}">
                <a16:creationId xmlns:a16="http://schemas.microsoft.com/office/drawing/2014/main" id="{1D8CA53E-A75E-E5A8-F74C-DFE516564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29" y="1757362"/>
            <a:ext cx="5524064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6FD3624F-2716-0033-3E3E-5086D8BE7DFC}"/>
              </a:ext>
            </a:extLst>
          </p:cNvPr>
          <p:cNvSpPr txBox="1">
            <a:spLocks/>
          </p:cNvSpPr>
          <p:nvPr/>
        </p:nvSpPr>
        <p:spPr>
          <a:xfrm>
            <a:off x="651835" y="1143644"/>
            <a:ext cx="5444166" cy="5470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1600" dirty="0"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4"/>
                </a:solidFill>
              </a:rPr>
              <a:t>Objective:</a:t>
            </a:r>
          </a:p>
          <a:p>
            <a:r>
              <a:rPr lang="en-US" sz="1600" dirty="0">
                <a:solidFill>
                  <a:schemeClr val="tx1"/>
                </a:solidFill>
                <a:cs typeface="Segoe UI" panose="020B0502040204020203" pitchFamily="34" charset="0"/>
              </a:rPr>
              <a:t>Principle suggests the inversion of various types of controls in object-oriented design to achieve loose coupling between the application classes. </a:t>
            </a:r>
          </a:p>
          <a:p>
            <a:r>
              <a:rPr lang="en-US" sz="1600" dirty="0">
                <a:solidFill>
                  <a:schemeClr val="tx1"/>
                </a:solidFill>
                <a:cs typeface="Segoe UI" panose="020B0502040204020203" pitchFamily="34" charset="0"/>
              </a:rPr>
              <a:t>Here, the control means any extra responsibilities a class has other than its main or fundamental responsibility. For example, control over the flow of an application, control over the dependent object creation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solidFill>
                  <a:schemeClr val="accent4"/>
                </a:solidFill>
                <a:cs typeface="Segoe UI" panose="020B0502040204020203" pitchFamily="34" charset="0"/>
              </a:rPr>
              <a:t>Benefit:</a:t>
            </a:r>
            <a:r>
              <a:rPr lang="en-US" sz="1600" b="1" dirty="0"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  <a:defRPr/>
            </a:pPr>
            <a:r>
              <a:rPr lang="en-US" sz="1600" dirty="0">
                <a:cs typeface="Segoe UI" panose="020B0502040204020203" pitchFamily="34" charset="0"/>
              </a:rPr>
              <a:t>Decouple components of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844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8223298" cy="640080"/>
          </a:xfrm>
        </p:spPr>
        <p:txBody>
          <a:bodyPr>
            <a:normAutofit/>
          </a:bodyPr>
          <a:lstStyle/>
          <a:p>
            <a:r>
              <a:rPr lang="en-US" b="1" dirty="0"/>
              <a:t>REVISIT -DEPENDENCY INVERSION PRINCIPLE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Content Placeholder 17">
            <a:extLst>
              <a:ext uri="{FF2B5EF4-FFF2-40B4-BE49-F238E27FC236}">
                <a16:creationId xmlns:a16="http://schemas.microsoft.com/office/drawing/2014/main" id="{ACECB700-9D9A-2026-DCE3-74DEC3C8D1B0}"/>
              </a:ext>
            </a:extLst>
          </p:cNvPr>
          <p:cNvSpPr txBox="1">
            <a:spLocks/>
          </p:cNvSpPr>
          <p:nvPr/>
        </p:nvSpPr>
        <p:spPr>
          <a:xfrm>
            <a:off x="604344" y="1339746"/>
            <a:ext cx="5121751" cy="517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High-level modules should not depend on low level modules and vice versa, both should depend upon abstraction.</a:t>
            </a:r>
          </a:p>
          <a:p>
            <a:pPr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Abstractions should not depend upon details. Details should depend upon abstractions.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1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Low-level : </a:t>
            </a:r>
            <a:r>
              <a:rPr lang="en-US" sz="11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 contains the details.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1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Hight-Level: </a:t>
            </a:r>
            <a:r>
              <a:rPr lang="en-US" sz="1100" dirty="0">
                <a:solidFill>
                  <a:schemeClr val="tx1"/>
                </a:solidFill>
                <a:cs typeface="Segoe UI" panose="020B0502040204020203" pitchFamily="34" charset="0"/>
              </a:rPr>
              <a:t>Provider of </a:t>
            </a:r>
            <a:r>
              <a:rPr lang="en-US" sz="1100" dirty="0"/>
              <a:t>details</a:t>
            </a:r>
            <a:r>
              <a:rPr lang="en-US" sz="1100" dirty="0">
                <a:solidFill>
                  <a:schemeClr val="tx1"/>
                </a:solidFill>
                <a:cs typeface="Segoe UI" panose="020B0502040204020203" pitchFamily="34" charset="0"/>
              </a:rPr>
              <a:t>. (</a:t>
            </a:r>
            <a:r>
              <a:rPr lang="en-US" sz="11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code is dealing with policies, business rules and the bigger picture).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1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Problem: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Change in a low-level module affects implementation of higher modules.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1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: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They should depend on abstraction. No tight coupling should be among components (Viz. modules, classes) of software.</a:t>
            </a:r>
          </a:p>
        </p:txBody>
      </p:sp>
      <p:pic>
        <p:nvPicPr>
          <p:cNvPr id="8" name="Picture 2" descr="Different Port">
            <a:extLst>
              <a:ext uri="{FF2B5EF4-FFF2-40B4-BE49-F238E27FC236}">
                <a16:creationId xmlns:a16="http://schemas.microsoft.com/office/drawing/2014/main" id="{CD88C841-84E2-348D-D657-28D1F5AA7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980" y="4091693"/>
            <a:ext cx="2707689" cy="250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USB port">
            <a:extLst>
              <a:ext uri="{FF2B5EF4-FFF2-40B4-BE49-F238E27FC236}">
                <a16:creationId xmlns:a16="http://schemas.microsoft.com/office/drawing/2014/main" id="{E879DF69-EA7D-0BFD-5760-3D2FD963F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266" y="4052170"/>
            <a:ext cx="2266674" cy="241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927179-AFD1-4720-9775-0E77C8BC1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842" y="1339746"/>
            <a:ext cx="6029325" cy="25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0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01861" cy="640080"/>
          </a:xfrm>
        </p:spPr>
        <p:txBody>
          <a:bodyPr>
            <a:normAutofit/>
          </a:bodyPr>
          <a:lstStyle/>
          <a:p>
            <a:r>
              <a:rPr lang="en-US" b="1" dirty="0"/>
              <a:t>REVISIT -DEPENDENCY INVERSION PRINCIPLE</a:t>
            </a:r>
            <a:endParaRPr lang="en-US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F093688-A3DE-DD89-3E93-93F8C8A28A12}"/>
              </a:ext>
            </a:extLst>
          </p:cNvPr>
          <p:cNvSpPr txBox="1">
            <a:spLocks/>
          </p:cNvSpPr>
          <p:nvPr/>
        </p:nvSpPr>
        <p:spPr>
          <a:xfrm>
            <a:off x="604345" y="1339746"/>
            <a:ext cx="4615726" cy="517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10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6E338B-8BF2-402E-0398-0A32171F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97" y="1349077"/>
            <a:ext cx="10366806" cy="51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5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65805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DEPENDENCY INJECTION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5" y="1285570"/>
            <a:ext cx="5574795" cy="5470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64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Dependency Injection: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4466C5"/>
                </a:solidFill>
                <a:effectLst/>
                <a:latin typeface="Segoe UI" panose="020B0502040204020203" pitchFamily="34" charset="0"/>
              </a:rPr>
              <a:t>Constructor Injection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4466C5"/>
                </a:solidFill>
                <a:effectLst/>
                <a:latin typeface="Segoe UI" panose="020B0502040204020203" pitchFamily="34" charset="0"/>
              </a:rPr>
              <a:t>Property/Setter Injection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4466C5"/>
                </a:solidFill>
                <a:effectLst/>
                <a:latin typeface="Segoe UI" panose="020B0502040204020203" pitchFamily="34" charset="0"/>
              </a:rPr>
              <a:t>Method Injection</a:t>
            </a:r>
            <a:endParaRPr lang="en-IN" sz="6400" dirty="0">
              <a:solidFill>
                <a:srgbClr val="4466C5"/>
              </a:solidFill>
              <a:latin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IN" sz="6400" b="0" i="0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Benefit: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Reduces class coupling.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Increases code reusability.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Improves code maintainability</a:t>
            </a:r>
          </a:p>
          <a:p>
            <a:pPr>
              <a:spcAft>
                <a:spcPts val="600"/>
              </a:spcAft>
              <a:defRPr/>
            </a:pPr>
            <a:r>
              <a:rPr lang="en-IN" sz="6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Make unit testing possible.</a:t>
            </a:r>
          </a:p>
          <a:p>
            <a:pPr>
              <a:spcAft>
                <a:spcPts val="600"/>
              </a:spcAft>
              <a:defRPr/>
            </a:pPr>
            <a:endParaRPr lang="en-I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IN" b="0" i="0" dirty="0">
              <a:solidFill>
                <a:schemeClr val="accent4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479DA-A4C8-9392-41C4-6F825CFF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698" y="1285569"/>
            <a:ext cx="5918561" cy="2699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7108ED-89EE-BBF9-75DD-E206D59F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118" y="4019049"/>
            <a:ext cx="6361677" cy="239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3141693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860" y="1646170"/>
            <a:ext cx="2775459" cy="4531804"/>
          </a:xfrm>
          <a:prstGeom prst="rect">
            <a:avLst/>
          </a:prstGeom>
        </p:spPr>
      </p:pic>
      <p:sp>
        <p:nvSpPr>
          <p:cNvPr id="7" name="Text Box 16" descr="Select me">
            <a:extLst>
              <a:ext uri="{FF2B5EF4-FFF2-40B4-BE49-F238E27FC236}">
                <a16:creationId xmlns:a16="http://schemas.microsoft.com/office/drawing/2014/main" id="{7D6C5189-85BC-2CC6-6A56-61E427E5F7D7}"/>
              </a:ext>
            </a:extLst>
          </p:cNvPr>
          <p:cNvSpPr txBox="1"/>
          <p:nvPr/>
        </p:nvSpPr>
        <p:spPr>
          <a:xfrm rot="21077122">
            <a:off x="719447" y="1513628"/>
            <a:ext cx="3458269" cy="10753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20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I also inject colleague who </a:t>
            </a:r>
          </a:p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2000" b="1" kern="1000" spc="100" dirty="0">
                <a:solidFill>
                  <a:srgbClr val="D24726"/>
                </a:solidFill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do my work </a:t>
            </a:r>
          </a:p>
        </p:txBody>
      </p:sp>
      <p:pic>
        <p:nvPicPr>
          <p:cNvPr id="4098" name="Picture 2" descr="Image result for smile emoji">
            <a:extLst>
              <a:ext uri="{FF2B5EF4-FFF2-40B4-BE49-F238E27FC236}">
                <a16:creationId xmlns:a16="http://schemas.microsoft.com/office/drawing/2014/main" id="{F6DC26A0-56E1-AAEF-E0CD-9751EA181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45" y="2349878"/>
            <a:ext cx="989681" cy="98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8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{4D08AEC2-D809-45C6-BA62-E052462A494F}tf10001108_win32</Template>
  <TotalTime>3623</TotalTime>
  <Words>628</Words>
  <Application>Microsoft Office PowerPoint</Application>
  <PresentationFormat>Widescreen</PresentationFormat>
  <Paragraphs>83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WelcomeDoc</vt:lpstr>
      <vt:lpstr>DESIGN PATTERN - DEPENDENCY INJECTION</vt:lpstr>
      <vt:lpstr>WHAT IS DEPENDENCY IN CODE?</vt:lpstr>
      <vt:lpstr>DEPENDENCY INJECTION - DEFINITION</vt:lpstr>
      <vt:lpstr>EXAMPLE</vt:lpstr>
      <vt:lpstr>INVERSION OF CONTROL(IoC) Principle</vt:lpstr>
      <vt:lpstr>REVISIT -DEPENDENCY INVERSION PRINCIPLE</vt:lpstr>
      <vt:lpstr>REVISIT -DEPENDENCY INVERSION PRINCIPLE</vt:lpstr>
      <vt:lpstr>DEPENDENCY INJECTION</vt:lpstr>
      <vt:lpstr>DEMO</vt:lpstr>
      <vt:lpstr>IoC Containers</vt:lpstr>
      <vt:lpstr>DI Container - Autofac</vt:lpstr>
      <vt:lpstr>DI Container</vt:lpstr>
      <vt:lpstr>DEMO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Jatinbhai Dave</dc:creator>
  <cp:keywords/>
  <cp:lastModifiedBy>Jatin Dave</cp:lastModifiedBy>
  <cp:revision>204</cp:revision>
  <dcterms:created xsi:type="dcterms:W3CDTF">2022-06-29T18:00:24Z</dcterms:created>
  <dcterms:modified xsi:type="dcterms:W3CDTF">2022-09-27T06:49:27Z</dcterms:modified>
  <cp:version/>
</cp:coreProperties>
</file>