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81" r:id="rId3"/>
    <p:sldId id="271" r:id="rId4"/>
    <p:sldId id="296" r:id="rId5"/>
    <p:sldId id="293" r:id="rId6"/>
    <p:sldId id="294" r:id="rId7"/>
    <p:sldId id="283" r:id="rId8"/>
    <p:sldId id="284" r:id="rId9"/>
    <p:sldId id="279" r:id="rId10"/>
    <p:sldId id="280" r:id="rId11"/>
    <p:sldId id="275" r:id="rId12"/>
    <p:sldId id="285" r:id="rId13"/>
    <p:sldId id="286" r:id="rId14"/>
    <p:sldId id="287" r:id="rId15"/>
    <p:sldId id="288" r:id="rId16"/>
    <p:sldId id="289" r:id="rId17"/>
    <p:sldId id="290" r:id="rId18"/>
    <p:sldId id="291" r:id="rId19"/>
    <p:sldId id="292" r:id="rId20"/>
    <p:sldId id="295"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Introduction" id="{B9B51309-D148-4332-87C2-07BE32FBCA3B}">
          <p14:sldIdLst>
            <p14:sldId id="281"/>
            <p14:sldId id="271"/>
            <p14:sldId id="296"/>
            <p14:sldId id="293"/>
            <p14:sldId id="294"/>
            <p14:sldId id="283"/>
            <p14:sldId id="284"/>
          </p14:sldIdLst>
        </p14:section>
        <p14:section name="SOLID Principles" id="{164FB3A6-3E92-4B1B-8E5B-BE03DB4EF72C}">
          <p14:sldIdLst>
            <p14:sldId id="279"/>
            <p14:sldId id="280"/>
            <p14:sldId id="275"/>
            <p14:sldId id="285"/>
            <p14:sldId id="286"/>
            <p14:sldId id="287"/>
            <p14:sldId id="288"/>
            <p14:sldId id="289"/>
            <p14:sldId id="290"/>
            <p14:sldId id="291"/>
            <p14:sldId id="292"/>
            <p14:sldId id="295"/>
          </p14:sldIdLst>
        </p14:section>
        <p14:section name="Thank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86" d="100"/>
          <a:sy n="86" d="100"/>
        </p:scale>
        <p:origin x="5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30/06/2022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30/06/2022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30/06/2022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30/06/2022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atinrdave/SOLIDPRINCIPLESDEM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hyperlink" Target="https://www.c-sharpcorner.com/UploadFile/b1df45/solid-object-oriented-design-princip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SOLID PRINCIPLES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Better way to code</a:t>
            </a:r>
          </a:p>
        </p:txBody>
      </p:sp>
      <p:sp>
        <p:nvSpPr>
          <p:cNvPr id="7" name="Subtitle 2">
            <a:extLst>
              <a:ext uri="{FF2B5EF4-FFF2-40B4-BE49-F238E27FC236}">
                <a16:creationId xmlns:a16="http://schemas.microsoft.com/office/drawing/2014/main" id="{7663A045-926A-C66E-FD2A-CE0D5B6D37AD}"/>
              </a:ext>
            </a:extLst>
          </p:cNvPr>
          <p:cNvSpPr txBox="1">
            <a:spLocks/>
          </p:cNvSpPr>
          <p:nvPr/>
        </p:nvSpPr>
        <p:spPr>
          <a:xfrm>
            <a:off x="8616834" y="5320705"/>
            <a:ext cx="3141735" cy="113779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dirty="0">
                <a:solidFill>
                  <a:schemeClr val="bg1"/>
                </a:solidFill>
              </a:rPr>
              <a:t>PRESENTATION BY</a:t>
            </a:r>
          </a:p>
          <a:p>
            <a:r>
              <a:rPr lang="en-US" sz="3600" dirty="0">
                <a:solidFill>
                  <a:schemeClr val="bg1"/>
                </a:solidFill>
              </a:rPr>
              <a:t>JATIN DAVE</a:t>
            </a:r>
            <a:endParaRPr lang="en-IN" sz="36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 RESPONSIBILITY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 class (or method) should only have one responsibility hence only one reason to change.</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Misinterpretation</a:t>
            </a:r>
            <a:r>
              <a:rPr lang="en-US" sz="1100" dirty="0">
                <a:latin typeface="Segoe UI" panose="020B0502040204020203" pitchFamily="34" charset="0"/>
                <a:cs typeface="Segoe UI" panose="020B0502040204020203" pitchFamily="34" charset="0"/>
              </a:rPr>
              <a:t> – Most developers interpret to mean that a class should perform only one task. But it's not only classes, functions you implement in code during development should also perform only one task. So one should interpret it as meaning that an implementation should perform only one task.</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r>
              <a:rPr lang="en-US" sz="1100" dirty="0">
                <a:latin typeface="Segoe UI" panose="020B0502040204020203" pitchFamily="34" charset="0"/>
                <a:cs typeface="Segoe UI" panose="020B0502040204020203" pitchFamily="34" charset="0"/>
              </a:rPr>
              <a:t>:</a:t>
            </a:r>
          </a:p>
          <a:p>
            <a:pPr>
              <a:spcAft>
                <a:spcPts val="600"/>
              </a:spcAft>
              <a:defRPr/>
            </a:pPr>
            <a:r>
              <a:rPr lang="en-US" sz="1100" dirty="0">
                <a:latin typeface="Segoe UI" panose="020B0502040204020203" pitchFamily="34" charset="0"/>
                <a:cs typeface="Segoe UI" panose="020B0502040204020203" pitchFamily="34" charset="0"/>
              </a:rPr>
              <a:t>Easier to understand for a new teammate.</a:t>
            </a:r>
          </a:p>
          <a:p>
            <a:pPr>
              <a:spcAft>
                <a:spcPts val="600"/>
              </a:spcAft>
              <a:defRPr/>
            </a:pPr>
            <a:r>
              <a:rPr lang="en-US" sz="1100" dirty="0">
                <a:latin typeface="Segoe UI" panose="020B0502040204020203" pitchFamily="34" charset="0"/>
                <a:cs typeface="Segoe UI" panose="020B0502040204020203" pitchFamily="34" charset="0"/>
              </a:rPr>
              <a:t>Maintain is easy as it change less frequently.</a:t>
            </a:r>
          </a:p>
          <a:p>
            <a:pPr>
              <a:spcAft>
                <a:spcPts val="600"/>
              </a:spcAft>
              <a:defRPr/>
            </a:pPr>
            <a:r>
              <a:rPr lang="en-US" sz="1100" dirty="0">
                <a:latin typeface="Segoe UI" panose="020B0502040204020203" pitchFamily="34" charset="0"/>
                <a:cs typeface="Segoe UI" panose="020B0502040204020203" pitchFamily="34" charset="0"/>
              </a:rPr>
              <a:t>Easier to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description should not contain words like “And , Or, But or If”.</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constructor/method contains too many parameters.</a:t>
            </a:r>
          </a:p>
          <a:p>
            <a:pPr>
              <a:spcAft>
                <a:spcPts val="600"/>
              </a:spcAft>
              <a:defRPr/>
            </a:pPr>
            <a:endParaRPr lang="en-US" sz="11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100" name="Picture 4" descr="largest victorinox swiss army knife Offers online OFF 61%">
            <a:extLst>
              <a:ext uri="{FF2B5EF4-FFF2-40B4-BE49-F238E27FC236}">
                <a16:creationId xmlns:a16="http://schemas.microsoft.com/office/drawing/2014/main" id="{5D6F8893-F919-A1F7-F768-1053CB906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208" y="1238745"/>
            <a:ext cx="3225553" cy="2272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5660DA-606B-3A84-0AA4-3B729DBB1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52" y="3661577"/>
            <a:ext cx="4290874" cy="264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INTERSTING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OPEN /CLOSED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Software entities (classes, modules, functions, etc.) should be open for extension, but closed for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Once Implementation completed, should be closed for further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Wall fitted adapter is closed for modification, but another extension board can fulfill extension.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Not allowing modification limits introducing new bugs</a:t>
            </a:r>
          </a:p>
          <a:p>
            <a:pPr>
              <a:spcAft>
                <a:spcPts val="600"/>
              </a:spcAft>
              <a:defRPr/>
            </a:pPr>
            <a:r>
              <a:rPr lang="en-US" sz="1100" dirty="0">
                <a:latin typeface="Segoe UI" panose="020B0502040204020203" pitchFamily="34" charset="0"/>
                <a:cs typeface="Segoe UI" panose="020B0502040204020203" pitchFamily="34" charset="0"/>
              </a:rPr>
              <a:t>All dependent classes will not need to adapt modification.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endParaRPr lang="en-US" sz="1100" dirty="0">
              <a:solidFill>
                <a:schemeClr val="tx1"/>
              </a:solidFill>
              <a:latin typeface="Segoe UI" panose="020B0502040204020203" pitchFamily="34" charset="0"/>
              <a:cs typeface="Segoe UI" panose="020B0502040204020203" pitchFamily="34" charset="0"/>
            </a:endParaRP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or function is always open for modification, It should always allow to add more logic to it.</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7" name="Picture 8">
            <a:extLst>
              <a:ext uri="{FF2B5EF4-FFF2-40B4-BE49-F238E27FC236}">
                <a16:creationId xmlns:a16="http://schemas.microsoft.com/office/drawing/2014/main" id="{50854A02-C560-0846-0581-2DE174F2B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195" y="5082444"/>
            <a:ext cx="2207904" cy="13713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 Single Plug Wall Socket 1 x 16A - Just Electronics">
            <a:extLst>
              <a:ext uri="{FF2B5EF4-FFF2-40B4-BE49-F238E27FC236}">
                <a16:creationId xmlns:a16="http://schemas.microsoft.com/office/drawing/2014/main" id="{F32C302C-5902-969A-AE77-A10EFE2CD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956" y="1279415"/>
            <a:ext cx="1867594" cy="1867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y Mscien 3 Way Plug Extension with 2 USB Multiplug Wall Socket Extension  with Individually Switches and Neon Indicators 13Amp Extension Cord without  Cable Online in Qatar. B082R29S8K">
            <a:extLst>
              <a:ext uri="{FF2B5EF4-FFF2-40B4-BE49-F238E27FC236}">
                <a16:creationId xmlns:a16="http://schemas.microsoft.com/office/drawing/2014/main" id="{8219FDBE-467F-9D9E-3723-17036CA0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818" y="3315123"/>
            <a:ext cx="3147689" cy="314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2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JUST WOW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670763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LISKOV SUBSTITUTION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317062" cy="519068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Defined by Barbara </a:t>
            </a:r>
            <a:r>
              <a:rPr lang="en-US" sz="1100" dirty="0" err="1">
                <a:latin typeface="Segoe UI" panose="020B0502040204020203" pitchFamily="34" charset="0"/>
                <a:cs typeface="Segoe UI" panose="020B0502040204020203" pitchFamily="34" charset="0"/>
              </a:rPr>
              <a:t>Liskov</a:t>
            </a:r>
            <a:r>
              <a:rPr lang="en-US" sz="1100" dirty="0">
                <a:latin typeface="Segoe UI" panose="020B0502040204020203" pitchFamily="34" charset="0"/>
                <a:cs typeface="Segoe UI" panose="020B0502040204020203" pitchFamily="34" charset="0"/>
              </a:rPr>
              <a:t>.</a:t>
            </a:r>
          </a:p>
          <a:p>
            <a:pPr marL="0" lvl="0" indent="0">
              <a:spcAft>
                <a:spcPts val="600"/>
              </a:spcAft>
              <a:buNone/>
              <a:defRPr/>
            </a:pPr>
            <a:r>
              <a:rPr lang="en-US" sz="1100" dirty="0">
                <a:latin typeface="Segoe UI" panose="020B0502040204020203" pitchFamily="34" charset="0"/>
                <a:cs typeface="Segoe UI" panose="020B0502040204020203" pitchFamily="34" charset="0"/>
              </a:rPr>
              <a:t>Principle is based on inheritance which states that derived classes should be able to extend their base classes without changing/affecting their behavior.</a:t>
            </a:r>
          </a:p>
          <a:p>
            <a:pPr marL="0" lvl="0" indent="0">
              <a:spcAft>
                <a:spcPts val="600"/>
              </a:spcAft>
              <a:buNone/>
              <a:defRPr/>
            </a:pPr>
            <a:r>
              <a:rPr lang="en-US" sz="1100" dirty="0">
                <a:latin typeface="Segoe UI" panose="020B0502040204020203" pitchFamily="34" charset="0"/>
                <a:cs typeface="Segoe UI" panose="020B0502040204020203" pitchFamily="34" charset="0"/>
              </a:rPr>
              <a:t>Consume a service of a base class, must work correctly when the base class object is replaced by a child class (derived class) object.</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 surprising behavior (Run time Exception) for callers when substitution applies.</a:t>
            </a:r>
          </a:p>
          <a:p>
            <a:pPr>
              <a:spcAft>
                <a:spcPts val="600"/>
              </a:spcAft>
              <a:defRPr/>
            </a:pPr>
            <a:r>
              <a:rPr lang="en-US" sz="1100" dirty="0">
                <a:latin typeface="Segoe UI" panose="020B0502040204020203" pitchFamily="34" charset="0"/>
                <a:cs typeface="Segoe UI" panose="020B0502040204020203" pitchFamily="34" charset="0"/>
              </a:rPr>
              <a:t>Code reusable and loosely coupled.</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 ?</a:t>
            </a:r>
            <a:r>
              <a:rPr lang="en-US" sz="1100" dirty="0">
                <a:solidFill>
                  <a:schemeClr val="tx1"/>
                </a:solidFill>
                <a:latin typeface="Segoe UI" panose="020B0502040204020203" pitchFamily="34" charset="0"/>
                <a:cs typeface="Segoe UI" panose="020B0502040204020203" pitchFamily="34" charset="0"/>
              </a:rPr>
              <a:t> </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Verify the inheritance tree, Child classes inherited from the parent class should not break the functionality of a parent class.</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an extension of the Open Close Principle and is violated when you have written code that throws "not implemented exceptions"</a:t>
            </a: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A951058-42FD-8341-2EBC-87AC7B4ED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981" y="1500495"/>
            <a:ext cx="2938509" cy="1572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CB3A65-B936-E7F6-9F2E-BF4E16BCDFBB}"/>
              </a:ext>
            </a:extLst>
          </p:cNvPr>
          <p:cNvSpPr txBox="1"/>
          <p:nvPr/>
        </p:nvSpPr>
        <p:spPr>
          <a:xfrm>
            <a:off x="7472216" y="1172850"/>
            <a:ext cx="2938509" cy="307777"/>
          </a:xfrm>
          <a:prstGeom prst="rect">
            <a:avLst/>
          </a:prstGeom>
          <a:noFill/>
        </p:spPr>
        <p:txBody>
          <a:bodyPr wrap="square" rtlCol="0">
            <a:spAutoFit/>
          </a:bodyPr>
          <a:lstStyle/>
          <a:p>
            <a:r>
              <a:rPr lang="en-IN" sz="1400" dirty="0"/>
              <a:t>Perfect Substitution</a:t>
            </a:r>
          </a:p>
        </p:txBody>
      </p:sp>
      <p:pic>
        <p:nvPicPr>
          <p:cNvPr id="7" name="Picture 8">
            <a:extLst>
              <a:ext uri="{FF2B5EF4-FFF2-40B4-BE49-F238E27FC236}">
                <a16:creationId xmlns:a16="http://schemas.microsoft.com/office/drawing/2014/main" id="{6B41F4AE-7E5F-7174-02E8-E022DA138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981" y="3549859"/>
            <a:ext cx="3148345" cy="15074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984346-B5D5-A935-3CB4-D51DA2509571}"/>
              </a:ext>
            </a:extLst>
          </p:cNvPr>
          <p:cNvSpPr txBox="1"/>
          <p:nvPr/>
        </p:nvSpPr>
        <p:spPr>
          <a:xfrm>
            <a:off x="7398326" y="3170384"/>
            <a:ext cx="2924524" cy="307777"/>
          </a:xfrm>
          <a:prstGeom prst="rect">
            <a:avLst/>
          </a:prstGeom>
          <a:noFill/>
        </p:spPr>
        <p:txBody>
          <a:bodyPr wrap="square" rtlCol="0">
            <a:spAutoFit/>
          </a:bodyPr>
          <a:lstStyle/>
          <a:p>
            <a:r>
              <a:rPr lang="en-IN" sz="1400" dirty="0"/>
              <a:t>Violation  Substitution</a:t>
            </a:r>
          </a:p>
        </p:txBody>
      </p:sp>
      <p:pic>
        <p:nvPicPr>
          <p:cNvPr id="3074" name="Picture 2" descr="Area of a Quadrilateral - Expii">
            <a:extLst>
              <a:ext uri="{FF2B5EF4-FFF2-40B4-BE49-F238E27FC236}">
                <a16:creationId xmlns:a16="http://schemas.microsoft.com/office/drawing/2014/main" id="{5FEF674F-54F1-7E2B-5160-0AD1F6861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980" y="5167917"/>
            <a:ext cx="3414676" cy="136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4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Hmm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983868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 SEGREGATION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563151" y="1379291"/>
            <a:ext cx="5789222" cy="517850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Client (class implementation interface) should not force to implement Interface that they don't use.</a:t>
            </a:r>
          </a:p>
          <a:p>
            <a:pPr marL="0" lvl="0" indent="0">
              <a:spcAft>
                <a:spcPts val="600"/>
              </a:spcAft>
              <a:buNone/>
              <a:defRPr/>
            </a:pPr>
            <a:r>
              <a:rPr lang="en-US" sz="1100" dirty="0">
                <a:latin typeface="Segoe UI" panose="020B0502040204020203" pitchFamily="34" charset="0"/>
                <a:cs typeface="Segoe UI" panose="020B0502040204020203" pitchFamily="34" charset="0"/>
              </a:rPr>
              <a:t>Do not design a big fat interface that forces the client to implement a method that is not required by it, instead design a small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Implement the required set of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Big fat interface should break into a set of small interfaces with the related method(s) in it. </a:t>
            </a:r>
          </a:p>
          <a:p>
            <a:pPr marL="0" lvl="0" indent="0">
              <a:spcAft>
                <a:spcPts val="600"/>
              </a:spcAft>
              <a:buNone/>
              <a:defRPr/>
            </a:pPr>
            <a:r>
              <a:rPr lang="en-US" sz="1100" dirty="0">
                <a:latin typeface="Segoe UI" panose="020B0502040204020203" pitchFamily="34" charset="0"/>
                <a:cs typeface="Segoe UI" panose="020B0502040204020203" pitchFamily="34" charset="0"/>
              </a:rPr>
              <a:t>It's similar to normalizing our database, like normalizing database from one NF to required NF where a big table is broken into tables with related columns.</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Normalizing code.</a:t>
            </a:r>
          </a:p>
          <a:p>
            <a:pPr>
              <a:spcAft>
                <a:spcPts val="600"/>
              </a:spcAft>
              <a:defRPr/>
            </a:pPr>
            <a:r>
              <a:rPr lang="en-US" sz="1100" dirty="0">
                <a:latin typeface="Segoe UI" panose="020B0502040204020203" pitchFamily="34" charset="0"/>
                <a:cs typeface="Segoe UI" panose="020B0502040204020203" pitchFamily="34" charset="0"/>
              </a:rPr>
              <a:t>Easier to manage and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Forces the client to implement a method that is not required</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The client interface ends up violating SRP</a:t>
            </a:r>
          </a:p>
          <a:p>
            <a:pPr mar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2" descr="Aristo Swing Lid Garbage Waste Dustbin 32 Litre (Blue) : Amazon.in: Home &amp;  Kitchen">
            <a:extLst>
              <a:ext uri="{FF2B5EF4-FFF2-40B4-BE49-F238E27FC236}">
                <a16:creationId xmlns:a16="http://schemas.microsoft.com/office/drawing/2014/main" id="{5B73BDE5-210B-DDEF-8DBD-21F675E6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559" y="2670728"/>
            <a:ext cx="2595626" cy="2595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Nilkamal 10 Liter Twin Dustbin Plastic Dustbin Price in India - Buy  Nilkamal 10 Liter Twin Dustbin Plastic Dustbin online at Flipkart.com">
            <a:extLst>
              <a:ext uri="{FF2B5EF4-FFF2-40B4-BE49-F238E27FC236}">
                <a16:creationId xmlns:a16="http://schemas.microsoft.com/office/drawing/2014/main" id="{7EAAACB2-4832-8BC5-35D5-BB06082C7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6383" y="2597555"/>
            <a:ext cx="1854045" cy="266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7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Excellent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840506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DEPENDENCY INVERSION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121751"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High-level modules should not depend on low level modules and vice versa, both should depend upon abstraction.</a:t>
            </a:r>
          </a:p>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Abstractions should not depend upon details. Details should depend upon abstractions.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Low-level : </a:t>
            </a:r>
            <a:r>
              <a:rPr lang="en-US" sz="1100" dirty="0">
                <a:solidFill>
                  <a:schemeClr val="tx2"/>
                </a:solidFill>
                <a:latin typeface="Segoe UI" panose="020B0502040204020203" pitchFamily="34" charset="0"/>
                <a:cs typeface="Segoe UI" panose="020B0502040204020203" pitchFamily="34" charset="0"/>
              </a:rPr>
              <a:t>It</a:t>
            </a:r>
            <a:r>
              <a:rPr lang="en-US" sz="1100" dirty="0">
                <a:latin typeface="Segoe UI" panose="020B0502040204020203" pitchFamily="34" charset="0"/>
                <a:cs typeface="Segoe UI" panose="020B0502040204020203" pitchFamily="34" charset="0"/>
              </a:rPr>
              <a:t> contains the details.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Hight-Level: </a:t>
            </a:r>
            <a:r>
              <a:rPr lang="en-US" sz="1100" dirty="0">
                <a:solidFill>
                  <a:schemeClr val="tx1"/>
                </a:solidFill>
                <a:latin typeface="Segoe UI" panose="020B0502040204020203" pitchFamily="34" charset="0"/>
                <a:cs typeface="Segoe UI" panose="020B0502040204020203" pitchFamily="34" charset="0"/>
              </a:rPr>
              <a:t>The code is dealing with policies, business rules and the bigger picture.</a:t>
            </a:r>
          </a:p>
          <a:p>
            <a:pPr marL="0" indent="0">
              <a:spcAft>
                <a:spcPts val="600"/>
              </a:spcAft>
              <a:buNone/>
              <a:defRPr/>
            </a:pPr>
            <a:r>
              <a:rPr lang="en-US" sz="1100" dirty="0">
                <a:latin typeface="Segoe UI" panose="020B0502040204020203" pitchFamily="34" charset="0"/>
                <a:cs typeface="Segoe UI" panose="020B0502040204020203" pitchFamily="34" charset="0"/>
              </a:rPr>
              <a:t>Change in a low-level module, we want to prevent that we also need to make changes a high-level module</a:t>
            </a:r>
          </a:p>
          <a:p>
            <a:pPr marL="0" lvl="0" indent="0">
              <a:spcAft>
                <a:spcPts val="600"/>
              </a:spcAft>
              <a:buNone/>
              <a:defRPr/>
            </a:pPr>
            <a:r>
              <a:rPr lang="en-US" sz="1100" dirty="0">
                <a:latin typeface="Segoe UI" panose="020B0502040204020203" pitchFamily="34" charset="0"/>
                <a:cs typeface="Segoe UI" panose="020B0502040204020203" pitchFamily="34" charset="0"/>
              </a:rPr>
              <a:t>No tight coupling should be among components (Viz. modules, classes) of software and to avoid that, they should depend on abstraction.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Parallel development of the module becomes easy</a:t>
            </a:r>
          </a:p>
          <a:p>
            <a:pPr>
              <a:spcAft>
                <a:spcPts val="600"/>
              </a:spcAft>
              <a:defRPr/>
            </a:pPr>
            <a:r>
              <a:rPr lang="en-US" sz="1100" dirty="0">
                <a:latin typeface="Segoe UI" panose="020B0502040204020203" pitchFamily="34" charset="0"/>
                <a:cs typeface="Segoe UI" panose="020B0502040204020203" pitchFamily="34" charset="0"/>
              </a:rPr>
              <a:t>Allow mock testing efficiently.</a:t>
            </a:r>
          </a:p>
        </p:txBody>
      </p:sp>
      <p:pic>
        <p:nvPicPr>
          <p:cNvPr id="4098" name="Picture 2" descr="Why The Dependency Inversion Principle Is Worth Using - DEV Community">
            <a:extLst>
              <a:ext uri="{FF2B5EF4-FFF2-40B4-BE49-F238E27FC236}">
                <a16:creationId xmlns:a16="http://schemas.microsoft.com/office/drawing/2014/main" id="{BE3FE7E9-02CB-4C5D-D3C3-A36FB7D45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095" y="1339746"/>
            <a:ext cx="6025719" cy="2229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fferent Port">
            <a:extLst>
              <a:ext uri="{FF2B5EF4-FFF2-40B4-BE49-F238E27FC236}">
                <a16:creationId xmlns:a16="http://schemas.microsoft.com/office/drawing/2014/main" id="{CD88C841-84E2-348D-D657-28D1F5AA7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80" y="4082362"/>
            <a:ext cx="2707689" cy="25089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SB port">
            <a:extLst>
              <a:ext uri="{FF2B5EF4-FFF2-40B4-BE49-F238E27FC236}">
                <a16:creationId xmlns:a16="http://schemas.microsoft.com/office/drawing/2014/main" id="{E879DF69-EA7D-0BFD-5760-3D2FD963F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266" y="4052170"/>
            <a:ext cx="2266674" cy="241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0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017307" y="1442295"/>
            <a:ext cx="1746387" cy="959574"/>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Yeh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kya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bol</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raha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he?</a:t>
            </a:r>
          </a:p>
          <a:p>
            <a:pPr marL="0" marR="0" algn="ctr">
              <a:spcBef>
                <a:spcPts val="0"/>
              </a:spcBef>
              <a:spcAft>
                <a:spcPts val="200"/>
              </a:spcAft>
              <a:tabLst>
                <a:tab pos="4931410" algn="l"/>
              </a:tabLst>
            </a:pPr>
            <a:endPar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endParaRPr>
          </a:p>
          <a:p>
            <a:pPr marL="0" marR="0" algn="ctr">
              <a:spcBef>
                <a:spcPts val="0"/>
              </a:spcBef>
              <a:spcAft>
                <a:spcPts val="200"/>
              </a:spcAft>
              <a:tabLst>
                <a:tab pos="4931410" algn="l"/>
              </a:tabLst>
            </a:pP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Kab</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tak</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chalega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2776204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SOFTWARE DESIGN PRINCIPLES</a:t>
            </a:r>
          </a:p>
        </p:txBody>
      </p:sp>
      <p:sp>
        <p:nvSpPr>
          <p:cNvPr id="5" name="Content Placeholder 4"/>
          <p:cNvSpPr>
            <a:spLocks noGrp="1"/>
          </p:cNvSpPr>
          <p:nvPr>
            <p:ph sz="half" idx="4294967295"/>
          </p:nvPr>
        </p:nvSpPr>
        <p:spPr>
          <a:xfrm>
            <a:off x="541610" y="1431010"/>
            <a:ext cx="5783689"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 is a framework for the designer to follow as good software practices.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principles provide high level guidelines to design better software applications.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They do not provide implementation guidelines and are not bound to any programming language.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SOLID (SRP, OCP, LSP, ISP, DIP) principles are one of the most popular sets of design principles. </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DE6A78CE-A15F-55BF-150B-B7D58502A0C2}"/>
              </a:ext>
            </a:extLst>
          </p:cNvPr>
          <p:cNvPicPr>
            <a:picLocks noChangeAspect="1"/>
          </p:cNvPicPr>
          <p:nvPr/>
        </p:nvPicPr>
        <p:blipFill>
          <a:blip r:embed="rId2"/>
          <a:stretch>
            <a:fillRect/>
          </a:stretch>
        </p:blipFill>
        <p:spPr>
          <a:xfrm>
            <a:off x="6251673" y="1276044"/>
            <a:ext cx="5398717" cy="389157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DEPENDENCY INJECTION</a:t>
            </a:r>
          </a:p>
        </p:txBody>
      </p:sp>
      <p:sp>
        <p:nvSpPr>
          <p:cNvPr id="8" name="Content Placeholder 17">
            <a:extLst>
              <a:ext uri="{FF2B5EF4-FFF2-40B4-BE49-F238E27FC236}">
                <a16:creationId xmlns:a16="http://schemas.microsoft.com/office/drawing/2014/main" id="{1F093688-A3DE-DD89-3E93-93F8C8A28A12}"/>
              </a:ext>
            </a:extLst>
          </p:cNvPr>
          <p:cNvSpPr txBox="1">
            <a:spLocks/>
          </p:cNvSpPr>
          <p:nvPr/>
        </p:nvSpPr>
        <p:spPr>
          <a:xfrm>
            <a:off x="604345" y="1339746"/>
            <a:ext cx="4615726"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 pattern of injecting a class’s dependencies into it at runtime.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Constructor Injection</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Property Injection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This allows you to swap in different implementor without having to modify the main class.</a:t>
            </a:r>
          </a:p>
          <a:p>
            <a:pPr marL="0" indent="0">
              <a:spcAft>
                <a:spcPts val="600"/>
              </a:spcAft>
              <a:buNone/>
              <a:defRPr/>
            </a:pPr>
            <a:endParaRPr lang="en-US" sz="1100" dirty="0">
              <a:solidFill>
                <a:schemeClr val="tx1"/>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516E338B-8BF2-402E-0398-0A32171FF5E3}"/>
              </a:ext>
            </a:extLst>
          </p:cNvPr>
          <p:cNvPicPr>
            <a:picLocks noChangeAspect="1"/>
          </p:cNvPicPr>
          <p:nvPr/>
        </p:nvPicPr>
        <p:blipFill>
          <a:blip r:embed="rId2"/>
          <a:stretch>
            <a:fillRect/>
          </a:stretch>
        </p:blipFill>
        <p:spPr>
          <a:xfrm>
            <a:off x="5089941" y="1339746"/>
            <a:ext cx="6564127" cy="3241132"/>
          </a:xfrm>
          <a:prstGeom prst="rect">
            <a:avLst/>
          </a:prstGeom>
        </p:spPr>
      </p:pic>
      <p:pic>
        <p:nvPicPr>
          <p:cNvPr id="5" name="Picture 4">
            <a:extLst>
              <a:ext uri="{FF2B5EF4-FFF2-40B4-BE49-F238E27FC236}">
                <a16:creationId xmlns:a16="http://schemas.microsoft.com/office/drawing/2014/main" id="{A95F0C6D-3E5D-017C-ED93-55FBDF0C04EC}"/>
              </a:ext>
            </a:extLst>
          </p:cNvPr>
          <p:cNvPicPr>
            <a:picLocks noChangeAspect="1"/>
          </p:cNvPicPr>
          <p:nvPr/>
        </p:nvPicPr>
        <p:blipFill>
          <a:blip r:embed="rId3"/>
          <a:stretch>
            <a:fillRect/>
          </a:stretch>
        </p:blipFill>
        <p:spPr>
          <a:xfrm>
            <a:off x="365137" y="5035750"/>
            <a:ext cx="5394711" cy="175616"/>
          </a:xfrm>
          <a:prstGeom prst="rect">
            <a:avLst/>
          </a:prstGeom>
        </p:spPr>
      </p:pic>
      <p:pic>
        <p:nvPicPr>
          <p:cNvPr id="6" name="Picture 5">
            <a:extLst>
              <a:ext uri="{FF2B5EF4-FFF2-40B4-BE49-F238E27FC236}">
                <a16:creationId xmlns:a16="http://schemas.microsoft.com/office/drawing/2014/main" id="{0ECA48D0-FACD-1CEA-B014-E4BE55CF588F}"/>
              </a:ext>
            </a:extLst>
          </p:cNvPr>
          <p:cNvPicPr>
            <a:picLocks noChangeAspect="1"/>
          </p:cNvPicPr>
          <p:nvPr/>
        </p:nvPicPr>
        <p:blipFill>
          <a:blip r:embed="rId4"/>
          <a:stretch>
            <a:fillRect/>
          </a:stretch>
        </p:blipFill>
        <p:spPr>
          <a:xfrm>
            <a:off x="407764" y="6174374"/>
            <a:ext cx="5352084" cy="153267"/>
          </a:xfrm>
          <a:prstGeom prst="rect">
            <a:avLst/>
          </a:prstGeom>
        </p:spPr>
      </p:pic>
      <p:sp>
        <p:nvSpPr>
          <p:cNvPr id="7" name="Oval 6">
            <a:extLst>
              <a:ext uri="{FF2B5EF4-FFF2-40B4-BE49-F238E27FC236}">
                <a16:creationId xmlns:a16="http://schemas.microsoft.com/office/drawing/2014/main" id="{E2179ED9-D388-9559-35BC-954B1EBB707E}"/>
              </a:ext>
            </a:extLst>
          </p:cNvPr>
          <p:cNvSpPr/>
          <p:nvPr/>
        </p:nvSpPr>
        <p:spPr>
          <a:xfrm>
            <a:off x="1491447" y="4580878"/>
            <a:ext cx="2539013" cy="292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Change</a:t>
            </a:r>
            <a:endParaRPr lang="en-IN" dirty="0"/>
          </a:p>
        </p:txBody>
      </p:sp>
      <p:sp>
        <p:nvSpPr>
          <p:cNvPr id="9" name="Oval 8">
            <a:extLst>
              <a:ext uri="{FF2B5EF4-FFF2-40B4-BE49-F238E27FC236}">
                <a16:creationId xmlns:a16="http://schemas.microsoft.com/office/drawing/2014/main" id="{4D2DAC88-F166-B320-04F6-95DC5E910840}"/>
              </a:ext>
            </a:extLst>
          </p:cNvPr>
          <p:cNvSpPr/>
          <p:nvPr/>
        </p:nvSpPr>
        <p:spPr>
          <a:xfrm>
            <a:off x="1491446" y="5678911"/>
            <a:ext cx="2539013" cy="292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Change</a:t>
            </a:r>
            <a:endParaRPr lang="en-IN" dirty="0"/>
          </a:p>
        </p:txBody>
      </p:sp>
    </p:spTree>
    <p:extLst>
      <p:ext uri="{BB962C8B-B14F-4D97-AF65-F5344CB8AC3E}">
        <p14:creationId xmlns:p14="http://schemas.microsoft.com/office/powerpoint/2010/main" val="65500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Any Questions?</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u="sng" dirty="0" err="1">
                <a:latin typeface="Segoe UI Light" panose="020B0502040204020203" pitchFamily="34" charset="0"/>
                <a:cs typeface="Segoe UI Light" panose="020B0502040204020203" pitchFamily="34" charset="0"/>
                <a:hlinkClick r:id="rId3"/>
              </a:rPr>
              <a:t>Github</a:t>
            </a:r>
            <a:r>
              <a:rPr lang="en-US" sz="2000" u="sng" dirty="0">
                <a:latin typeface="Segoe UI Light" panose="020B0502040204020203" pitchFamily="34" charset="0"/>
                <a:cs typeface="Segoe UI Light" panose="020B0502040204020203" pitchFamily="34" charset="0"/>
                <a:hlinkClick r:id="rId3"/>
              </a:rPr>
              <a:t> Code Link</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rPr>
              <a:t>Good Reads,</a:t>
            </a:r>
          </a:p>
          <a:p>
            <a:pPr marL="0" indent="0">
              <a:lnSpc>
                <a:spcPts val="3600"/>
              </a:lnSpc>
              <a:spcBef>
                <a:spcPts val="1500"/>
              </a:spcBef>
              <a:spcAft>
                <a:spcPts val="0"/>
              </a:spcAft>
              <a:buNone/>
            </a:pPr>
            <a:r>
              <a:rPr lang="en-US" dirty="0">
                <a:latin typeface="Segoe UI Light" panose="020B0502040204020203" pitchFamily="34" charset="0"/>
                <a:cs typeface="Segoe UI Light" panose="020B0502040204020203" pitchFamily="34" charset="0"/>
                <a:hlinkClick r:id="rId4"/>
              </a:rPr>
              <a:t>SOLID PRINCIPLES</a:t>
            </a: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9398" y="2669181"/>
            <a:ext cx="661940" cy="661940"/>
          </a:xfrm>
          <a:prstGeom prst="rect">
            <a:avLst/>
          </a:prstGeom>
        </p:spPr>
      </p:pic>
      <p:pic>
        <p:nvPicPr>
          <p:cNvPr id="12" name="Picture 2" descr="Say thank you to someone at Companies House - GOV.UK">
            <a:extLst>
              <a:ext uri="{FF2B5EF4-FFF2-40B4-BE49-F238E27FC236}">
                <a16:creationId xmlns:a16="http://schemas.microsoft.com/office/drawing/2014/main" id="{780C021E-5CD8-4A1F-3053-0E5F4E96C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143" y="3580003"/>
            <a:ext cx="4172124" cy="27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WHY NEED OF SOFTWARE DESIGN PRINCIPLES?</a:t>
            </a:r>
          </a:p>
        </p:txBody>
      </p:sp>
      <p:sp>
        <p:nvSpPr>
          <p:cNvPr id="38" name="Content Placeholder 17"/>
          <p:cNvSpPr txBox="1">
            <a:spLocks/>
          </p:cNvSpPr>
          <p:nvPr/>
        </p:nvSpPr>
        <p:spPr>
          <a:xfrm>
            <a:off x="521205" y="1285570"/>
            <a:ext cx="587071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Software designs is a process to plan or convert the software requirements into software systems. There are several principles are used to organize and arrange structural component of software design. </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suffer from “Tunnel Vision”</a:t>
            </a:r>
            <a:r>
              <a:rPr lang="en-US" dirty="0">
                <a:latin typeface="Segoe UI" panose="020B0502040204020203" pitchFamily="34" charset="0"/>
                <a:cs typeface="Segoe UI" panose="020B0502040204020203" pitchFamily="34" charset="0"/>
              </a:rPr>
              <a:t> – </a:t>
            </a:r>
            <a:r>
              <a:rPr lang="en-US" sz="1000" i="1" dirty="0">
                <a:latin typeface="Segoe UI" panose="020B0502040204020203" pitchFamily="34" charset="0"/>
                <a:cs typeface="Segoe UI" panose="020B0502040204020203" pitchFamily="34" charset="0"/>
              </a:rPr>
              <a:t>Not only focus on completeness but also on other effects.</a:t>
            </a:r>
            <a:endParaRPr lang="en-US"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Traceable to analysis model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Fulfill all requirements.</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“Reinvent The Wheel”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Should not waste time or effort in creating things that already exist.</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Minimize Intellectual distance</a:t>
            </a:r>
            <a:r>
              <a:rPr lang="en-US" dirty="0">
                <a:latin typeface="Segoe UI" panose="020B0502040204020203" pitchFamily="34" charset="0"/>
                <a:cs typeface="Segoe UI" panose="020B0502040204020203" pitchFamily="34" charset="0"/>
              </a:rPr>
              <a:t> - </a:t>
            </a:r>
            <a:r>
              <a:rPr lang="en-US" sz="1100" i="1" dirty="0">
                <a:solidFill>
                  <a:srgbClr val="273239"/>
                </a:solidFill>
                <a:latin typeface="Segoe UI" panose="020B0502040204020203" pitchFamily="34" charset="0"/>
                <a:cs typeface="Segoe UI" panose="020B0502040204020203" pitchFamily="34" charset="0"/>
              </a:rPr>
              <a:t>R</a:t>
            </a:r>
            <a:r>
              <a:rPr lang="en-US" sz="1100" b="0" i="1" dirty="0">
                <a:solidFill>
                  <a:srgbClr val="273239"/>
                </a:solidFill>
                <a:effectLst/>
                <a:latin typeface="Segoe UI" panose="020B0502040204020203" pitchFamily="34" charset="0"/>
                <a:cs typeface="Segoe UI" panose="020B0502040204020203" pitchFamily="34" charset="0"/>
              </a:rPr>
              <a:t>educe the gap between real-world problems and software solutions</a:t>
            </a:r>
            <a:r>
              <a:rPr lang="en-US" sz="1100" b="0" i="0" dirty="0">
                <a:solidFill>
                  <a:srgbClr val="273239"/>
                </a:solidFill>
                <a:effectLst/>
                <a:latin typeface="Segoe UI" panose="020B0502040204020203" pitchFamily="34" charset="0"/>
                <a:cs typeface="Segoe UI" panose="020B0502040204020203" pitchFamily="34" charset="0"/>
              </a:rPr>
              <a:t>. (Follow standard practices)</a:t>
            </a:r>
            <a:endParaRPr lang="en-US" sz="1100"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Exhibit uniformity and integration</a:t>
            </a:r>
            <a:r>
              <a:rPr lang="en-US" dirty="0">
                <a:latin typeface="Segoe UI" panose="020B0502040204020203" pitchFamily="34" charset="0"/>
                <a:cs typeface="Segoe UI" panose="020B0502040204020203" pitchFamily="34" charset="0"/>
              </a:rPr>
              <a:t>- </a:t>
            </a:r>
            <a:r>
              <a:rPr lang="en-US" sz="1100" i="1" dirty="0">
                <a:solidFill>
                  <a:srgbClr val="273239"/>
                </a:solidFill>
                <a:latin typeface="Segoe UI" panose="020B0502040204020203" pitchFamily="34" charset="0"/>
                <a:cs typeface="Segoe UI" panose="020B0502040204020203" pitchFamily="34" charset="0"/>
              </a:rPr>
              <a:t>U</a:t>
            </a:r>
            <a:r>
              <a:rPr lang="en-US" sz="1100" b="0" i="1" dirty="0">
                <a:solidFill>
                  <a:srgbClr val="273239"/>
                </a:solidFill>
                <a:effectLst/>
                <a:latin typeface="Segoe UI" panose="020B0502040204020203" pitchFamily="34" charset="0"/>
                <a:cs typeface="Segoe UI" panose="020B0502040204020203" pitchFamily="34" charset="0"/>
              </a:rPr>
              <a:t>niform design throughout the process without any change.</a:t>
            </a:r>
            <a:endParaRPr lang="en-US" sz="1100" i="1" dirty="0">
              <a:latin typeface="Segoe UI" panose="020B0502040204020203" pitchFamily="34" charset="0"/>
              <a:cs typeface="Segoe UI" panose="020B0502040204020203" pitchFamily="34" charset="0"/>
            </a:endParaRPr>
          </a:p>
        </p:txBody>
      </p:sp>
      <p:pic>
        <p:nvPicPr>
          <p:cNvPr id="1026" name="Picture 2" descr="Lightbox">
            <a:extLst>
              <a:ext uri="{FF2B5EF4-FFF2-40B4-BE49-F238E27FC236}">
                <a16:creationId xmlns:a16="http://schemas.microsoft.com/office/drawing/2014/main" id="{EDF378AB-CCB3-D0C0-362A-7750EFCD2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69" y="1285571"/>
            <a:ext cx="5382919" cy="406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WHY NEED OF SOFTWARE DESIGN PRINCIPLES?</a:t>
            </a:r>
          </a:p>
        </p:txBody>
      </p:sp>
      <p:sp>
        <p:nvSpPr>
          <p:cNvPr id="38" name="Content Placeholder 17"/>
          <p:cNvSpPr txBox="1">
            <a:spLocks/>
          </p:cNvSpPr>
          <p:nvPr/>
        </p:nvSpPr>
        <p:spPr>
          <a:xfrm>
            <a:off x="521205" y="1285570"/>
            <a:ext cx="5574795"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Accommodate change</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Adjust the change as per user’s need</a:t>
            </a:r>
            <a:r>
              <a:rPr lang="en-US" dirty="0">
                <a:latin typeface="Segoe UI" panose="020B0502040204020203" pitchFamily="34" charset="0"/>
                <a:cs typeface="Segoe UI" panose="020B0502040204020203" pitchFamily="34" charset="0"/>
              </a:rPr>
              <a:t>.</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Degrade gently</a:t>
            </a:r>
            <a:r>
              <a:rPr lang="en-US" dirty="0">
                <a:latin typeface="Segoe UI" panose="020B0502040204020203" pitchFamily="34" charset="0"/>
                <a:cs typeface="Segoe UI" panose="020B0502040204020203" pitchFamily="34" charset="0"/>
              </a:rPr>
              <a:t> - </a:t>
            </a:r>
            <a:r>
              <a:rPr lang="en-US" sz="1100" b="0" i="1" dirty="0">
                <a:solidFill>
                  <a:srgbClr val="273239"/>
                </a:solidFill>
                <a:effectLst/>
                <a:latin typeface="Segoe UI" panose="020B0502040204020203" pitchFamily="34" charset="0"/>
                <a:cs typeface="Segoe UI" panose="020B0502040204020203" pitchFamily="34" charset="0"/>
              </a:rPr>
              <a:t>Work properly even if an error occurs during the execution.</a:t>
            </a: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Assessed for quality</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The quality of the design needs to be checked and focused</a:t>
            </a:r>
            <a:r>
              <a:rPr lang="en-US" dirty="0">
                <a:latin typeface="Segoe UI" panose="020B0502040204020203" pitchFamily="34" charset="0"/>
                <a:cs typeface="Segoe UI" panose="020B0502040204020203" pitchFamily="34" charset="0"/>
              </a:rPr>
              <a:t>. </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Review to discover errors</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Review design timely to minimize errors</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Design is not coding and coding is not design</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Design is describing the logic of program and coding is implementation of design</a:t>
            </a:r>
          </a:p>
        </p:txBody>
      </p:sp>
      <p:pic>
        <p:nvPicPr>
          <p:cNvPr id="1026" name="Picture 2" descr="Lightbox">
            <a:extLst>
              <a:ext uri="{FF2B5EF4-FFF2-40B4-BE49-F238E27FC236}">
                <a16:creationId xmlns:a16="http://schemas.microsoft.com/office/drawing/2014/main" id="{EDF378AB-CCB3-D0C0-362A-7750EFCD2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815" y="1285571"/>
            <a:ext cx="5530674" cy="416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24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EXCITED ?</a:t>
            </a: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
        <p:nvSpPr>
          <p:cNvPr id="7" name="Text Box 16" descr="Select me">
            <a:extLst>
              <a:ext uri="{FF2B5EF4-FFF2-40B4-BE49-F238E27FC236}">
                <a16:creationId xmlns:a16="http://schemas.microsoft.com/office/drawing/2014/main" id="{7D6C5189-85BC-2CC6-6A56-61E427E5F7D7}"/>
              </a:ext>
            </a:extLst>
          </p:cNvPr>
          <p:cNvSpPr txBox="1"/>
          <p:nvPr/>
        </p:nvSpPr>
        <p:spPr>
          <a:xfrm rot="21077122">
            <a:off x="1230481" y="1697501"/>
            <a:ext cx="3458269"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20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You are boring </a:t>
            </a:r>
            <a:endParaRPr lang="en-US" sz="20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2858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EXCERSISE TIME (1 minute)</a:t>
            </a:r>
          </a:p>
        </p:txBody>
      </p:sp>
      <p:sp>
        <p:nvSpPr>
          <p:cNvPr id="25" name="Text Box 16" descr="Select me"/>
          <p:cNvSpPr txBox="1"/>
          <p:nvPr/>
        </p:nvSpPr>
        <p:spPr>
          <a:xfrm rot="21077122">
            <a:off x="4992984" y="1534155"/>
            <a:ext cx="2386114"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20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Not Interested</a:t>
            </a:r>
            <a:endParaRPr lang="en-US" sz="20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204488" y="1671968"/>
            <a:ext cx="851862" cy="939987"/>
          </a:xfrm>
          <a:prstGeom prst="rect">
            <a:avLst/>
          </a:prstGeom>
        </p:spPr>
      </p:pic>
      <p:pic>
        <p:nvPicPr>
          <p:cNvPr id="23" name="Picture 22" descr="Robot"/>
          <p:cNvPicPr>
            <a:picLocks noChangeAspect="1"/>
          </p:cNvPicPr>
          <p:nvPr/>
        </p:nvPicPr>
        <p:blipFill>
          <a:blip r:embed="rId3"/>
          <a:stretch>
            <a:fillRect/>
          </a:stretch>
        </p:blipFill>
        <p:spPr>
          <a:xfrm>
            <a:off x="7398326" y="1612911"/>
            <a:ext cx="2775459" cy="4531804"/>
          </a:xfrm>
          <a:prstGeom prst="rect">
            <a:avLst/>
          </a:prstGeom>
        </p:spPr>
      </p:pic>
      <p:sp>
        <p:nvSpPr>
          <p:cNvPr id="8" name="Content Placeholder 17">
            <a:extLst>
              <a:ext uri="{FF2B5EF4-FFF2-40B4-BE49-F238E27FC236}">
                <a16:creationId xmlns:a16="http://schemas.microsoft.com/office/drawing/2014/main" id="{7EF9AE12-B322-6A36-B873-BDED13C077F9}"/>
              </a:ext>
            </a:extLst>
          </p:cNvPr>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Definition</a:t>
            </a:r>
            <a:r>
              <a:rPr lang="en-US" sz="1100" dirty="0">
                <a:solidFill>
                  <a:schemeClr val="accent2"/>
                </a:solidFill>
                <a:latin typeface="Segoe UI" panose="020B0502040204020203" pitchFamily="34" charset="0"/>
                <a:cs typeface="Segoe UI" panose="020B0502040204020203" pitchFamily="34" charset="0"/>
              </a:rPr>
              <a:t> :</a:t>
            </a:r>
          </a:p>
          <a:p>
            <a:pPr marL="0" lvl="0" indent="0">
              <a:spcAft>
                <a:spcPts val="600"/>
              </a:spcAft>
              <a:buNone/>
              <a:defRPr/>
            </a:pPr>
            <a:r>
              <a:rPr lang="en-US" sz="1100" dirty="0">
                <a:latin typeface="Segoe UI" panose="020B0502040204020203" pitchFamily="34" charset="0"/>
                <a:cs typeface="Segoe UI" panose="020B0502040204020203" pitchFamily="34" charset="0"/>
              </a:rPr>
              <a:t>Design class to deliver below responsibilities,</a:t>
            </a:r>
          </a:p>
          <a:p>
            <a:pPr lvl="0">
              <a:spcAft>
                <a:spcPts val="600"/>
              </a:spcAft>
              <a:buFontTx/>
              <a:buChar char="-"/>
              <a:defRPr/>
            </a:pPr>
            <a:r>
              <a:rPr lang="en-US" sz="1100" dirty="0">
                <a:latin typeface="Segoe UI" panose="020B0502040204020203" pitchFamily="34" charset="0"/>
                <a:cs typeface="Segoe UI" panose="020B0502040204020203" pitchFamily="34" charset="0"/>
              </a:rPr>
              <a:t>Generate Report</a:t>
            </a:r>
          </a:p>
          <a:p>
            <a:pPr lvl="0">
              <a:spcAft>
                <a:spcPts val="600"/>
              </a:spcAft>
              <a:buFontTx/>
              <a:buChar char="-"/>
              <a:defRPr/>
            </a:pPr>
            <a:r>
              <a:rPr lang="en-US" sz="1100" dirty="0">
                <a:latin typeface="Segoe UI" panose="020B0502040204020203" pitchFamily="34" charset="0"/>
                <a:cs typeface="Segoe UI" panose="020B0502040204020203" pitchFamily="34" charset="0"/>
              </a:rPr>
              <a:t>Export Report</a:t>
            </a:r>
          </a:p>
          <a:p>
            <a:pPr lvl="0">
              <a:spcAft>
                <a:spcPts val="600"/>
              </a:spcAft>
              <a:buFontTx/>
              <a:buChar char="-"/>
              <a:defRPr/>
            </a:pPr>
            <a:r>
              <a:rPr lang="en-US" sz="1100" dirty="0">
                <a:latin typeface="Segoe UI" panose="020B0502040204020203" pitchFamily="34" charset="0"/>
                <a:cs typeface="Segoe UI" panose="020B0502040204020203" pitchFamily="34" charset="0"/>
              </a:rPr>
              <a:t>Print Report</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Review:</a:t>
            </a:r>
          </a:p>
          <a:p>
            <a:pPr lvl="0">
              <a:spcAft>
                <a:spcPts val="600"/>
              </a:spcAft>
              <a:buFontTx/>
              <a:buChar char="-"/>
              <a:defRPr/>
            </a:pPr>
            <a:r>
              <a:rPr lang="en-US" sz="1100" dirty="0">
                <a:latin typeface="Segoe UI" panose="020B0502040204020203" pitchFamily="34" charset="0"/>
                <a:cs typeface="Segoe UI" panose="020B0502040204020203" pitchFamily="34" charset="0"/>
              </a:rPr>
              <a:t>Keep it with you, Review yourself after the session.</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7459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INTERFACE</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Contract  between itself and any class that implements it.</a:t>
            </a:r>
          </a:p>
          <a:p>
            <a:pPr marL="0" lvl="0" indent="0">
              <a:spcAft>
                <a:spcPts val="600"/>
              </a:spcAft>
              <a:buNone/>
              <a:defRPr/>
            </a:pPr>
            <a:r>
              <a:rPr lang="en-US" sz="1100" dirty="0">
                <a:latin typeface="Segoe UI" panose="020B0502040204020203" pitchFamily="34" charset="0"/>
                <a:cs typeface="Segoe UI" panose="020B0502040204020203" pitchFamily="34" charset="0"/>
              </a:rPr>
              <a:t>It contains only declaration of its members and Implementor must implement all of interface members.</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E5D6E39-2159-94EC-5CD6-7841945C8EA3}"/>
              </a:ext>
            </a:extLst>
          </p:cNvPr>
          <p:cNvPicPr>
            <a:picLocks noChangeAspect="1"/>
          </p:cNvPicPr>
          <p:nvPr/>
        </p:nvPicPr>
        <p:blipFill>
          <a:blip r:embed="rId2"/>
          <a:stretch>
            <a:fillRect/>
          </a:stretch>
        </p:blipFill>
        <p:spPr>
          <a:xfrm>
            <a:off x="521205" y="3238784"/>
            <a:ext cx="4945066" cy="1280058"/>
          </a:xfrm>
          <a:prstGeom prst="rect">
            <a:avLst/>
          </a:prstGeom>
        </p:spPr>
      </p:pic>
      <p:pic>
        <p:nvPicPr>
          <p:cNvPr id="6" name="Picture 5">
            <a:extLst>
              <a:ext uri="{FF2B5EF4-FFF2-40B4-BE49-F238E27FC236}">
                <a16:creationId xmlns:a16="http://schemas.microsoft.com/office/drawing/2014/main" id="{8678037C-2305-04FE-8A1D-968571AC0CFD}"/>
              </a:ext>
            </a:extLst>
          </p:cNvPr>
          <p:cNvPicPr>
            <a:picLocks noChangeAspect="1"/>
          </p:cNvPicPr>
          <p:nvPr/>
        </p:nvPicPr>
        <p:blipFill>
          <a:blip r:embed="rId3"/>
          <a:stretch>
            <a:fillRect/>
          </a:stretch>
        </p:blipFill>
        <p:spPr>
          <a:xfrm>
            <a:off x="6105966" y="1416600"/>
            <a:ext cx="4760302" cy="5095396"/>
          </a:xfrm>
          <a:prstGeom prst="rect">
            <a:avLst/>
          </a:prstGeom>
        </p:spPr>
      </p:pic>
    </p:spTree>
    <p:extLst>
      <p:ext uri="{BB962C8B-B14F-4D97-AF65-F5344CB8AC3E}">
        <p14:creationId xmlns:p14="http://schemas.microsoft.com/office/powerpoint/2010/main" val="184464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ABSTRACTION</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An instance of an abstract class can not be created.</a:t>
            </a:r>
          </a:p>
          <a:p>
            <a:pPr marL="0" lvl="0" indent="0">
              <a:spcAft>
                <a:spcPts val="600"/>
              </a:spcAft>
              <a:buNone/>
              <a:defRPr/>
            </a:pPr>
            <a:r>
              <a:rPr lang="en-US" sz="1100" dirty="0">
                <a:latin typeface="Segoe UI" panose="020B0502040204020203" pitchFamily="34" charset="0"/>
                <a:cs typeface="Segoe UI" panose="020B0502040204020203" pitchFamily="34" charset="0"/>
              </a:rPr>
              <a:t>A class inherits from the abstract class need to implement all its abstract members.</a:t>
            </a:r>
          </a:p>
          <a:p>
            <a:pPr marL="0" lvl="0" indent="0">
              <a:spcAft>
                <a:spcPts val="600"/>
              </a:spcAft>
              <a:buNone/>
              <a:defRPr/>
            </a:pPr>
            <a:r>
              <a:rPr lang="en-US" sz="1100" dirty="0">
                <a:latin typeface="Segoe UI" panose="020B0502040204020203" pitchFamily="34" charset="0"/>
                <a:cs typeface="Segoe UI" panose="020B0502040204020203" pitchFamily="34" charset="0"/>
              </a:rPr>
              <a:t>Abstract class can contain non abstract methods but at least one abstract method. </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5AEF685-0560-2943-0EEE-844020195BE9}"/>
              </a:ext>
            </a:extLst>
          </p:cNvPr>
          <p:cNvPicPr>
            <a:picLocks noChangeAspect="1"/>
          </p:cNvPicPr>
          <p:nvPr/>
        </p:nvPicPr>
        <p:blipFill>
          <a:blip r:embed="rId2"/>
          <a:stretch>
            <a:fillRect/>
          </a:stretch>
        </p:blipFill>
        <p:spPr>
          <a:xfrm>
            <a:off x="5326602" y="1493601"/>
            <a:ext cx="6344193" cy="4078830"/>
          </a:xfrm>
          <a:prstGeom prst="rect">
            <a:avLst/>
          </a:prstGeom>
        </p:spPr>
      </p:pic>
      <p:pic>
        <p:nvPicPr>
          <p:cNvPr id="7" name="Picture 6">
            <a:extLst>
              <a:ext uri="{FF2B5EF4-FFF2-40B4-BE49-F238E27FC236}">
                <a16:creationId xmlns:a16="http://schemas.microsoft.com/office/drawing/2014/main" id="{35EC01D2-3FDA-50E0-52AC-D67ED17D3F77}"/>
              </a:ext>
            </a:extLst>
          </p:cNvPr>
          <p:cNvPicPr>
            <a:picLocks noChangeAspect="1"/>
          </p:cNvPicPr>
          <p:nvPr/>
        </p:nvPicPr>
        <p:blipFill>
          <a:blip r:embed="rId3"/>
          <a:stretch>
            <a:fillRect/>
          </a:stretch>
        </p:blipFill>
        <p:spPr>
          <a:xfrm>
            <a:off x="633150" y="3072030"/>
            <a:ext cx="4187425" cy="3405781"/>
          </a:xfrm>
          <a:prstGeom prst="rect">
            <a:avLst/>
          </a:prstGeom>
        </p:spPr>
      </p:pic>
    </p:spTree>
    <p:extLst>
      <p:ext uri="{BB962C8B-B14F-4D97-AF65-F5344CB8AC3E}">
        <p14:creationId xmlns:p14="http://schemas.microsoft.com/office/powerpoint/2010/main" val="302710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SOLID PRINCIPLES</a:t>
            </a:r>
          </a:p>
        </p:txBody>
      </p:sp>
      <p:grpSp>
        <p:nvGrpSpPr>
          <p:cNvPr id="18" name="Group 17" descr="Small circle with number 1 inside  indicating step 1"/>
          <p:cNvGrpSpPr/>
          <p:nvPr/>
        </p:nvGrpSpPr>
        <p:grpSpPr bwMode="blackWhite">
          <a:xfrm>
            <a:off x="531552" y="352029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S</a:t>
              </a:r>
            </a:p>
          </p:txBody>
        </p:sp>
      </p:grpSp>
      <p:sp>
        <p:nvSpPr>
          <p:cNvPr id="21" name="Content Placeholder 17"/>
          <p:cNvSpPr txBox="1">
            <a:spLocks/>
          </p:cNvSpPr>
          <p:nvPr/>
        </p:nvSpPr>
        <p:spPr>
          <a:xfrm>
            <a:off x="1056513" y="3560488"/>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SINGLE RESPONSIBILITY PRINCIPLE</a:t>
            </a:r>
            <a:endParaRPr lang="en-US" dirty="0">
              <a:solidFill>
                <a:prstClr val="black">
                  <a:lumMod val="75000"/>
                  <a:lumOff val="25000"/>
                </a:prstClr>
              </a:solidFill>
              <a:cs typeface="Segoe UI"/>
            </a:endParaRPr>
          </a:p>
        </p:txBody>
      </p:sp>
      <p:sp>
        <p:nvSpPr>
          <p:cNvPr id="41" name="Content Placeholder 17">
            <a:extLst>
              <a:ext uri="{FF2B5EF4-FFF2-40B4-BE49-F238E27FC236}">
                <a16:creationId xmlns:a16="http://schemas.microsoft.com/office/drawing/2014/main" id="{FC134949-92F9-0E06-5DCD-245AC9C1B365}"/>
              </a:ext>
            </a:extLst>
          </p:cNvPr>
          <p:cNvSpPr txBox="1">
            <a:spLocks/>
          </p:cNvSpPr>
          <p:nvPr/>
        </p:nvSpPr>
        <p:spPr>
          <a:xfrm>
            <a:off x="604344" y="1339746"/>
            <a:ext cx="5032307" cy="19678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SOLID Design principles are Introduced by Robert. C. Martin. The SOLID software principles will guide you to:</a:t>
            </a:r>
          </a:p>
          <a:p>
            <a:pPr>
              <a:spcAft>
                <a:spcPts val="600"/>
              </a:spcAft>
              <a:defRPr/>
            </a:pPr>
            <a:r>
              <a:rPr lang="en-US" sz="1100" dirty="0">
                <a:latin typeface="Segoe UI" panose="020B0502040204020203" pitchFamily="34" charset="0"/>
                <a:cs typeface="Segoe UI" panose="020B0502040204020203" pitchFamily="34" charset="0"/>
              </a:rPr>
              <a:t>Write code that’s easy to maintain.</a:t>
            </a:r>
          </a:p>
          <a:p>
            <a:pPr>
              <a:spcAft>
                <a:spcPts val="600"/>
              </a:spcAft>
              <a:defRPr/>
            </a:pPr>
            <a:r>
              <a:rPr lang="en-US" sz="1100" dirty="0">
                <a:latin typeface="Segoe UI" panose="020B0502040204020203" pitchFamily="34" charset="0"/>
                <a:cs typeface="Segoe UI" panose="020B0502040204020203" pitchFamily="34" charset="0"/>
              </a:rPr>
              <a:t>Make it easier to extend the existing system.</a:t>
            </a:r>
          </a:p>
          <a:p>
            <a:pPr>
              <a:spcAft>
                <a:spcPts val="600"/>
              </a:spcAft>
              <a:defRPr/>
            </a:pPr>
            <a:r>
              <a:rPr lang="en-US" sz="1100" dirty="0">
                <a:latin typeface="Segoe UI" panose="020B0502040204020203" pitchFamily="34" charset="0"/>
                <a:cs typeface="Segoe UI" panose="020B0502040204020203" pitchFamily="34" charset="0"/>
              </a:rPr>
              <a:t>Write code that’s easy to read and understand.</a:t>
            </a:r>
          </a:p>
        </p:txBody>
      </p:sp>
      <p:grpSp>
        <p:nvGrpSpPr>
          <p:cNvPr id="42" name="Group 41" descr="Small circle with number 1 inside  indicating step 1">
            <a:extLst>
              <a:ext uri="{FF2B5EF4-FFF2-40B4-BE49-F238E27FC236}">
                <a16:creationId xmlns:a16="http://schemas.microsoft.com/office/drawing/2014/main" id="{66B458B2-3CE5-2152-186B-287C8AED3FD7}"/>
              </a:ext>
            </a:extLst>
          </p:cNvPr>
          <p:cNvGrpSpPr/>
          <p:nvPr/>
        </p:nvGrpSpPr>
        <p:grpSpPr bwMode="blackWhite">
          <a:xfrm>
            <a:off x="516172" y="4100535"/>
            <a:ext cx="558179" cy="409838"/>
            <a:chOff x="6953426" y="711274"/>
            <a:chExt cx="558179" cy="409838"/>
          </a:xfrm>
        </p:grpSpPr>
        <p:sp>
          <p:nvSpPr>
            <p:cNvPr id="43" name="Oval 42" descr="Small circle">
              <a:extLst>
                <a:ext uri="{FF2B5EF4-FFF2-40B4-BE49-F238E27FC236}">
                  <a16:creationId xmlns:a16="http://schemas.microsoft.com/office/drawing/2014/main" id="{136F9AD0-04E1-5F03-25D1-0DB000997C6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1">
              <a:extLst>
                <a:ext uri="{FF2B5EF4-FFF2-40B4-BE49-F238E27FC236}">
                  <a16:creationId xmlns:a16="http://schemas.microsoft.com/office/drawing/2014/main" id="{071C74B9-7B10-1F7E-842B-39791343221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O</a:t>
              </a:r>
            </a:p>
          </p:txBody>
        </p:sp>
      </p:grpSp>
      <p:sp>
        <p:nvSpPr>
          <p:cNvPr id="45" name="Content Placeholder 17">
            <a:extLst>
              <a:ext uri="{FF2B5EF4-FFF2-40B4-BE49-F238E27FC236}">
                <a16:creationId xmlns:a16="http://schemas.microsoft.com/office/drawing/2014/main" id="{9F22BF80-7129-0577-01F8-CA2AE96C806F}"/>
              </a:ext>
            </a:extLst>
          </p:cNvPr>
          <p:cNvSpPr txBox="1">
            <a:spLocks/>
          </p:cNvSpPr>
          <p:nvPr/>
        </p:nvSpPr>
        <p:spPr>
          <a:xfrm>
            <a:off x="1041133" y="414072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OPEN/CLOSED PRINCIPLE</a:t>
            </a:r>
            <a:endParaRPr lang="en-US" dirty="0">
              <a:solidFill>
                <a:prstClr val="black">
                  <a:lumMod val="75000"/>
                  <a:lumOff val="25000"/>
                </a:prstClr>
              </a:solidFill>
              <a:cs typeface="Segoe UI"/>
            </a:endParaRPr>
          </a:p>
        </p:txBody>
      </p:sp>
      <p:grpSp>
        <p:nvGrpSpPr>
          <p:cNvPr id="46" name="Group 45" descr="Small circle with number 1 inside  indicating step 1">
            <a:extLst>
              <a:ext uri="{FF2B5EF4-FFF2-40B4-BE49-F238E27FC236}">
                <a16:creationId xmlns:a16="http://schemas.microsoft.com/office/drawing/2014/main" id="{25176844-3C21-4F79-B21D-F695D9E79329}"/>
              </a:ext>
            </a:extLst>
          </p:cNvPr>
          <p:cNvGrpSpPr/>
          <p:nvPr/>
        </p:nvGrpSpPr>
        <p:grpSpPr bwMode="blackWhite">
          <a:xfrm>
            <a:off x="525959" y="4655607"/>
            <a:ext cx="558179" cy="409838"/>
            <a:chOff x="6953426" y="711274"/>
            <a:chExt cx="558179" cy="409838"/>
          </a:xfrm>
        </p:grpSpPr>
        <p:sp>
          <p:nvSpPr>
            <p:cNvPr id="47" name="Oval 46" descr="Small circle">
              <a:extLst>
                <a:ext uri="{FF2B5EF4-FFF2-40B4-BE49-F238E27FC236}">
                  <a16:creationId xmlns:a16="http://schemas.microsoft.com/office/drawing/2014/main" id="{7294D3BD-22D0-8FD5-6406-A6C2348E4FB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descr="Number 1">
              <a:extLst>
                <a:ext uri="{FF2B5EF4-FFF2-40B4-BE49-F238E27FC236}">
                  <a16:creationId xmlns:a16="http://schemas.microsoft.com/office/drawing/2014/main" id="{9A9DF023-3FBB-6032-5A17-02B6CF1AE41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L</a:t>
              </a:r>
            </a:p>
          </p:txBody>
        </p:sp>
      </p:grpSp>
      <p:sp>
        <p:nvSpPr>
          <p:cNvPr id="49" name="Content Placeholder 17">
            <a:extLst>
              <a:ext uri="{FF2B5EF4-FFF2-40B4-BE49-F238E27FC236}">
                <a16:creationId xmlns:a16="http://schemas.microsoft.com/office/drawing/2014/main" id="{7397AF94-8A7D-EE4E-61BF-1BBA75D36CF5}"/>
              </a:ext>
            </a:extLst>
          </p:cNvPr>
          <p:cNvSpPr txBox="1">
            <a:spLocks/>
          </p:cNvSpPr>
          <p:nvPr/>
        </p:nvSpPr>
        <p:spPr>
          <a:xfrm>
            <a:off x="1050920" y="469579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LISKOV SUBSTITUTION PRINCIPLE</a:t>
            </a:r>
            <a:endParaRPr lang="en-US" dirty="0">
              <a:solidFill>
                <a:prstClr val="black">
                  <a:lumMod val="75000"/>
                  <a:lumOff val="25000"/>
                </a:prstClr>
              </a:solidFill>
              <a:cs typeface="Segoe UI"/>
            </a:endParaRPr>
          </a:p>
        </p:txBody>
      </p:sp>
      <p:grpSp>
        <p:nvGrpSpPr>
          <p:cNvPr id="50" name="Group 49" descr="Small circle with number 1 inside  indicating step 1">
            <a:extLst>
              <a:ext uri="{FF2B5EF4-FFF2-40B4-BE49-F238E27FC236}">
                <a16:creationId xmlns:a16="http://schemas.microsoft.com/office/drawing/2014/main" id="{B4568844-8620-754A-DBD5-8EDA43841B1F}"/>
              </a:ext>
            </a:extLst>
          </p:cNvPr>
          <p:cNvGrpSpPr/>
          <p:nvPr/>
        </p:nvGrpSpPr>
        <p:grpSpPr bwMode="blackWhite">
          <a:xfrm>
            <a:off x="527357" y="5219068"/>
            <a:ext cx="558179" cy="409838"/>
            <a:chOff x="6953426" y="711274"/>
            <a:chExt cx="558179" cy="409838"/>
          </a:xfrm>
        </p:grpSpPr>
        <p:sp>
          <p:nvSpPr>
            <p:cNvPr id="51" name="Oval 50" descr="Small circle">
              <a:extLst>
                <a:ext uri="{FF2B5EF4-FFF2-40B4-BE49-F238E27FC236}">
                  <a16:creationId xmlns:a16="http://schemas.microsoft.com/office/drawing/2014/main" id="{A05EAD76-D899-F124-2263-DBC7A083201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descr="Number 1">
              <a:extLst>
                <a:ext uri="{FF2B5EF4-FFF2-40B4-BE49-F238E27FC236}">
                  <a16:creationId xmlns:a16="http://schemas.microsoft.com/office/drawing/2014/main" id="{06DA436A-7E3D-2414-E03A-651BF133CDD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I</a:t>
              </a:r>
            </a:p>
          </p:txBody>
        </p:sp>
      </p:grpSp>
      <p:sp>
        <p:nvSpPr>
          <p:cNvPr id="53" name="Content Placeholder 17">
            <a:extLst>
              <a:ext uri="{FF2B5EF4-FFF2-40B4-BE49-F238E27FC236}">
                <a16:creationId xmlns:a16="http://schemas.microsoft.com/office/drawing/2014/main" id="{CFF6CA93-2DAA-A0C8-E3BB-8D61706D2A42}"/>
              </a:ext>
            </a:extLst>
          </p:cNvPr>
          <p:cNvSpPr txBox="1">
            <a:spLocks/>
          </p:cNvSpPr>
          <p:nvPr/>
        </p:nvSpPr>
        <p:spPr>
          <a:xfrm>
            <a:off x="1052318" y="5259260"/>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INTERFACE SEGREGATION PRINCIPLE</a:t>
            </a:r>
            <a:endParaRPr lang="en-US" dirty="0">
              <a:solidFill>
                <a:prstClr val="black">
                  <a:lumMod val="75000"/>
                  <a:lumOff val="25000"/>
                </a:prstClr>
              </a:solidFill>
              <a:cs typeface="Segoe UI"/>
            </a:endParaRPr>
          </a:p>
        </p:txBody>
      </p:sp>
      <p:grpSp>
        <p:nvGrpSpPr>
          <p:cNvPr id="54" name="Group 53" descr="Small circle with number 1 inside  indicating step 1">
            <a:extLst>
              <a:ext uri="{FF2B5EF4-FFF2-40B4-BE49-F238E27FC236}">
                <a16:creationId xmlns:a16="http://schemas.microsoft.com/office/drawing/2014/main" id="{0E1176DB-3E5D-D8DE-6CD3-F7975C9F60DA}"/>
              </a:ext>
            </a:extLst>
          </p:cNvPr>
          <p:cNvGrpSpPr/>
          <p:nvPr/>
        </p:nvGrpSpPr>
        <p:grpSpPr bwMode="blackWhite">
          <a:xfrm>
            <a:off x="520366" y="5782529"/>
            <a:ext cx="558179" cy="409838"/>
            <a:chOff x="6953426" y="711274"/>
            <a:chExt cx="558179" cy="409838"/>
          </a:xfrm>
        </p:grpSpPr>
        <p:sp>
          <p:nvSpPr>
            <p:cNvPr id="55" name="Oval 54" descr="Small circle">
              <a:extLst>
                <a:ext uri="{FF2B5EF4-FFF2-40B4-BE49-F238E27FC236}">
                  <a16:creationId xmlns:a16="http://schemas.microsoft.com/office/drawing/2014/main" id="{D5D8F31D-5DD2-0955-EE91-CAA20A9650D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descr="Number 1">
              <a:extLst>
                <a:ext uri="{FF2B5EF4-FFF2-40B4-BE49-F238E27FC236}">
                  <a16:creationId xmlns:a16="http://schemas.microsoft.com/office/drawing/2014/main" id="{C5389CEC-332D-3373-E747-B41AC4C55C0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D</a:t>
              </a:r>
            </a:p>
          </p:txBody>
        </p:sp>
      </p:grpSp>
      <p:sp>
        <p:nvSpPr>
          <p:cNvPr id="57" name="Content Placeholder 17">
            <a:extLst>
              <a:ext uri="{FF2B5EF4-FFF2-40B4-BE49-F238E27FC236}">
                <a16:creationId xmlns:a16="http://schemas.microsoft.com/office/drawing/2014/main" id="{42AF737A-E34E-6E06-5C54-84C873822969}"/>
              </a:ext>
            </a:extLst>
          </p:cNvPr>
          <p:cNvSpPr txBox="1">
            <a:spLocks/>
          </p:cNvSpPr>
          <p:nvPr/>
        </p:nvSpPr>
        <p:spPr>
          <a:xfrm>
            <a:off x="1045327" y="5822721"/>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DEPENDENCY INVERSION PRINCIPLE</a:t>
            </a:r>
            <a:endParaRPr lang="en-US" dirty="0">
              <a:solidFill>
                <a:prstClr val="black">
                  <a:lumMod val="75000"/>
                  <a:lumOff val="25000"/>
                </a:prstClr>
              </a:solidFill>
              <a:cs typeface="Segoe UI"/>
            </a:endParaRPr>
          </a:p>
        </p:txBody>
      </p:sp>
      <p:pic>
        <p:nvPicPr>
          <p:cNvPr id="3074" name="Picture 2" descr="SOLID design principles explained | by BGL Tech | BGL Tech | Medium">
            <a:extLst>
              <a:ext uri="{FF2B5EF4-FFF2-40B4-BE49-F238E27FC236}">
                <a16:creationId xmlns:a16="http://schemas.microsoft.com/office/drawing/2014/main" id="{0EB58691-E66C-CB5F-F11C-EAB31672A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771" y="1361175"/>
            <a:ext cx="6701275" cy="473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{4D08AEC2-D809-45C6-BA62-E052462A494F}tf10001108_win32</Template>
  <TotalTime>461</TotalTime>
  <Words>1156</Words>
  <Application>Microsoft Office PowerPoint</Application>
  <PresentationFormat>Widescreen</PresentationFormat>
  <Paragraphs>138</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Segoe UI Semibold</vt:lpstr>
      <vt:lpstr>WelcomeDoc</vt:lpstr>
      <vt:lpstr>SOLID PRINCIPLES</vt:lpstr>
      <vt:lpstr>SOFTWARE DESIGN PRINCIPLES</vt:lpstr>
      <vt:lpstr>WHY NEED OF SOFTWARE DESIGN PRINCIPLES?</vt:lpstr>
      <vt:lpstr>WHY NEED OF SOFTWARE DESIGN PRINCIPLES?</vt:lpstr>
      <vt:lpstr>EXCITED ?</vt:lpstr>
      <vt:lpstr>EXCERSISE TIME (1 minute)</vt:lpstr>
      <vt:lpstr>REVISIT - INTERFACE</vt:lpstr>
      <vt:lpstr>REVISIT - ABSTRACTION</vt:lpstr>
      <vt:lpstr>SOLID PRINCIPLES</vt:lpstr>
      <vt:lpstr>SINGLE RESPONSIBILITY PRINCIPLE</vt:lpstr>
      <vt:lpstr>DEMO</vt:lpstr>
      <vt:lpstr>OPEN /CLOSED PRINCIPLE</vt:lpstr>
      <vt:lpstr>DEMO</vt:lpstr>
      <vt:lpstr>LISKOV SUBSTITUTION PRINCIPLE</vt:lpstr>
      <vt:lpstr>DEMO</vt:lpstr>
      <vt:lpstr>INTERFACE SEGREGATION PRINCIPLE</vt:lpstr>
      <vt:lpstr>DEMO</vt:lpstr>
      <vt:lpstr>DEPENDENCY INVERSION PRINCIPLE</vt:lpstr>
      <vt:lpstr>DEMO</vt:lpstr>
      <vt:lpstr>DEPENDENCY INJECTION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Jatinbhai Dave</dc:creator>
  <cp:keywords/>
  <cp:lastModifiedBy>Jatin Dave</cp:lastModifiedBy>
  <cp:revision>152</cp:revision>
  <dcterms:created xsi:type="dcterms:W3CDTF">2022-06-29T18:00:24Z</dcterms:created>
  <dcterms:modified xsi:type="dcterms:W3CDTF">2022-06-30T11:57:08Z</dcterms:modified>
  <cp:version/>
</cp:coreProperties>
</file>