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7" r:id="rId8"/>
    <p:sldId id="261" r:id="rId9"/>
    <p:sldId id="268" r:id="rId10"/>
    <p:sldId id="269" r:id="rId11"/>
    <p:sldId id="272" r:id="rId12"/>
    <p:sldId id="262" r:id="rId13"/>
    <p:sldId id="271" r:id="rId14"/>
    <p:sldId id="273" r:id="rId15"/>
    <p:sldId id="270" r:id="rId16"/>
    <p:sldId id="263" r:id="rId17"/>
    <p:sldId id="274" r:id="rId18"/>
    <p:sldId id="265" r:id="rId19"/>
    <p:sldId id="264" r:id="rId20"/>
    <p:sldId id="275" r:id="rId21"/>
    <p:sldId id="277" r:id="rId22"/>
    <p:sldId id="266" r:id="rId23"/>
    <p:sldId id="278" r:id="rId24"/>
    <p:sldId id="276" r:id="rId25"/>
  </p:sldIdLst>
  <p:sldSz cx="10693400" cy="756126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1182" y="-12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25320" y="322200"/>
            <a:ext cx="9445320" cy="556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25320" y="322200"/>
            <a:ext cx="9445320" cy="556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25320" y="322200"/>
            <a:ext cx="9445320" cy="556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598120" y="1768680"/>
            <a:ext cx="5496120" cy="4385160"/>
          </a:xfrm>
          <a:prstGeom prst="rect">
            <a:avLst/>
          </a:prstGeom>
          <a:ln>
            <a:noFill/>
          </a:ln>
        </p:spPr>
      </p:pic>
      <p:pic>
        <p:nvPicPr>
          <p:cNvPr id="36" name="Picture 35"/>
          <p:cNvPicPr/>
          <p:nvPr/>
        </p:nvPicPr>
        <p:blipFill>
          <a:blip r:embed="rId2"/>
          <a:stretch/>
        </p:blipFill>
        <p:spPr>
          <a:xfrm>
            <a:off x="2598120" y="1768680"/>
            <a:ext cx="5496120" cy="4385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62" name="Rectangle 14"/>
          <p:cNvSpPr>
            <a:spLocks noGrp="1" noChangeArrowheads="1"/>
          </p:cNvSpPr>
          <p:nvPr>
            <p:ph type="ctrTitle" sz="quarter"/>
          </p:nvPr>
        </p:nvSpPr>
        <p:spPr>
          <a:xfrm>
            <a:off x="625475" y="2901950"/>
            <a:ext cx="7821613" cy="1468438"/>
          </a:xfrm>
          <a:extLst/>
        </p:spPr>
        <p:txBody>
          <a:bodyPr/>
          <a:lstStyle>
            <a:lvl1pPr>
              <a:spcBef>
                <a:spcPct val="30000"/>
              </a:spcBef>
              <a:defRPr sz="4400" b="1"/>
            </a:lvl1pPr>
          </a:lstStyle>
          <a:p>
            <a:pPr lvl="0"/>
            <a:r>
              <a:rPr lang="en-GB" altLang="en-US" noProof="0" smtClean="0"/>
              <a:t>Click to edit Master title style</a:t>
            </a:r>
          </a:p>
        </p:txBody>
      </p:sp>
      <p:sp>
        <p:nvSpPr>
          <p:cNvPr id="462863" name="Rectangle 1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25475" y="4370388"/>
            <a:ext cx="7821613" cy="900112"/>
          </a:xfrm>
          <a:extLst/>
        </p:spPr>
        <p:txBody>
          <a:bodyPr/>
          <a:lstStyle>
            <a:lvl1pPr>
              <a:spcBef>
                <a:spcPct val="30000"/>
              </a:spcBef>
              <a:defRPr sz="1600"/>
            </a:lvl1pPr>
          </a:lstStyle>
          <a:p>
            <a:pPr lvl="0"/>
            <a:r>
              <a:rPr lang="en-GB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3243622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CD419D-838E-4FA6-BF90-A4D9F5DE26C3}" type="slidenum">
              <a:rPr lang="en-GB" altLang="en-US">
                <a:solidFill>
                  <a:srgbClr val="002469"/>
                </a:solidFill>
              </a:rPr>
              <a:pPr>
                <a:defRPr/>
              </a:pPr>
              <a:t>‹#›</a:t>
            </a:fld>
            <a:endParaRPr lang="en-GB" altLang="en-US">
              <a:solidFill>
                <a:srgbClr val="0024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028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550" y="4859338"/>
            <a:ext cx="9090025" cy="15017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550" y="3205163"/>
            <a:ext cx="9090025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4086F8-22EB-45D1-AB8F-CC7C6C911800}" type="slidenum">
              <a:rPr lang="en-GB" altLang="en-US">
                <a:solidFill>
                  <a:srgbClr val="002469"/>
                </a:solidFill>
              </a:rPr>
              <a:pPr>
                <a:defRPr/>
              </a:pPr>
              <a:t>‹#›</a:t>
            </a:fld>
            <a:endParaRPr lang="en-GB" altLang="en-US">
              <a:solidFill>
                <a:srgbClr val="0024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1163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5475" y="1646238"/>
            <a:ext cx="4646613" cy="5159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24488" y="1646238"/>
            <a:ext cx="4646612" cy="5159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8F142C-3FF5-4AEA-8380-0587502BC439}" type="slidenum">
              <a:rPr lang="en-GB" altLang="en-US">
                <a:solidFill>
                  <a:srgbClr val="002469"/>
                </a:solidFill>
              </a:rPr>
              <a:pPr>
                <a:defRPr/>
              </a:pPr>
              <a:t>‹#›</a:t>
            </a:fld>
            <a:endParaRPr lang="en-GB" altLang="en-US">
              <a:solidFill>
                <a:srgbClr val="0024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2024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2342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88" y="1692275"/>
            <a:ext cx="472440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88" y="2397125"/>
            <a:ext cx="4724400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2425" y="1692275"/>
            <a:ext cx="472598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2425" y="2397125"/>
            <a:ext cx="4725988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5F3B3E-B145-4201-8D88-23A218536FE8}" type="slidenum">
              <a:rPr lang="en-GB" altLang="en-US">
                <a:solidFill>
                  <a:srgbClr val="002469"/>
                </a:solidFill>
              </a:rPr>
              <a:pPr>
                <a:defRPr/>
              </a:pPr>
              <a:t>‹#›</a:t>
            </a:fld>
            <a:endParaRPr lang="en-GB" altLang="en-US">
              <a:solidFill>
                <a:srgbClr val="0024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722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10F842-3D46-4A49-ADD9-906541C3577D}" type="slidenum">
              <a:rPr lang="en-GB" altLang="en-US">
                <a:solidFill>
                  <a:srgbClr val="002469"/>
                </a:solidFill>
              </a:rPr>
              <a:pPr>
                <a:defRPr/>
              </a:pPr>
              <a:t>‹#›</a:t>
            </a:fld>
            <a:endParaRPr lang="en-GB" altLang="en-US">
              <a:solidFill>
                <a:srgbClr val="0024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1415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857384-40DE-40DD-86F2-4568A7862B42}" type="slidenum">
              <a:rPr lang="en-GB" altLang="en-US">
                <a:solidFill>
                  <a:srgbClr val="002469"/>
                </a:solidFill>
              </a:rPr>
              <a:pPr>
                <a:defRPr/>
              </a:pPr>
              <a:t>‹#›</a:t>
            </a:fld>
            <a:endParaRPr lang="en-GB" altLang="en-US">
              <a:solidFill>
                <a:srgbClr val="0024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599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25320" y="322200"/>
            <a:ext cx="9445320" cy="556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301625"/>
            <a:ext cx="3517900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1475" y="301625"/>
            <a:ext cx="5976938" cy="64531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88" y="1582738"/>
            <a:ext cx="35179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04FD88-42F9-47BF-AF2E-8807F2DA6C24}" type="slidenum">
              <a:rPr lang="en-GB" altLang="en-US">
                <a:solidFill>
                  <a:srgbClr val="002469"/>
                </a:solidFill>
              </a:rPr>
              <a:pPr>
                <a:defRPr/>
              </a:pPr>
              <a:t>‹#›</a:t>
            </a:fld>
            <a:endParaRPr lang="en-GB" altLang="en-US">
              <a:solidFill>
                <a:srgbClr val="0024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0012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500" y="5292725"/>
            <a:ext cx="64166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500" y="676275"/>
            <a:ext cx="64166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500" y="5918200"/>
            <a:ext cx="64166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1C1995-61FC-4B81-91E9-9FCACAEA72A7}" type="slidenum">
              <a:rPr lang="en-GB" altLang="en-US">
                <a:solidFill>
                  <a:srgbClr val="002469"/>
                </a:solidFill>
              </a:rPr>
              <a:pPr>
                <a:defRPr/>
              </a:pPr>
              <a:t>‹#›</a:t>
            </a:fld>
            <a:endParaRPr lang="en-GB" altLang="en-US">
              <a:solidFill>
                <a:srgbClr val="0024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8199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CD098C-1976-4536-A714-2CBC73F490CB}" type="slidenum">
              <a:rPr lang="en-GB" altLang="en-US">
                <a:solidFill>
                  <a:srgbClr val="002469"/>
                </a:solidFill>
              </a:rPr>
              <a:pPr>
                <a:defRPr/>
              </a:pPr>
              <a:t>‹#›</a:t>
            </a:fld>
            <a:endParaRPr lang="en-GB" altLang="en-US">
              <a:solidFill>
                <a:srgbClr val="0024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1816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10488" y="322263"/>
            <a:ext cx="2360612" cy="64833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5475" y="322263"/>
            <a:ext cx="6932613" cy="64833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BAC6AE-547D-4E0D-A9F3-0F0CA0767979}" type="slidenum">
              <a:rPr lang="en-GB" altLang="en-US">
                <a:solidFill>
                  <a:srgbClr val="002469"/>
                </a:solidFill>
              </a:rPr>
              <a:pPr>
                <a:defRPr/>
              </a:pPr>
              <a:t>‹#›</a:t>
            </a:fld>
            <a:endParaRPr lang="en-GB" altLang="en-US">
              <a:solidFill>
                <a:srgbClr val="0024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960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25320" y="322200"/>
            <a:ext cx="9445320" cy="556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5320" y="322200"/>
            <a:ext cx="9445320" cy="556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25320" y="322200"/>
            <a:ext cx="9445320" cy="556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25320" y="322200"/>
            <a:ext cx="9445320" cy="258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25320" y="322200"/>
            <a:ext cx="9445320" cy="556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25320" y="322200"/>
            <a:ext cx="9445320" cy="556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25320" y="322200"/>
            <a:ext cx="9445320" cy="556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25320" y="322200"/>
            <a:ext cx="9445320" cy="556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002469"/>
                </a:solidFill>
                <a:latin typeface="Arial"/>
              </a:rPr>
              <a:t>Click to edit Master title style</a:t>
            </a:r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ldNum"/>
          </p:nvPr>
        </p:nvSpPr>
        <p:spPr>
          <a:xfrm>
            <a:off x="5052960" y="7194600"/>
            <a:ext cx="590040" cy="199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5585CF8F-2034-42CF-8CF2-052783127B97}" type="slidenum">
              <a:rPr lang="en-IN" sz="1100" strike="noStrike">
                <a:solidFill>
                  <a:srgbClr val="002469"/>
                </a:solidFill>
                <a:latin typeface="Arial"/>
              </a:rPr>
              <a:t>‹#›</a:t>
            </a:fld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GB" sz="1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12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12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12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5053013" y="7194550"/>
            <a:ext cx="59055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303CE6F-EF2B-45C3-A84C-4F3C3A97EAEB}" type="slidenum">
              <a:rPr lang="en-GB" altLang="en-US">
                <a:solidFill>
                  <a:srgbClr val="00246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altLang="en-US">
              <a:solidFill>
                <a:srgbClr val="002469"/>
              </a:solidFill>
              <a:cs typeface="Arial" charset="0"/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625475" y="322263"/>
            <a:ext cx="9445625" cy="55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5475" y="1646238"/>
            <a:ext cx="9445625" cy="515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First Level</a:t>
            </a:r>
          </a:p>
          <a:p>
            <a:pPr lvl="2"/>
            <a:r>
              <a:rPr lang="en-GB" altLang="en-US" smtClean="0"/>
              <a:t>Second Level</a:t>
            </a:r>
          </a:p>
          <a:p>
            <a:pPr lvl="3"/>
            <a:r>
              <a:rPr lang="en-GB" altLang="en-US" smtClean="0"/>
              <a:t>Third Level</a:t>
            </a:r>
          </a:p>
          <a:p>
            <a:pPr lvl="4"/>
            <a:r>
              <a:rPr lang="en-GB" alt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12465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95363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defTabSz="995363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2pPr>
      <a:lvl3pPr algn="l" defTabSz="995363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3pPr>
      <a:lvl4pPr algn="l" defTabSz="995363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4pPr>
      <a:lvl5pPr algn="l" defTabSz="995363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5pPr>
      <a:lvl6pPr marL="457200" algn="l" defTabSz="995363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6pPr>
      <a:lvl7pPr marL="914400" algn="l" defTabSz="995363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7pPr>
      <a:lvl8pPr marL="1371600" algn="l" defTabSz="995363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8pPr>
      <a:lvl9pPr marL="1828800" algn="l" defTabSz="995363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defTabSz="995363" rtl="0" eaLnBrk="0" fontAlgn="base" hangingPunct="0">
        <a:spcBef>
          <a:spcPct val="50000"/>
        </a:spcBef>
        <a:spcAft>
          <a:spcPct val="0"/>
        </a:spcAft>
        <a:buClr>
          <a:schemeClr val="accent1"/>
        </a:buClr>
        <a:buSzPct val="95000"/>
        <a:buFont typeface="Arial" charset="0"/>
        <a:defRPr sz="1200">
          <a:solidFill>
            <a:schemeClr val="tx2"/>
          </a:solidFill>
          <a:latin typeface="+mn-lt"/>
          <a:ea typeface="+mn-ea"/>
          <a:cs typeface="+mn-cs"/>
        </a:defRPr>
      </a:lvl1pPr>
      <a:lvl2pPr marL="217488" indent="-217488" algn="l" defTabSz="995363" rtl="0" eaLnBrk="0" fontAlgn="base" hangingPunct="0">
        <a:spcBef>
          <a:spcPct val="30000"/>
        </a:spcBef>
        <a:spcAft>
          <a:spcPct val="0"/>
        </a:spcAft>
        <a:buClr>
          <a:schemeClr val="accent1"/>
        </a:buClr>
        <a:buSzPct val="130000"/>
        <a:buFont typeface="Wingdings" pitchFamily="2" charset="2"/>
        <a:buChar char="§"/>
        <a:defRPr sz="1200">
          <a:solidFill>
            <a:schemeClr val="tx2"/>
          </a:solidFill>
          <a:latin typeface="+mn-lt"/>
          <a:cs typeface="Arial" pitchFamily="34" charset="0"/>
        </a:defRPr>
      </a:lvl2pPr>
      <a:lvl3pPr marL="454025" indent="-236538" algn="l" defTabSz="995363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SzPct val="100000"/>
        <a:buFont typeface="Arial" charset="0"/>
        <a:buChar char="–"/>
        <a:defRPr sz="1200">
          <a:solidFill>
            <a:schemeClr val="tx2"/>
          </a:solidFill>
          <a:latin typeface="+mn-lt"/>
          <a:cs typeface="Arial" pitchFamily="34" charset="0"/>
        </a:defRPr>
      </a:lvl3pPr>
      <a:lvl4pPr marL="638175" indent="-184150" algn="l" defTabSz="995363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Char char="•"/>
        <a:defRPr sz="1200">
          <a:solidFill>
            <a:schemeClr val="tx2"/>
          </a:solidFill>
          <a:latin typeface="+mn-lt"/>
          <a:cs typeface="Arial" pitchFamily="34" charset="0"/>
        </a:defRPr>
      </a:lvl4pPr>
      <a:lvl5pPr marL="811213" indent="-171450" algn="l" defTabSz="995363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SzPct val="95000"/>
        <a:buFont typeface="Arial" charset="0"/>
        <a:buChar char="»"/>
        <a:defRPr sz="1200">
          <a:solidFill>
            <a:schemeClr val="tx2"/>
          </a:solidFill>
          <a:latin typeface="+mn-lt"/>
          <a:cs typeface="Arial" pitchFamily="34" charset="0"/>
        </a:defRPr>
      </a:lvl5pPr>
      <a:lvl6pPr marL="1268413" indent="-171450" algn="l" defTabSz="995363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SzPct val="95000"/>
        <a:buFont typeface="Arial" pitchFamily="34" charset="0"/>
        <a:buChar char="»"/>
        <a:defRPr sz="1200">
          <a:solidFill>
            <a:schemeClr val="tx2"/>
          </a:solidFill>
          <a:latin typeface="+mn-lt"/>
          <a:cs typeface="Arial" pitchFamily="34" charset="0"/>
        </a:defRPr>
      </a:lvl6pPr>
      <a:lvl7pPr marL="1725613" indent="-171450" algn="l" defTabSz="995363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SzPct val="95000"/>
        <a:buFont typeface="Arial" pitchFamily="34" charset="0"/>
        <a:buChar char="»"/>
        <a:defRPr sz="1200">
          <a:solidFill>
            <a:schemeClr val="tx2"/>
          </a:solidFill>
          <a:latin typeface="+mn-lt"/>
          <a:cs typeface="Arial" pitchFamily="34" charset="0"/>
        </a:defRPr>
      </a:lvl7pPr>
      <a:lvl8pPr marL="2182813" indent="-171450" algn="l" defTabSz="995363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SzPct val="95000"/>
        <a:buFont typeface="Arial" pitchFamily="34" charset="0"/>
        <a:buChar char="»"/>
        <a:defRPr sz="1200">
          <a:solidFill>
            <a:schemeClr val="tx2"/>
          </a:solidFill>
          <a:latin typeface="+mn-lt"/>
          <a:cs typeface="Arial" pitchFamily="34" charset="0"/>
        </a:defRPr>
      </a:lvl8pPr>
      <a:lvl9pPr marL="2640013" indent="-171450" algn="l" defTabSz="995363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SzPct val="95000"/>
        <a:buFont typeface="Arial" pitchFamily="34" charset="0"/>
        <a:buChar char="»"/>
        <a:defRPr sz="1200">
          <a:solidFill>
            <a:schemeClr val="tx2"/>
          </a:solidFill>
          <a:latin typeface="+mn-lt"/>
          <a:cs typeface="Arial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4.png"/><Relationship Id="rId4" Type="http://schemas.openxmlformats.org/officeDocument/2006/relationships/image" Target="../media/image13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Shape 1"/>
          <p:cNvSpPr txBox="1"/>
          <p:nvPr/>
        </p:nvSpPr>
        <p:spPr>
          <a:xfrm>
            <a:off x="5052960" y="7194600"/>
            <a:ext cx="590040" cy="199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C404D576-A1AE-4B66-BB00-5FE0DEE28E7B}" type="slidenum">
              <a:rPr lang="en-IN" sz="1100" strike="noStrike">
                <a:solidFill>
                  <a:srgbClr val="002469"/>
                </a:solidFill>
                <a:latin typeface="Arial"/>
              </a:rPr>
              <a:t>1</a:t>
            </a:fld>
            <a:endParaRPr/>
          </a:p>
        </p:txBody>
      </p:sp>
      <p:sp>
        <p:nvSpPr>
          <p:cNvPr id="38" name="CustomShape 2"/>
          <p:cNvSpPr/>
          <p:nvPr/>
        </p:nvSpPr>
        <p:spPr>
          <a:xfrm>
            <a:off x="625320" y="1646280"/>
            <a:ext cx="9445320" cy="5159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" name="TextShape 3"/>
          <p:cNvSpPr txBox="1"/>
          <p:nvPr/>
        </p:nvSpPr>
        <p:spPr>
          <a:xfrm>
            <a:off x="625320" y="322200"/>
            <a:ext cx="9445320" cy="556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GB" sz="3200" strike="noStrike" dirty="0">
                <a:solidFill>
                  <a:srgbClr val="002469"/>
                </a:solidFill>
                <a:latin typeface="Candara"/>
              </a:rPr>
              <a:t>Internship </a:t>
            </a:r>
            <a:r>
              <a:rPr lang="en-GB" sz="3200" strike="noStrike" dirty="0" smtClean="0">
                <a:solidFill>
                  <a:srgbClr val="002469"/>
                </a:solidFill>
                <a:latin typeface="Candara"/>
              </a:rPr>
              <a:t>Review Presentation </a:t>
            </a:r>
            <a:endParaRPr dirty="0"/>
          </a:p>
        </p:txBody>
      </p:sp>
      <p:sp>
        <p:nvSpPr>
          <p:cNvPr id="40" name="TextShape 4"/>
          <p:cNvSpPr txBox="1"/>
          <p:nvPr/>
        </p:nvSpPr>
        <p:spPr>
          <a:xfrm>
            <a:off x="6655946" y="2886480"/>
            <a:ext cx="3446640" cy="4308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IN" sz="3300" strike="noStrike" dirty="0">
                <a:solidFill>
                  <a:srgbClr val="002469"/>
                </a:solidFill>
                <a:latin typeface="Arial"/>
              </a:rPr>
              <a:t>A </a:t>
            </a:r>
            <a:r>
              <a:rPr lang="en-IN" sz="3300" strike="noStrike" dirty="0" err="1">
                <a:solidFill>
                  <a:srgbClr val="002469"/>
                </a:solidFill>
                <a:latin typeface="Arial"/>
              </a:rPr>
              <a:t>Jatin</a:t>
            </a:r>
            <a:r>
              <a:rPr lang="en-IN" sz="3300" strike="noStrike" dirty="0">
                <a:solidFill>
                  <a:srgbClr val="002469"/>
                </a:solidFill>
                <a:latin typeface="Arial"/>
              </a:rPr>
              <a:t> </a:t>
            </a:r>
            <a:r>
              <a:rPr lang="en-IN" sz="3300" strike="noStrike" dirty="0" err="1">
                <a:solidFill>
                  <a:srgbClr val="002469"/>
                </a:solidFill>
                <a:latin typeface="Arial"/>
              </a:rPr>
              <a:t>Sandilya</a:t>
            </a:r>
            <a:endParaRPr dirty="0"/>
          </a:p>
          <a:p>
            <a:pPr algn="r">
              <a:lnSpc>
                <a:spcPct val="100000"/>
              </a:lnSpc>
            </a:pPr>
            <a:r>
              <a:rPr lang="en-IN" sz="2400" strike="noStrike" dirty="0">
                <a:solidFill>
                  <a:srgbClr val="002469"/>
                </a:solidFill>
                <a:latin typeface="Arial"/>
              </a:rPr>
              <a:t>(C&amp;IB)</a:t>
            </a:r>
            <a:endParaRPr dirty="0"/>
          </a:p>
          <a:p>
            <a:pPr algn="r">
              <a:lnSpc>
                <a:spcPct val="100000"/>
              </a:lnSpc>
            </a:pPr>
            <a:endParaRPr dirty="0"/>
          </a:p>
          <a:p>
            <a:pPr algn="r">
              <a:lnSpc>
                <a:spcPct val="100000"/>
              </a:lnSpc>
            </a:pPr>
            <a:endParaRPr dirty="0"/>
          </a:p>
          <a:p>
            <a:pPr algn="r">
              <a:lnSpc>
                <a:spcPct val="100000"/>
              </a:lnSpc>
            </a:pPr>
            <a:endParaRPr dirty="0"/>
          </a:p>
          <a:p>
            <a:pPr algn="r">
              <a:lnSpc>
                <a:spcPct val="100000"/>
              </a:lnSpc>
            </a:pPr>
            <a:endParaRPr dirty="0"/>
          </a:p>
          <a:p>
            <a:pPr algn="r">
              <a:lnSpc>
                <a:spcPct val="100000"/>
              </a:lnSpc>
            </a:pPr>
            <a:endParaRPr dirty="0"/>
          </a:p>
          <a:p>
            <a:pPr algn="r">
              <a:lnSpc>
                <a:spcPct val="100000"/>
              </a:lnSpc>
            </a:pPr>
            <a:endParaRPr dirty="0"/>
          </a:p>
          <a:p>
            <a:pPr algn="r">
              <a:lnSpc>
                <a:spcPct val="100000"/>
              </a:lnSpc>
            </a:pPr>
            <a:r>
              <a:rPr lang="en-IN" sz="1500" strike="noStrike" dirty="0">
                <a:solidFill>
                  <a:srgbClr val="747679"/>
                </a:solidFill>
                <a:latin typeface="Arial"/>
              </a:rPr>
              <a:t>14 July 2016</a:t>
            </a:r>
            <a:endParaRPr dirty="0"/>
          </a:p>
          <a:p>
            <a:pPr algn="r"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52960" y="7194600"/>
            <a:ext cx="590040" cy="199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1E16AB7A-05F2-446D-9BE4-A59D88B5CEE1}" type="slidenum">
              <a:rPr lang="en-IN" sz="1100" strike="noStrike">
                <a:solidFill>
                  <a:srgbClr val="002469"/>
                </a:solidFill>
                <a:latin typeface="Arial"/>
              </a:rPr>
              <a:t>10</a:t>
            </a:fld>
            <a:endParaRPr/>
          </a:p>
        </p:txBody>
      </p:sp>
      <p:sp>
        <p:nvSpPr>
          <p:cNvPr id="58" name="CustomShape 2"/>
          <p:cNvSpPr/>
          <p:nvPr/>
        </p:nvSpPr>
        <p:spPr>
          <a:xfrm>
            <a:off x="625320" y="1646280"/>
            <a:ext cx="9445320" cy="5159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Rectangle 7"/>
          <p:cNvSpPr/>
          <p:nvPr/>
        </p:nvSpPr>
        <p:spPr>
          <a:xfrm>
            <a:off x="2994227" y="6137938"/>
            <a:ext cx="4887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dirty="0" smtClean="0">
                <a:solidFill>
                  <a:srgbClr val="747679"/>
                </a:solidFill>
              </a:rPr>
              <a:t>Backend Test Automation-Reports(Cucumber)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690" y="1520494"/>
            <a:ext cx="4958347" cy="416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9053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52960" y="7194600"/>
            <a:ext cx="590040" cy="199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D0298E92-A25F-47E6-A603-4C3E0AC42F07}" type="slidenum">
              <a:rPr lang="en-IN" sz="1100" strike="noStrike">
                <a:solidFill>
                  <a:srgbClr val="002469"/>
                </a:solidFill>
                <a:latin typeface="Arial"/>
              </a:rPr>
              <a:t>11</a:t>
            </a:fld>
            <a:endParaRPr/>
          </a:p>
        </p:txBody>
      </p:sp>
      <p:sp>
        <p:nvSpPr>
          <p:cNvPr id="68" name="CustomShape 2"/>
          <p:cNvSpPr/>
          <p:nvPr/>
        </p:nvSpPr>
        <p:spPr>
          <a:xfrm>
            <a:off x="625320" y="1646280"/>
            <a:ext cx="9445320" cy="5159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" name="TextShape 3"/>
          <p:cNvSpPr txBox="1"/>
          <p:nvPr/>
        </p:nvSpPr>
        <p:spPr>
          <a:xfrm>
            <a:off x="661320" y="322200"/>
            <a:ext cx="9445320" cy="556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002469"/>
                </a:solidFill>
                <a:latin typeface="Candara"/>
              </a:rPr>
              <a:t>Week 4</a:t>
            </a:r>
            <a:endParaRPr/>
          </a:p>
        </p:txBody>
      </p:sp>
      <p:sp>
        <p:nvSpPr>
          <p:cNvPr id="70" name="CustomShape 4"/>
          <p:cNvSpPr/>
          <p:nvPr/>
        </p:nvSpPr>
        <p:spPr>
          <a:xfrm>
            <a:off x="506880" y="1542960"/>
            <a:ext cx="9717120" cy="506520"/>
          </a:xfrm>
          <a:prstGeom prst="rect">
            <a:avLst/>
          </a:prstGeom>
          <a:solidFill>
            <a:srgbClr val="5381A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000" tIns="0" rIns="54000" bIns="0" anchor="ctr"/>
          <a:lstStyle/>
          <a:p>
            <a:pPr>
              <a:lnSpc>
                <a:spcPct val="85000"/>
              </a:lnSpc>
            </a:pPr>
            <a:r>
              <a:rPr lang="en-IN" sz="1600" b="1">
                <a:solidFill>
                  <a:srgbClr val="FFFFFF"/>
                </a:solidFill>
                <a:latin typeface="Arial"/>
              </a:rPr>
              <a:t>                                                                               PLAN</a:t>
            </a:r>
            <a:endParaRPr/>
          </a:p>
        </p:txBody>
      </p:sp>
      <p:sp>
        <p:nvSpPr>
          <p:cNvPr id="71" name="CustomShape 5"/>
          <p:cNvSpPr/>
          <p:nvPr/>
        </p:nvSpPr>
        <p:spPr>
          <a:xfrm>
            <a:off x="625320" y="2376000"/>
            <a:ext cx="9526680" cy="2070360"/>
          </a:xfrm>
          <a:prstGeom prst="rect">
            <a:avLst/>
          </a:prstGeom>
          <a:solidFill>
            <a:schemeClr val="accent1">
              <a:alpha val="30196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0000"/>
              </a:lnSpc>
              <a:buFont typeface="Liberation Serif"/>
              <a:buAutoNum type="romanUcPeriod"/>
            </a:pPr>
            <a:r>
              <a:rPr lang="en-IN" sz="2000" strike="noStrike" dirty="0">
                <a:solidFill>
                  <a:srgbClr val="800000"/>
                </a:solidFill>
                <a:latin typeface="Candara" panose="020E0502030303020204" pitchFamily="34" charset="0"/>
              </a:rPr>
              <a:t> </a:t>
            </a:r>
            <a:r>
              <a:rPr lang="en-IN" sz="2000" dirty="0">
                <a:solidFill>
                  <a:srgbClr val="800000"/>
                </a:solidFill>
                <a:latin typeface="Candara" panose="020E0502030303020204" pitchFamily="34" charset="0"/>
              </a:rPr>
              <a:t>Get familiar with </a:t>
            </a:r>
            <a:r>
              <a:rPr lang="en-IN" sz="2000" dirty="0" err="1" smtClean="0">
                <a:solidFill>
                  <a:srgbClr val="800000"/>
                </a:solidFill>
                <a:latin typeface="Candara" panose="020E0502030303020204" pitchFamily="34" charset="0"/>
              </a:rPr>
              <a:t>JBehave</a:t>
            </a:r>
            <a:r>
              <a:rPr lang="en-IN" sz="2000" dirty="0" smtClean="0">
                <a:solidFill>
                  <a:srgbClr val="800000"/>
                </a:solidFill>
                <a:latin typeface="Candara" panose="020E0502030303020204" pitchFamily="34" charset="0"/>
              </a:rPr>
              <a:t> </a:t>
            </a:r>
            <a:r>
              <a:rPr lang="en-IN" sz="2000" dirty="0">
                <a:solidFill>
                  <a:srgbClr val="800000"/>
                </a:solidFill>
                <a:latin typeface="Candara" panose="020E0502030303020204" pitchFamily="34" charset="0"/>
              </a:rPr>
              <a:t>framework.</a:t>
            </a:r>
            <a:endParaRPr dirty="0">
              <a:latin typeface="Candara" panose="020E0502030303020204" pitchFamily="34" charset="0"/>
            </a:endParaRPr>
          </a:p>
          <a:p>
            <a:pPr>
              <a:lnSpc>
                <a:spcPct val="110000"/>
              </a:lnSpc>
              <a:buFont typeface="Liberation Serif"/>
              <a:buAutoNum type="romanUcPeriod"/>
            </a:pPr>
            <a:r>
              <a:rPr lang="en-IN" sz="2000" dirty="0">
                <a:solidFill>
                  <a:srgbClr val="800000"/>
                </a:solidFill>
                <a:latin typeface="Candara" panose="020E0502030303020204" pitchFamily="34" charset="0"/>
              </a:rPr>
              <a:t> Write sample test suites for learning.  </a:t>
            </a:r>
            <a:endParaRPr dirty="0">
              <a:latin typeface="Candara" panose="020E0502030303020204" pitchFamily="34" charset="0"/>
            </a:endParaRPr>
          </a:p>
          <a:p>
            <a:pPr>
              <a:lnSpc>
                <a:spcPct val="110000"/>
              </a:lnSpc>
              <a:buFont typeface="Liberation Serif"/>
              <a:buAutoNum type="romanUcPeriod"/>
            </a:pPr>
            <a:r>
              <a:rPr lang="en-IN" sz="2000" dirty="0">
                <a:solidFill>
                  <a:srgbClr val="800000"/>
                </a:solidFill>
                <a:latin typeface="Candara" panose="020E0502030303020204" pitchFamily="34" charset="0"/>
              </a:rPr>
              <a:t> Create the same Spring application through BDD using </a:t>
            </a:r>
            <a:r>
              <a:rPr lang="en-IN" sz="2000" dirty="0" err="1">
                <a:solidFill>
                  <a:srgbClr val="800000"/>
                </a:solidFill>
                <a:latin typeface="Candara" panose="020E0502030303020204" pitchFamily="34" charset="0"/>
              </a:rPr>
              <a:t>JBehave</a:t>
            </a:r>
            <a:r>
              <a:rPr lang="en-IN" sz="2000" dirty="0">
                <a:solidFill>
                  <a:srgbClr val="800000"/>
                </a:solidFill>
                <a:latin typeface="Candara" panose="020E0502030303020204" pitchFamily="34" charset="0"/>
              </a:rPr>
              <a:t>, mark the differences and introspect.</a:t>
            </a:r>
            <a:endParaRPr dirty="0">
              <a:latin typeface="Candara" panose="020E0502030303020204" pitchFamily="34" charset="0"/>
            </a:endParaRPr>
          </a:p>
          <a:p>
            <a:pPr>
              <a:lnSpc>
                <a:spcPct val="110000"/>
              </a:lnSpc>
              <a:buFont typeface="Liberation Serif"/>
              <a:buAutoNum type="romanUcPeriod"/>
            </a:pPr>
            <a:r>
              <a:rPr lang="en-IN" sz="2000" dirty="0">
                <a:solidFill>
                  <a:srgbClr val="800000"/>
                </a:solidFill>
                <a:latin typeface="Candara" panose="020E0502030303020204" pitchFamily="34" charset="0"/>
              </a:rPr>
              <a:t> To understand Agile methodology and Scrum.</a:t>
            </a:r>
            <a:endParaRPr dirty="0">
              <a:latin typeface="Candara" panose="020E0502030303020204" pitchFamily="34" charset="0"/>
            </a:endParaRPr>
          </a:p>
          <a:p>
            <a:pPr>
              <a:lnSpc>
                <a:spcPct val="110000"/>
              </a:lnSpc>
              <a:buFont typeface="Liberation Serif"/>
              <a:buAutoNum type="romanUcPeriod"/>
            </a:pPr>
            <a:r>
              <a:rPr lang="en-IN" sz="2000" dirty="0">
                <a:solidFill>
                  <a:srgbClr val="800000"/>
                </a:solidFill>
                <a:latin typeface="Candara" panose="020E0502030303020204" pitchFamily="34" charset="0"/>
              </a:rPr>
              <a:t> SDLC and JIRA. </a:t>
            </a:r>
            <a:endParaRPr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52960" y="7194600"/>
            <a:ext cx="590040" cy="199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1E16AB7A-05F2-446D-9BE4-A59D88B5CEE1}" type="slidenum">
              <a:rPr lang="en-IN" sz="1100" strike="noStrike">
                <a:solidFill>
                  <a:srgbClr val="002469"/>
                </a:solidFill>
                <a:latin typeface="Arial"/>
              </a:rPr>
              <a:t>12</a:t>
            </a:fld>
            <a:endParaRPr/>
          </a:p>
        </p:txBody>
      </p:sp>
      <p:sp>
        <p:nvSpPr>
          <p:cNvPr id="58" name="CustomShape 2"/>
          <p:cNvSpPr/>
          <p:nvPr/>
        </p:nvSpPr>
        <p:spPr>
          <a:xfrm>
            <a:off x="625320" y="1646280"/>
            <a:ext cx="9445320" cy="5159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Rectangle 7"/>
          <p:cNvSpPr/>
          <p:nvPr/>
        </p:nvSpPr>
        <p:spPr>
          <a:xfrm>
            <a:off x="3520012" y="6137938"/>
            <a:ext cx="4361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dirty="0" smtClean="0">
                <a:solidFill>
                  <a:srgbClr val="747679"/>
                </a:solidFill>
              </a:rPr>
              <a:t>Backend Test Automation using </a:t>
            </a:r>
            <a:r>
              <a:rPr lang="en-IN" dirty="0" err="1" smtClean="0">
                <a:solidFill>
                  <a:srgbClr val="747679"/>
                </a:solidFill>
              </a:rPr>
              <a:t>JBehave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" y="627459"/>
            <a:ext cx="10058400" cy="527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4446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52960" y="7194600"/>
            <a:ext cx="590040" cy="199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1E16AB7A-05F2-446D-9BE4-A59D88B5CEE1}" type="slidenum">
              <a:rPr lang="en-IN" sz="1100" strike="noStrike">
                <a:solidFill>
                  <a:srgbClr val="002469"/>
                </a:solidFill>
                <a:latin typeface="Arial"/>
              </a:rPr>
              <a:t>13</a:t>
            </a:fld>
            <a:endParaRPr/>
          </a:p>
        </p:txBody>
      </p:sp>
      <p:sp>
        <p:nvSpPr>
          <p:cNvPr id="58" name="CustomShape 2"/>
          <p:cNvSpPr/>
          <p:nvPr/>
        </p:nvSpPr>
        <p:spPr>
          <a:xfrm>
            <a:off x="625320" y="1646280"/>
            <a:ext cx="9445320" cy="5159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Rectangle 7"/>
          <p:cNvSpPr/>
          <p:nvPr/>
        </p:nvSpPr>
        <p:spPr>
          <a:xfrm>
            <a:off x="3199411" y="6137938"/>
            <a:ext cx="4681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dirty="0" smtClean="0">
                <a:solidFill>
                  <a:srgbClr val="747679"/>
                </a:solidFill>
              </a:rPr>
              <a:t>Backend Test Automation-Reports(</a:t>
            </a:r>
            <a:r>
              <a:rPr lang="en-IN" dirty="0" err="1" smtClean="0">
                <a:solidFill>
                  <a:srgbClr val="747679"/>
                </a:solidFill>
              </a:rPr>
              <a:t>Jbehave</a:t>
            </a:r>
            <a:r>
              <a:rPr lang="en-IN" dirty="0" smtClean="0">
                <a:solidFill>
                  <a:srgbClr val="747679"/>
                </a:solidFill>
              </a:rPr>
              <a:t>)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690" y="1520494"/>
            <a:ext cx="4958347" cy="416767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40" y="1332359"/>
            <a:ext cx="9331600" cy="435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85207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52960" y="7194600"/>
            <a:ext cx="590040" cy="199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1E16AB7A-05F2-446D-9BE4-A59D88B5CEE1}" type="slidenum">
              <a:rPr lang="en-IN" sz="1100" strike="noStrike">
                <a:solidFill>
                  <a:srgbClr val="002469"/>
                </a:solidFill>
                <a:latin typeface="Arial"/>
              </a:rPr>
              <a:t>14</a:t>
            </a:fld>
            <a:endParaRPr/>
          </a:p>
        </p:txBody>
      </p:sp>
      <p:sp>
        <p:nvSpPr>
          <p:cNvPr id="58" name="CustomShape 2"/>
          <p:cNvSpPr/>
          <p:nvPr/>
        </p:nvSpPr>
        <p:spPr>
          <a:xfrm>
            <a:off x="625320" y="1646280"/>
            <a:ext cx="9445320" cy="5159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Rectangle 7"/>
          <p:cNvSpPr/>
          <p:nvPr/>
        </p:nvSpPr>
        <p:spPr>
          <a:xfrm>
            <a:off x="4194572" y="6137938"/>
            <a:ext cx="199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dirty="0" smtClean="0">
                <a:solidFill>
                  <a:srgbClr val="747679"/>
                </a:solidFill>
              </a:rPr>
              <a:t>Agile in a nutshell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364" y="1900009"/>
            <a:ext cx="5803946" cy="360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4637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5052960" y="7194600"/>
            <a:ext cx="590040" cy="199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93380F3D-7128-4B7E-B13E-5C65157B97EB}" type="slidenum">
              <a:rPr lang="en-IN" sz="1100" strike="noStrike">
                <a:solidFill>
                  <a:srgbClr val="002469"/>
                </a:solidFill>
                <a:latin typeface="Arial"/>
              </a:rPr>
              <a:t>15</a:t>
            </a:fld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625320" y="1646280"/>
            <a:ext cx="9445320" cy="5159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" name="TextShape 3"/>
          <p:cNvSpPr txBox="1"/>
          <p:nvPr/>
        </p:nvSpPr>
        <p:spPr>
          <a:xfrm>
            <a:off x="661320" y="322200"/>
            <a:ext cx="9445320" cy="556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002469"/>
                </a:solidFill>
                <a:latin typeface="Candara"/>
              </a:rPr>
              <a:t>Week 5</a:t>
            </a:r>
            <a:endParaRPr/>
          </a:p>
        </p:txBody>
      </p:sp>
      <p:sp>
        <p:nvSpPr>
          <p:cNvPr id="75" name="CustomShape 4"/>
          <p:cNvSpPr/>
          <p:nvPr/>
        </p:nvSpPr>
        <p:spPr>
          <a:xfrm>
            <a:off x="506880" y="1542960"/>
            <a:ext cx="9717120" cy="506520"/>
          </a:xfrm>
          <a:prstGeom prst="rect">
            <a:avLst/>
          </a:prstGeom>
          <a:solidFill>
            <a:srgbClr val="5381A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000" tIns="0" rIns="54000" bIns="0" anchor="ctr"/>
          <a:lstStyle/>
          <a:p>
            <a:pPr>
              <a:lnSpc>
                <a:spcPct val="85000"/>
              </a:lnSpc>
            </a:pPr>
            <a:r>
              <a:rPr lang="en-IN" sz="1600" b="1">
                <a:solidFill>
                  <a:srgbClr val="FFFFFF"/>
                </a:solidFill>
                <a:latin typeface="Arial"/>
              </a:rPr>
              <a:t>                                                                               PLAN</a:t>
            </a:r>
            <a:endParaRPr/>
          </a:p>
        </p:txBody>
      </p:sp>
      <p:sp>
        <p:nvSpPr>
          <p:cNvPr id="76" name="CustomShape 5"/>
          <p:cNvSpPr/>
          <p:nvPr/>
        </p:nvSpPr>
        <p:spPr>
          <a:xfrm>
            <a:off x="625320" y="2376000"/>
            <a:ext cx="9526680" cy="2070360"/>
          </a:xfrm>
          <a:prstGeom prst="rect">
            <a:avLst/>
          </a:prstGeom>
          <a:solidFill>
            <a:schemeClr val="accent1">
              <a:alpha val="30196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0000"/>
              </a:lnSpc>
            </a:pPr>
            <a:endParaRPr dirty="0">
              <a:latin typeface="Candara" panose="020E0502030303020204" pitchFamily="34" charset="0"/>
            </a:endParaRPr>
          </a:p>
          <a:p>
            <a:pPr>
              <a:lnSpc>
                <a:spcPct val="110000"/>
              </a:lnSpc>
              <a:buFont typeface="Liberation Serif"/>
              <a:buAutoNum type="romanUcPeriod"/>
            </a:pPr>
            <a:r>
              <a:rPr lang="en-IN" sz="2000" dirty="0">
                <a:solidFill>
                  <a:srgbClr val="800000"/>
                </a:solidFill>
                <a:latin typeface="Candara" panose="020E0502030303020204" pitchFamily="34" charset="0"/>
              </a:rPr>
              <a:t> Analyse Cucumber-JVM and </a:t>
            </a:r>
            <a:r>
              <a:rPr lang="en-IN" sz="2000" dirty="0" err="1">
                <a:solidFill>
                  <a:srgbClr val="800000"/>
                </a:solidFill>
                <a:latin typeface="Candara" panose="020E0502030303020204" pitchFamily="34" charset="0"/>
              </a:rPr>
              <a:t>JBehave</a:t>
            </a:r>
            <a:r>
              <a:rPr lang="en-IN" sz="2000" dirty="0">
                <a:solidFill>
                  <a:srgbClr val="800000"/>
                </a:solidFill>
                <a:latin typeface="Candara" panose="020E0502030303020204" pitchFamily="34" charset="0"/>
              </a:rPr>
              <a:t>. </a:t>
            </a:r>
            <a:endParaRPr dirty="0">
              <a:latin typeface="Candara" panose="020E0502030303020204" pitchFamily="34" charset="0"/>
            </a:endParaRPr>
          </a:p>
          <a:p>
            <a:pPr>
              <a:lnSpc>
                <a:spcPct val="110000"/>
              </a:lnSpc>
              <a:buFont typeface="Liberation Serif"/>
              <a:buAutoNum type="romanUcPeriod"/>
            </a:pPr>
            <a:r>
              <a:rPr lang="en-IN" sz="2000" dirty="0">
                <a:solidFill>
                  <a:srgbClr val="800000"/>
                </a:solidFill>
                <a:latin typeface="Candara" panose="020E0502030303020204" pitchFamily="34" charset="0"/>
              </a:rPr>
              <a:t> Compare the two using various parameters such as Documentation Support, Parameter Handling, etc. </a:t>
            </a:r>
            <a:endParaRPr dirty="0">
              <a:latin typeface="Candara" panose="020E0502030303020204" pitchFamily="34" charset="0"/>
            </a:endParaRPr>
          </a:p>
          <a:p>
            <a:pPr>
              <a:lnSpc>
                <a:spcPct val="110000"/>
              </a:lnSpc>
              <a:buFont typeface="Liberation Serif"/>
              <a:buAutoNum type="romanUcPeriod"/>
            </a:pPr>
            <a:r>
              <a:rPr lang="en-IN" sz="2000" dirty="0">
                <a:solidFill>
                  <a:srgbClr val="800000"/>
                </a:solidFill>
                <a:latin typeface="Candara" panose="020E0502030303020204" pitchFamily="34" charset="0"/>
              </a:rPr>
              <a:t> </a:t>
            </a:r>
            <a:r>
              <a:rPr lang="en-IN" sz="2000" b="1" dirty="0">
                <a:solidFill>
                  <a:srgbClr val="800000"/>
                </a:solidFill>
                <a:latin typeface="Candara" panose="020E0502030303020204" pitchFamily="34" charset="0"/>
              </a:rPr>
              <a:t>Present a tech-talk to the fellow teammates about the findings and discuss and learn</a:t>
            </a:r>
            <a:r>
              <a:rPr lang="en-IN" sz="2000" dirty="0">
                <a:solidFill>
                  <a:srgbClr val="800000"/>
                </a:solidFill>
                <a:latin typeface="Candara" panose="020E0502030303020204" pitchFamily="34" charset="0"/>
              </a:rPr>
              <a:t>.   </a:t>
            </a:r>
            <a:endParaRPr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52960" y="7194600"/>
            <a:ext cx="590040" cy="199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1E16AB7A-05F2-446D-9BE4-A59D88B5CEE1}" type="slidenum">
              <a:rPr lang="en-IN" sz="1100" strike="noStrike">
                <a:solidFill>
                  <a:srgbClr val="002469"/>
                </a:solidFill>
                <a:latin typeface="Arial"/>
              </a:rPr>
              <a:t>16</a:t>
            </a:fld>
            <a:endParaRPr/>
          </a:p>
        </p:txBody>
      </p:sp>
      <p:sp>
        <p:nvSpPr>
          <p:cNvPr id="58" name="CustomShape 2"/>
          <p:cNvSpPr/>
          <p:nvPr/>
        </p:nvSpPr>
        <p:spPr>
          <a:xfrm>
            <a:off x="625320" y="1646280"/>
            <a:ext cx="9445320" cy="5159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Rectangle 7"/>
          <p:cNvSpPr/>
          <p:nvPr/>
        </p:nvSpPr>
        <p:spPr>
          <a:xfrm>
            <a:off x="3690516" y="6141406"/>
            <a:ext cx="3044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dirty="0" err="1" smtClean="0">
                <a:solidFill>
                  <a:srgbClr val="747679"/>
                </a:solidFill>
              </a:rPr>
              <a:t>JBehave</a:t>
            </a:r>
            <a:r>
              <a:rPr lang="en-IN" dirty="0" smtClean="0">
                <a:solidFill>
                  <a:srgbClr val="747679"/>
                </a:solidFill>
              </a:rPr>
              <a:t> vs Cucumber-JVM</a:t>
            </a:r>
            <a:endParaRPr lang="en-IN" dirty="0"/>
          </a:p>
        </p:txBody>
      </p:sp>
      <p:graphicFrame>
        <p:nvGraphicFramePr>
          <p:cNvPr id="6" name="Group 1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796059"/>
              </p:ext>
            </p:extLst>
          </p:nvPr>
        </p:nvGraphicFramePr>
        <p:xfrm>
          <a:off x="1890316" y="1764407"/>
          <a:ext cx="7200800" cy="3699728"/>
        </p:xfrm>
        <a:graphic>
          <a:graphicData uri="http://schemas.openxmlformats.org/drawingml/2006/table">
            <a:tbl>
              <a:tblPr/>
              <a:tblGrid>
                <a:gridCol w="3888432"/>
                <a:gridCol w="3312368"/>
              </a:tblGrid>
              <a:tr h="3600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/>
                          <a:latin typeface="Arial Black" panose="020B0A04020102020204" pitchFamily="34" charset="0"/>
                        </a:rPr>
                        <a:t>Feature</a:t>
                      </a:r>
                      <a:r>
                        <a:rPr lang="en-US" sz="1200" baseline="0" dirty="0" smtClean="0">
                          <a:effectLst/>
                          <a:latin typeface="Arial Black" panose="020B0A04020102020204" pitchFamily="34" charset="0"/>
                        </a:rPr>
                        <a:t> Support</a:t>
                      </a:r>
                      <a:endParaRPr lang="en-GB" sz="1200" dirty="0">
                        <a:effectLst/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200" dirty="0" smtClean="0">
                          <a:effectLst/>
                          <a:latin typeface="Arial Black" panose="020B0A04020102020204" pitchFamily="34" charset="0"/>
                        </a:rPr>
                        <a:t>Winner</a:t>
                      </a:r>
                      <a:endParaRPr lang="en-GB" sz="1200" dirty="0">
                        <a:effectLst/>
                        <a:latin typeface="Arial Black" panose="020B0A040201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effectLst/>
                        </a:rPr>
                        <a:t>Documentation</a:t>
                      </a:r>
                      <a:endParaRPr lang="en-GB" sz="1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70000"/>
                        </a:spcBef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588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SzPct val="130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269875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546100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814388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2715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7287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1859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6431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JBehave</a:t>
                      </a:r>
                      <a:endParaRPr kumimoji="0" lang="en-GB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398">
                <a:tc>
                  <a:txBody>
                    <a:bodyPr/>
                    <a:lstStyle>
                      <a:lvl1pPr algn="l">
                        <a:spcBef>
                          <a:spcPct val="70000"/>
                        </a:spcBef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588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SzPct val="130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269875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546100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814388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2715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7287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1859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6431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buNone/>
                        <a:tabLst/>
                      </a:pPr>
                      <a:r>
                        <a:rPr kumimoji="0" lang="en-GB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Flexibility in passing parameters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70000"/>
                        </a:spcBef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588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SzPct val="130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269875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546100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814388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2715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7287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1859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6431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Cucumber</a:t>
                      </a:r>
                      <a:endParaRPr kumimoji="0" lang="en-GB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398">
                <a:tc>
                  <a:txBody>
                    <a:bodyPr/>
                    <a:lstStyle>
                      <a:lvl1pPr algn="l">
                        <a:spcBef>
                          <a:spcPct val="70000"/>
                        </a:spcBef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588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SzPct val="130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269875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546100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814388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2715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7287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1859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6431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buNone/>
                        <a:tabLst/>
                      </a:pPr>
                      <a:r>
                        <a:rPr kumimoji="0" lang="en-GB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Auto-complete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70000"/>
                        </a:spcBef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588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SzPct val="130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269875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546100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814388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2715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7287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1859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6431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Cucumber</a:t>
                      </a:r>
                      <a:endParaRPr kumimoji="0" lang="en-GB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buNone/>
                        <a:tabLst/>
                      </a:pPr>
                      <a:endParaRPr kumimoji="0" lang="en-GB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398">
                <a:tc>
                  <a:txBody>
                    <a:bodyPr/>
                    <a:lstStyle>
                      <a:lvl1pPr algn="l">
                        <a:spcBef>
                          <a:spcPct val="70000"/>
                        </a:spcBef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588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SzPct val="130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269875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546100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814388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2715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7287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1859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6431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buNone/>
                        <a:tabLst/>
                      </a:pPr>
                      <a:r>
                        <a:rPr kumimoji="0" lang="en-GB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Formatting Flexibility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70000"/>
                        </a:spcBef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588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SzPct val="130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269875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546100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814388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2715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7287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1859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6431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Draw</a:t>
                      </a:r>
                      <a:endParaRPr kumimoji="0" lang="en-GB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buNone/>
                        <a:tabLst/>
                      </a:pPr>
                      <a:endParaRPr kumimoji="0" lang="en-GB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398">
                <a:tc>
                  <a:txBody>
                    <a:bodyPr/>
                    <a:lstStyle>
                      <a:lvl1pPr algn="l">
                        <a:spcBef>
                          <a:spcPct val="70000"/>
                        </a:spcBef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588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SzPct val="130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269875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546100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814388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2715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7287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1859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6431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buNone/>
                        <a:tabLst/>
                      </a:pPr>
                      <a:r>
                        <a:rPr kumimoji="0" lang="en-GB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Built-in Reports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70000"/>
                        </a:spcBef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588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SzPct val="130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269875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546100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814388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2715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7287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1859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6431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Draw</a:t>
                      </a:r>
                      <a:endParaRPr kumimoji="0" lang="en-GB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398">
                <a:tc>
                  <a:txBody>
                    <a:bodyPr/>
                    <a:lstStyle>
                      <a:lvl1pPr algn="l">
                        <a:spcBef>
                          <a:spcPct val="70000"/>
                        </a:spcBef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588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SzPct val="130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269875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546100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814388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2715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7287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1859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6431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buNone/>
                        <a:tabLst/>
                      </a:pPr>
                      <a:r>
                        <a:rPr kumimoji="0" lang="en-GB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Conformity To Standards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70000"/>
                        </a:spcBef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588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SzPct val="130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269875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546100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814388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2715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7287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1859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6431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Cucumber</a:t>
                      </a:r>
                      <a:endParaRPr kumimoji="0" lang="en-GB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398">
                <a:tc>
                  <a:txBody>
                    <a:bodyPr/>
                    <a:lstStyle>
                      <a:lvl1pPr algn="l">
                        <a:spcBef>
                          <a:spcPct val="70000"/>
                        </a:spcBef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588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SzPct val="130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269875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546100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814388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2715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7287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1859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6431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buNone/>
                        <a:tabLst/>
                      </a:pPr>
                      <a:r>
                        <a:rPr kumimoji="0" lang="en-GB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Input Data Sources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70000"/>
                        </a:spcBef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588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SzPct val="130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269875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546100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814388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2715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7287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1859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6431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JBehave</a:t>
                      </a:r>
                      <a:endParaRPr kumimoji="0" lang="en-GB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30370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52960" y="7194600"/>
            <a:ext cx="590040" cy="199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D60E0AAC-F967-425C-BAA2-969A5D7BCDAD}" type="slidenum">
              <a:rPr lang="en-IN" sz="1100" strike="noStrike">
                <a:solidFill>
                  <a:srgbClr val="002469"/>
                </a:solidFill>
                <a:latin typeface="Arial"/>
              </a:rPr>
              <a:t>17</a:t>
            </a:fld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625320" y="1646280"/>
            <a:ext cx="9445320" cy="5159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TextShape 3"/>
          <p:cNvSpPr txBox="1"/>
          <p:nvPr/>
        </p:nvSpPr>
        <p:spPr>
          <a:xfrm>
            <a:off x="625320" y="322200"/>
            <a:ext cx="9445320" cy="556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GB" sz="3200" strike="noStrike" dirty="0">
                <a:solidFill>
                  <a:srgbClr val="002469"/>
                </a:solidFill>
                <a:latin typeface="Candara"/>
              </a:rPr>
              <a:t>Key </a:t>
            </a:r>
            <a:r>
              <a:rPr lang="en-GB" sz="3200" strike="noStrike" dirty="0" smtClean="0">
                <a:solidFill>
                  <a:srgbClr val="002469"/>
                </a:solidFill>
                <a:latin typeface="Candara"/>
              </a:rPr>
              <a:t>Takeaways </a:t>
            </a:r>
            <a:r>
              <a:rPr lang="en-GB" sz="3200" strike="noStrike" dirty="0">
                <a:solidFill>
                  <a:srgbClr val="002469"/>
                </a:solidFill>
                <a:latin typeface="Candara"/>
              </a:rPr>
              <a:t>from the Internship </a:t>
            </a:r>
            <a:endParaRPr dirty="0"/>
          </a:p>
        </p:txBody>
      </p:sp>
      <p:sp>
        <p:nvSpPr>
          <p:cNvPr id="85" name="CustomShape 4"/>
          <p:cNvSpPr/>
          <p:nvPr/>
        </p:nvSpPr>
        <p:spPr>
          <a:xfrm>
            <a:off x="955980" y="2340471"/>
            <a:ext cx="8784000" cy="403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10000"/>
              </a:lnSpc>
              <a:buFont typeface="Liberation Serif"/>
              <a:buAutoNum type="romanUcPeriod"/>
            </a:pPr>
            <a:r>
              <a:rPr lang="en-IN" sz="2000" dirty="0">
                <a:solidFill>
                  <a:schemeClr val="accent2">
                    <a:lumMod val="5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  <a:latin typeface="Candara" panose="020E0502030303020204" pitchFamily="34" charset="0"/>
              </a:rPr>
              <a:t>Understand web development and project lifecycle for an organisation as large as </a:t>
            </a:r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  <a:latin typeface="Candara" panose="020E0502030303020204" pitchFamily="34" charset="0"/>
              </a:rPr>
              <a:t>RBS.</a:t>
            </a:r>
            <a:endParaRPr lang="en-IN" sz="2000" dirty="0" smtClean="0">
              <a:solidFill>
                <a:schemeClr val="accent2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>
              <a:lnSpc>
                <a:spcPct val="110000"/>
              </a:lnSpc>
              <a:buFont typeface="Liberation Serif"/>
              <a:buAutoNum type="romanUcPeriod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andara" panose="020E0502030303020204" pitchFamily="34" charset="0"/>
              </a:rPr>
              <a:t> Domain knowledge on banking.</a:t>
            </a:r>
          </a:p>
          <a:p>
            <a:pPr>
              <a:lnSpc>
                <a:spcPct val="110000"/>
              </a:lnSpc>
              <a:buFont typeface="Liberation Serif"/>
              <a:buAutoNum type="romanUcPeriod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andara" panose="020E0502030303020204" pitchFamily="34" charset="0"/>
              </a:rPr>
              <a:t> Understand how an organization functions and how projects are delivered.</a:t>
            </a:r>
          </a:p>
          <a:p>
            <a:pPr>
              <a:lnSpc>
                <a:spcPct val="110000"/>
              </a:lnSpc>
              <a:buFont typeface="Liberation Serif"/>
              <a:buAutoNum type="romanUcPeriod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andara" panose="020E0502030303020204" pitchFamily="34" charset="0"/>
              </a:rPr>
              <a:t> Experience with Web Development in the Java environment and its best practices.</a:t>
            </a:r>
          </a:p>
          <a:p>
            <a:pPr>
              <a:lnSpc>
                <a:spcPct val="110000"/>
              </a:lnSpc>
              <a:buFont typeface="Liberation Serif"/>
              <a:buAutoNum type="romanUcPeriod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andara" panose="020E0502030303020204" pitchFamily="34" charset="0"/>
              </a:rPr>
              <a:t>Understand the workflow of a project End-to-End. </a:t>
            </a:r>
          </a:p>
          <a:p>
            <a:pPr>
              <a:lnSpc>
                <a:spcPct val="110000"/>
              </a:lnSpc>
              <a:buFont typeface="Liberation Serif"/>
              <a:buAutoNum type="romanUcPeriod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andara" panose="020E0502030303020204" pitchFamily="34" charset="0"/>
              </a:rPr>
              <a:t>Understand the role of each person in the development team and how teams should be formed.</a:t>
            </a:r>
          </a:p>
          <a:p>
            <a:pPr>
              <a:lnSpc>
                <a:spcPct val="110000"/>
              </a:lnSpc>
              <a:buFont typeface="Liberation Serif"/>
              <a:buAutoNum type="romanUcPeriod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andara" panose="020E0502030303020204" pitchFamily="34" charset="0"/>
              </a:rPr>
              <a:t>Real taste of the Corporate World.</a:t>
            </a:r>
          </a:p>
          <a:p>
            <a:pPr>
              <a:lnSpc>
                <a:spcPct val="110000"/>
              </a:lnSpc>
              <a:buFont typeface="Liberation Serif"/>
              <a:buAutoNum type="romanUcPeriod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andara" panose="020E0502030303020204" pitchFamily="34" charset="0"/>
              </a:rPr>
              <a:t>Professional Communication. </a:t>
            </a:r>
          </a:p>
          <a:p>
            <a:pPr>
              <a:lnSpc>
                <a:spcPct val="110000"/>
              </a:lnSpc>
              <a:buFont typeface="Liberation Serif"/>
              <a:buAutoNum type="romanUcPeriod"/>
            </a:pPr>
            <a:endParaRPr lang="en-US" dirty="0" smtClean="0">
              <a:solidFill>
                <a:schemeClr val="accent2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>
              <a:lnSpc>
                <a:spcPct val="110000"/>
              </a:lnSpc>
              <a:buFont typeface="Liberation Serif"/>
              <a:buAutoNum type="romanUcPeriod"/>
            </a:pPr>
            <a:endParaRPr lang="en-US" dirty="0" smtClean="0">
              <a:solidFill>
                <a:schemeClr val="accent2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>
              <a:lnSpc>
                <a:spcPct val="110000"/>
              </a:lnSpc>
              <a:buFont typeface="Liberation Serif"/>
              <a:buAutoNum type="romanUcPeriod"/>
            </a:pPr>
            <a:endParaRPr lang="en-US"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5052960" y="7194600"/>
            <a:ext cx="590040" cy="199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F569884A-8571-4221-A1AB-13574644C331}" type="slidenum">
              <a:rPr lang="en-IN" sz="1100" strike="noStrike">
                <a:solidFill>
                  <a:srgbClr val="002469"/>
                </a:solidFill>
                <a:latin typeface="Arial"/>
              </a:rPr>
              <a:t>18</a:t>
            </a:fld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625320" y="1646280"/>
            <a:ext cx="9445320" cy="5159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TextShape 3"/>
          <p:cNvSpPr txBox="1"/>
          <p:nvPr/>
        </p:nvSpPr>
        <p:spPr>
          <a:xfrm>
            <a:off x="661320" y="322200"/>
            <a:ext cx="9445320" cy="556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002469"/>
                </a:solidFill>
                <a:latin typeface="Candara"/>
              </a:rPr>
              <a:t>Going further</a:t>
            </a:r>
            <a:endParaRPr/>
          </a:p>
        </p:txBody>
      </p:sp>
      <p:sp>
        <p:nvSpPr>
          <p:cNvPr id="80" name="CustomShape 4"/>
          <p:cNvSpPr/>
          <p:nvPr/>
        </p:nvSpPr>
        <p:spPr>
          <a:xfrm>
            <a:off x="506880" y="1542960"/>
            <a:ext cx="9717120" cy="506520"/>
          </a:xfrm>
          <a:prstGeom prst="rect">
            <a:avLst/>
          </a:prstGeom>
          <a:solidFill>
            <a:srgbClr val="5381A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000" tIns="0" rIns="54000" bIns="0" anchor="ctr"/>
          <a:lstStyle/>
          <a:p>
            <a:pPr>
              <a:lnSpc>
                <a:spcPct val="85000"/>
              </a:lnSpc>
            </a:pPr>
            <a:r>
              <a:rPr lang="en-IN" sz="1600" b="1">
                <a:solidFill>
                  <a:srgbClr val="FFFFFF"/>
                </a:solidFill>
                <a:latin typeface="Arial"/>
              </a:rPr>
              <a:t>                                                                        Challenges Faced</a:t>
            </a:r>
            <a:endParaRPr/>
          </a:p>
        </p:txBody>
      </p:sp>
      <p:sp>
        <p:nvSpPr>
          <p:cNvPr id="81" name="CustomShape 5"/>
          <p:cNvSpPr/>
          <p:nvPr/>
        </p:nvSpPr>
        <p:spPr>
          <a:xfrm>
            <a:off x="625320" y="2376000"/>
            <a:ext cx="9526680" cy="1064880"/>
          </a:xfrm>
          <a:prstGeom prst="rect">
            <a:avLst/>
          </a:prstGeom>
          <a:solidFill>
            <a:schemeClr val="accent1">
              <a:alpha val="30196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0000"/>
              </a:lnSpc>
              <a:buFont typeface="Liberation Serif"/>
              <a:buAutoNum type="romanUcPeriod"/>
            </a:pPr>
            <a:r>
              <a:rPr lang="en-IN" sz="2000" dirty="0">
                <a:solidFill>
                  <a:srgbClr val="800000"/>
                </a:solidFill>
                <a:latin typeface="Candara" panose="020E0502030303020204" pitchFamily="34" charset="0"/>
              </a:rPr>
              <a:t> Non-familiarity with Java and its environment. </a:t>
            </a:r>
            <a:endParaRPr dirty="0">
              <a:latin typeface="Candara" panose="020E0502030303020204" pitchFamily="34" charset="0"/>
            </a:endParaRPr>
          </a:p>
          <a:p>
            <a:pPr>
              <a:lnSpc>
                <a:spcPct val="110000"/>
              </a:lnSpc>
              <a:buFont typeface="Liberation Serif"/>
              <a:buAutoNum type="romanUcPeriod"/>
            </a:pPr>
            <a:r>
              <a:rPr lang="en-IN" sz="2000" dirty="0">
                <a:solidFill>
                  <a:srgbClr val="800000"/>
                </a:solidFill>
                <a:latin typeface="Candara" panose="020E0502030303020204" pitchFamily="34" charset="0"/>
              </a:rPr>
              <a:t> Lack of domain knowledge in the initial stages</a:t>
            </a:r>
            <a:r>
              <a:rPr lang="en-IN" sz="2000" dirty="0" smtClean="0">
                <a:solidFill>
                  <a:srgbClr val="800000"/>
                </a:solidFill>
                <a:latin typeface="Candara" panose="020E0502030303020204" pitchFamily="34" charset="0"/>
              </a:rPr>
              <a:t>.     </a:t>
            </a:r>
            <a:endParaRPr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52960" y="7194600"/>
            <a:ext cx="590040" cy="199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D60E0AAC-F967-425C-BAA2-969A5D7BCDAD}" type="slidenum">
              <a:rPr lang="en-IN" sz="1100" strike="noStrike">
                <a:solidFill>
                  <a:srgbClr val="002469"/>
                </a:solidFill>
                <a:latin typeface="Arial"/>
              </a:rPr>
              <a:t>19</a:t>
            </a:fld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625320" y="1646280"/>
            <a:ext cx="9445320" cy="5159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TextShape 3"/>
          <p:cNvSpPr txBox="1"/>
          <p:nvPr/>
        </p:nvSpPr>
        <p:spPr>
          <a:xfrm>
            <a:off x="625320" y="322200"/>
            <a:ext cx="9445320" cy="556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GB" sz="3200" strike="noStrike" dirty="0">
                <a:solidFill>
                  <a:srgbClr val="002469"/>
                </a:solidFill>
                <a:latin typeface="Candara"/>
              </a:rPr>
              <a:t>Key </a:t>
            </a:r>
            <a:r>
              <a:rPr lang="en-GB" sz="3200" dirty="0" smtClean="0">
                <a:solidFill>
                  <a:srgbClr val="002469"/>
                </a:solidFill>
                <a:latin typeface="Candara"/>
              </a:rPr>
              <a:t>Learning</a:t>
            </a:r>
            <a:endParaRPr dirty="0"/>
          </a:p>
        </p:txBody>
      </p:sp>
      <p:graphicFrame>
        <p:nvGraphicFramePr>
          <p:cNvPr id="6" name="Group 2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080745"/>
              </p:ext>
            </p:extLst>
          </p:nvPr>
        </p:nvGraphicFramePr>
        <p:xfrm>
          <a:off x="2251636" y="1185739"/>
          <a:ext cx="6192688" cy="5989320"/>
        </p:xfrm>
        <a:graphic>
          <a:graphicData uri="http://schemas.openxmlformats.org/drawingml/2006/table">
            <a:tbl>
              <a:tblPr/>
              <a:tblGrid>
                <a:gridCol w="2259788"/>
                <a:gridCol w="3932900"/>
              </a:tblGrid>
              <a:tr h="273918">
                <a:tc rowSpan="4">
                  <a:txBody>
                    <a:bodyPr/>
                    <a:lstStyle>
                      <a:lvl1pPr algn="l">
                        <a:spcBef>
                          <a:spcPct val="70000"/>
                        </a:spcBef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588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SzPct val="130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269875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546100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814388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2715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7287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1859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6431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buNone/>
                        <a:tabLst/>
                      </a:pPr>
                      <a:endParaRPr kumimoji="0" lang="en-GB" alt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buNone/>
                        <a:tabLst/>
                      </a:pPr>
                      <a:endParaRPr kumimoji="0" lang="en-GB" alt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buNone/>
                        <a:tabLst/>
                      </a:pPr>
                      <a:r>
                        <a:rPr kumimoji="0" lang="en-GB" altLang="en-US" sz="15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Technology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70000"/>
                        </a:spcBef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588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SzPct val="130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269875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546100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814388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2715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7287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1859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6431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Wingdings" pitchFamily="2" charset="2"/>
                        <a:buChar char="ü"/>
                        <a:tabLst/>
                      </a:pPr>
                      <a:r>
                        <a:rPr kumimoji="0" lang="en-GB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 Java.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864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70000"/>
                        </a:spcBef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588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SzPct val="130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269875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546100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814388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2715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7287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1859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6431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Wingdings" pitchFamily="2" charset="2"/>
                        <a:buChar char="ü"/>
                        <a:tabLst/>
                      </a:pPr>
                      <a:r>
                        <a:rPr kumimoji="0" lang="en-GB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 Spring.io, Maven, Terminal.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Wingdings" pitchFamily="2" charset="2"/>
                        <a:buChar char="ü"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 Full Stack Web-</a:t>
                      </a:r>
                      <a:r>
                        <a:rPr kumimoji="0" lang="en-US" altLang="en-US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dev</a:t>
                      </a: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 .</a:t>
                      </a:r>
                      <a:endParaRPr kumimoji="0" lang="en-GB" alt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Wingdings" pitchFamily="2" charset="2"/>
                        <a:buChar char="ü"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 BDD workflow and hands on experience. </a:t>
                      </a:r>
                      <a:endParaRPr kumimoji="0" lang="en-GB" alt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2971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70000"/>
                        </a:spcBef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588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SzPct val="130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269875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546100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814388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2715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7287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1859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6431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Wingdings" pitchFamily="2" charset="2"/>
                        <a:buChar char="ü"/>
                        <a:tabLst/>
                      </a:pPr>
                      <a:r>
                        <a:rPr kumimoji="0" lang="en-GB" altLang="en-US" sz="15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GB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SDLC , Agile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88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70000"/>
                        </a:spcBef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588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SzPct val="130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269875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546100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814388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2715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7287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1859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6431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Wingdings" pitchFamily="2" charset="2"/>
                        <a:buChar char="ü"/>
                        <a:tabLst/>
                      </a:pPr>
                      <a:r>
                        <a:rPr kumimoji="0" lang="en-GB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 Basics of Software Testing and Automation.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8757">
                <a:tc rowSpan="3">
                  <a:txBody>
                    <a:bodyPr/>
                    <a:lstStyle>
                      <a:lvl1pPr algn="l">
                        <a:spcBef>
                          <a:spcPct val="70000"/>
                        </a:spcBef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588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SzPct val="130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269875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546100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814388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2715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7287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1859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6431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buNone/>
                        <a:tabLst/>
                      </a:pPr>
                      <a:endParaRPr kumimoji="0" lang="en-GB" alt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buNone/>
                        <a:tabLst/>
                      </a:pPr>
                      <a:r>
                        <a:rPr kumimoji="0" lang="en-GB" altLang="en-US" sz="15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Domain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70000"/>
                        </a:spcBef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588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SzPct val="130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269875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546100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814388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2715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7287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1859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6431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Wingdings" pitchFamily="2" charset="2"/>
                        <a:buChar char="ü"/>
                        <a:tabLst/>
                      </a:pPr>
                      <a:r>
                        <a:rPr kumimoji="0" lang="en-GB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 Basics of Banking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kumimoji="0" lang="en-GB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  Overview of Client On-Boarding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kumimoji="0" lang="en-GB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 Fusion and </a:t>
                      </a:r>
                      <a:r>
                        <a:rPr kumimoji="0" lang="en-GB" altLang="en-US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AMCorp</a:t>
                      </a:r>
                      <a:endParaRPr kumimoji="0" lang="en-GB" alt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5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1996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4543">
                <a:tc>
                  <a:txBody>
                    <a:bodyPr/>
                    <a:lstStyle>
                      <a:lvl1pPr algn="l">
                        <a:spcBef>
                          <a:spcPct val="70000"/>
                        </a:spcBef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588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SzPct val="130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269875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546100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814388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2715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7287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1859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6431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buNone/>
                        <a:tabLst/>
                      </a:pPr>
                      <a:endParaRPr kumimoji="0" lang="en-GB" alt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buNone/>
                        <a:tabLst/>
                      </a:pPr>
                      <a:r>
                        <a:rPr kumimoji="0" lang="en-GB" altLang="en-US" sz="15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Miscellaneous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buNone/>
                        <a:tabLst/>
                      </a:pPr>
                      <a:endParaRPr kumimoji="0" lang="en-GB" altLang="en-US" sz="15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70000"/>
                        </a:spcBef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588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SzPct val="130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269875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546100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814388" algn="l">
                        <a:spcBef>
                          <a:spcPct val="50000"/>
                        </a:spcBef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2715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7287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1859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643188"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Wingdings" pitchFamily="2" charset="2"/>
                        <a:buChar char="ü"/>
                        <a:tabLst/>
                      </a:pPr>
                      <a:r>
                        <a:rPr kumimoji="0" lang="en-GB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 Professional attitude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Wingdings" pitchFamily="2" charset="2"/>
                        <a:buChar char="ü"/>
                        <a:tabLst/>
                      </a:pPr>
                      <a:r>
                        <a:rPr kumimoji="0" lang="en-GB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 Team work, Communication Skills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Wingdings" pitchFamily="2" charset="2"/>
                        <a:buChar char="ü"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 Processes </a:t>
                      </a:r>
                      <a:endParaRPr kumimoji="0" lang="en-GB" alt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kumimoji="0" lang="en-GB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  Work Culture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5000"/>
                        <a:buFont typeface="Wingdings" pitchFamily="2" charset="2"/>
                        <a:buChar char="ü"/>
                        <a:tabLst/>
                      </a:pPr>
                      <a:r>
                        <a:rPr kumimoji="0" lang="en-GB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  Coping with deadlines, colleagues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93440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52960" y="7194600"/>
            <a:ext cx="590040" cy="199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9FBD7F89-44E1-4016-BA19-4BCC2C9C374D}" type="slidenum">
              <a:rPr lang="en-IN" sz="1100" strike="noStrike">
                <a:solidFill>
                  <a:srgbClr val="002469"/>
                </a:solidFill>
                <a:latin typeface="Arial"/>
              </a:rPr>
              <a:t>2</a:t>
            </a:fld>
            <a:endParaRPr/>
          </a:p>
        </p:txBody>
      </p:sp>
      <p:sp>
        <p:nvSpPr>
          <p:cNvPr id="42" name="CustomShape 2"/>
          <p:cNvSpPr/>
          <p:nvPr/>
        </p:nvSpPr>
        <p:spPr>
          <a:xfrm>
            <a:off x="625320" y="1646280"/>
            <a:ext cx="9445320" cy="5159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TextShape 3"/>
          <p:cNvSpPr txBox="1"/>
          <p:nvPr/>
        </p:nvSpPr>
        <p:spPr>
          <a:xfrm>
            <a:off x="625320" y="322200"/>
            <a:ext cx="9445320" cy="556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002469"/>
                </a:solidFill>
                <a:latin typeface="Candara"/>
              </a:rPr>
              <a:t>Project Scope</a:t>
            </a:r>
            <a:endParaRPr/>
          </a:p>
        </p:txBody>
      </p:sp>
      <p:sp>
        <p:nvSpPr>
          <p:cNvPr id="44" name="CustomShape 4"/>
          <p:cNvSpPr/>
          <p:nvPr/>
        </p:nvSpPr>
        <p:spPr>
          <a:xfrm>
            <a:off x="1260000" y="1908000"/>
            <a:ext cx="7560000" cy="3471840"/>
          </a:xfrm>
          <a:prstGeom prst="rect">
            <a:avLst/>
          </a:prstGeom>
          <a:solidFill>
            <a:schemeClr val="accent1">
              <a:alpha val="30196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Liberation Serif"/>
              <a:buAutoNum type="romanLcPeriod"/>
            </a:pPr>
            <a:r>
              <a:rPr lang="en-IN" sz="2400" strike="noStrike" dirty="0">
                <a:solidFill>
                  <a:srgbClr val="800000"/>
                </a:solidFill>
                <a:latin typeface="Candara"/>
              </a:rPr>
              <a:t> The BDD paradigm</a:t>
            </a:r>
            <a:endParaRPr dirty="0"/>
          </a:p>
          <a:p>
            <a:pPr>
              <a:lnSpc>
                <a:spcPct val="100000"/>
              </a:lnSpc>
              <a:buFont typeface="Liberation Serif"/>
              <a:buAutoNum type="romanLcPeriod"/>
            </a:pPr>
            <a:endParaRPr dirty="0"/>
          </a:p>
          <a:p>
            <a:pPr>
              <a:lnSpc>
                <a:spcPct val="100000"/>
              </a:lnSpc>
            </a:pPr>
            <a:r>
              <a:rPr lang="en-IN" sz="2200" strike="noStrike" dirty="0">
                <a:solidFill>
                  <a:srgbClr val="800000"/>
                </a:solidFill>
                <a:latin typeface="Candara"/>
              </a:rPr>
              <a:t>- Java &amp; the build environment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2200" strike="noStrike" dirty="0">
                <a:solidFill>
                  <a:srgbClr val="800000"/>
                </a:solidFill>
                <a:latin typeface="Candara"/>
              </a:rPr>
              <a:t>- Spring.io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2200" strike="noStrike" dirty="0" smtClean="0">
                <a:solidFill>
                  <a:srgbClr val="800000"/>
                </a:solidFill>
                <a:latin typeface="Candara"/>
              </a:rPr>
              <a:t>- Agile </a:t>
            </a:r>
            <a:r>
              <a:rPr lang="en-IN" sz="2200" strike="noStrike" dirty="0" smtClean="0">
                <a:solidFill>
                  <a:srgbClr val="800000"/>
                </a:solidFill>
                <a:latin typeface="Candara"/>
              </a:rPr>
              <a:t>Methodology</a:t>
            </a:r>
          </a:p>
          <a:p>
            <a:pPr>
              <a:lnSpc>
                <a:spcPct val="100000"/>
              </a:lnSpc>
            </a:pPr>
            <a:r>
              <a:rPr lang="en-IN" dirty="0"/>
              <a:t>-</a:t>
            </a:r>
            <a:r>
              <a:rPr lang="en-IN" sz="2200" strike="noStrike" dirty="0" smtClean="0">
                <a:solidFill>
                  <a:srgbClr val="800000"/>
                </a:solidFill>
                <a:latin typeface="Candara"/>
              </a:rPr>
              <a:t> </a:t>
            </a:r>
            <a:r>
              <a:rPr lang="en-IN" sz="2200" strike="noStrike" dirty="0">
                <a:solidFill>
                  <a:srgbClr val="800000"/>
                </a:solidFill>
                <a:latin typeface="Candara"/>
              </a:rPr>
              <a:t>Backend Testing Automation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2200" strike="noStrike" dirty="0">
                <a:solidFill>
                  <a:srgbClr val="800000"/>
                </a:solidFill>
                <a:latin typeface="Candara"/>
              </a:rPr>
              <a:t>- Evaluation and Analysis of BDD Frameworks ( Cucumber-JVM and </a:t>
            </a:r>
            <a:r>
              <a:rPr lang="en-IN" sz="2200" strike="noStrike" dirty="0" err="1" smtClean="0">
                <a:solidFill>
                  <a:srgbClr val="800000"/>
                </a:solidFill>
                <a:latin typeface="Candara"/>
              </a:rPr>
              <a:t>JBehave</a:t>
            </a:r>
            <a:r>
              <a:rPr lang="en-IN" sz="2200" strike="noStrike" dirty="0" smtClean="0">
                <a:solidFill>
                  <a:srgbClr val="800000"/>
                </a:solidFill>
                <a:latin typeface="Candara"/>
              </a:rPr>
              <a:t> </a:t>
            </a:r>
            <a:r>
              <a:rPr lang="en-IN" sz="2200" strike="noStrike" dirty="0">
                <a:solidFill>
                  <a:srgbClr val="800000"/>
                </a:solidFill>
                <a:latin typeface="Candara"/>
              </a:rPr>
              <a:t>)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2" name="Object 4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527190509"/>
              </p:ext>
            </p:extLst>
          </p:nvPr>
        </p:nvGraphicFramePr>
        <p:xfrm>
          <a:off x="0" y="0"/>
          <a:ext cx="10693400" cy="756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Slide" r:id="rId3" imgW="5346039" imgH="3781216" progId="PowerPoint.Slide.8">
                  <p:embed/>
                </p:oleObj>
              </mc:Choice>
              <mc:Fallback>
                <p:oleObj name="Slide" r:id="rId3" imgW="5346039" imgH="3781216" progId="PowerPoint.Slid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0693400" cy="756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Text Box 8"/>
          <p:cNvSpPr txBox="1">
            <a:spLocks noChangeArrowheads="1"/>
          </p:cNvSpPr>
          <p:nvPr/>
        </p:nvSpPr>
        <p:spPr bwMode="auto">
          <a:xfrm>
            <a:off x="584200" y="1320800"/>
            <a:ext cx="5130800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chemeClr val="tx2"/>
                </a:solidFill>
                <a:latin typeface="Candara" pitchFamily="34" charset="0"/>
              </a:rPr>
              <a:t>LEARNING</a:t>
            </a:r>
          </a:p>
        </p:txBody>
      </p:sp>
      <p:sp>
        <p:nvSpPr>
          <p:cNvPr id="17415" name="Text Box 9"/>
          <p:cNvSpPr txBox="1">
            <a:spLocks noChangeArrowheads="1"/>
          </p:cNvSpPr>
          <p:nvPr/>
        </p:nvSpPr>
        <p:spPr bwMode="auto">
          <a:xfrm>
            <a:off x="3263900" y="1536700"/>
            <a:ext cx="4356100" cy="7016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/>
              <a:t>    </a:t>
            </a:r>
          </a:p>
          <a:p>
            <a:pPr>
              <a:spcBef>
                <a:spcPct val="50000"/>
              </a:spcBef>
            </a:pPr>
            <a:endParaRPr lang="en-GB" dirty="0"/>
          </a:p>
          <a:p>
            <a:pPr>
              <a:spcBef>
                <a:spcPct val="50000"/>
              </a:spcBef>
            </a:pPr>
            <a:endParaRPr lang="en-GB" dirty="0"/>
          </a:p>
        </p:txBody>
      </p:sp>
      <p:sp>
        <p:nvSpPr>
          <p:cNvPr id="17416" name="Text Box 10"/>
          <p:cNvSpPr txBox="1">
            <a:spLocks noChangeArrowheads="1"/>
          </p:cNvSpPr>
          <p:nvPr/>
        </p:nvSpPr>
        <p:spPr bwMode="auto">
          <a:xfrm>
            <a:off x="584200" y="1993900"/>
            <a:ext cx="1955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 dirty="0">
                <a:solidFill>
                  <a:schemeClr val="tx2"/>
                </a:solidFill>
                <a:latin typeface="Candara" pitchFamily="34" charset="0"/>
              </a:rPr>
              <a:t>Sessions Attended: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695" y="2484487"/>
            <a:ext cx="2200474" cy="20519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57127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52960" y="7194600"/>
            <a:ext cx="590040" cy="199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19A94E4D-F6AB-4B7E-B6B6-D2E6752F3E0D}" type="slidenum">
              <a:rPr lang="en-IN" sz="1100" strike="noStrike">
                <a:solidFill>
                  <a:srgbClr val="002469"/>
                </a:solidFill>
                <a:latin typeface="Arial"/>
              </a:rPr>
              <a:t>21</a:t>
            </a:fld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625320" y="1646280"/>
            <a:ext cx="9445320" cy="5159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TextShape 3"/>
          <p:cNvSpPr txBox="1"/>
          <p:nvPr/>
        </p:nvSpPr>
        <p:spPr>
          <a:xfrm>
            <a:off x="625320" y="322200"/>
            <a:ext cx="9445320" cy="556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002469"/>
                </a:solidFill>
                <a:latin typeface="Candara"/>
              </a:rPr>
              <a:t>Beyond the Job</a:t>
            </a:r>
            <a:endParaRPr/>
          </a:p>
        </p:txBody>
      </p:sp>
      <p:sp>
        <p:nvSpPr>
          <p:cNvPr id="89" name="CustomShape 4"/>
          <p:cNvSpPr/>
          <p:nvPr/>
        </p:nvSpPr>
        <p:spPr>
          <a:xfrm>
            <a:off x="920880" y="1646280"/>
            <a:ext cx="8591040" cy="272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4"/>
          <p:cNvSpPr/>
          <p:nvPr/>
        </p:nvSpPr>
        <p:spPr>
          <a:xfrm>
            <a:off x="1098228" y="2771640"/>
            <a:ext cx="8784000" cy="403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10000"/>
              </a:lnSpc>
              <a:buFont typeface="Liberation Serif"/>
              <a:buAutoNum type="romanUcPeriod"/>
            </a:pPr>
            <a:r>
              <a:rPr lang="en-GB" sz="2000" dirty="0" smtClean="0">
                <a:latin typeface="Candara" panose="020E0502030303020204" pitchFamily="34" charset="0"/>
              </a:rPr>
              <a:t> </a:t>
            </a:r>
            <a:r>
              <a:rPr lang="en-GB" sz="2000" dirty="0" smtClean="0">
                <a:solidFill>
                  <a:schemeClr val="accent2">
                    <a:lumMod val="50000"/>
                  </a:schemeClr>
                </a:solidFill>
                <a:latin typeface="Candara" panose="020E0502030303020204" pitchFamily="34" charset="0"/>
              </a:rPr>
              <a:t>All the interns visited an orphanage in Red Hills as a part of CSR. The kids were given food, and interesting activities for them like Quizzes, Dumb Charades and dancing were conducted. </a:t>
            </a:r>
          </a:p>
          <a:p>
            <a:pPr>
              <a:lnSpc>
                <a:spcPct val="110000"/>
              </a:lnSpc>
              <a:buFont typeface="Liberation Serif"/>
              <a:buAutoNum type="romanUcPeriod"/>
            </a:pPr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  <a:latin typeface="Candara" panose="020E0502030303020204" pitchFamily="34" charset="0"/>
              </a:rPr>
              <a:t> Unforgettable Experience</a:t>
            </a:r>
            <a:endParaRPr lang="en-US" dirty="0" smtClean="0">
              <a:solidFill>
                <a:schemeClr val="accent2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>
              <a:lnSpc>
                <a:spcPct val="110000"/>
              </a:lnSpc>
              <a:buFont typeface="Liberation Serif"/>
              <a:buAutoNum type="romanUcPeriod"/>
            </a:pPr>
            <a:endParaRPr lang="en-US" dirty="0" smtClean="0">
              <a:solidFill>
                <a:schemeClr val="accent2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>
              <a:lnSpc>
                <a:spcPct val="110000"/>
              </a:lnSpc>
              <a:buFont typeface="Liberation Serif"/>
              <a:buAutoNum type="romanUcPeriod"/>
            </a:pPr>
            <a:endParaRPr lang="en-US"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52960" y="7194600"/>
            <a:ext cx="590040" cy="199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19A94E4D-F6AB-4B7E-B6B6-D2E6752F3E0D}" type="slidenum">
              <a:rPr lang="en-IN" sz="1100" strike="noStrike">
                <a:solidFill>
                  <a:srgbClr val="002469"/>
                </a:solidFill>
                <a:latin typeface="Arial"/>
              </a:rPr>
              <a:t>22</a:t>
            </a:fld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625320" y="1646280"/>
            <a:ext cx="9445320" cy="5159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TextShape 3"/>
          <p:cNvSpPr txBox="1"/>
          <p:nvPr/>
        </p:nvSpPr>
        <p:spPr>
          <a:xfrm>
            <a:off x="625320" y="322200"/>
            <a:ext cx="9445320" cy="556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002469"/>
                </a:solidFill>
                <a:latin typeface="Candara"/>
              </a:rPr>
              <a:t>Beyond the Job</a:t>
            </a:r>
            <a:endParaRPr/>
          </a:p>
        </p:txBody>
      </p:sp>
      <p:sp>
        <p:nvSpPr>
          <p:cNvPr id="89" name="CustomShape 4"/>
          <p:cNvSpPr/>
          <p:nvPr/>
        </p:nvSpPr>
        <p:spPr>
          <a:xfrm>
            <a:off x="920880" y="1646280"/>
            <a:ext cx="8591040" cy="272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097" y="1404367"/>
            <a:ext cx="6789766" cy="509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8610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52960" y="7194600"/>
            <a:ext cx="590040" cy="199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19A94E4D-F6AB-4B7E-B6B6-D2E6752F3E0D}" type="slidenum">
              <a:rPr lang="en-IN" sz="1100" strike="noStrike">
                <a:solidFill>
                  <a:srgbClr val="002469"/>
                </a:solidFill>
                <a:latin typeface="Arial"/>
              </a:rPr>
              <a:t>23</a:t>
            </a:fld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625320" y="1646280"/>
            <a:ext cx="9445320" cy="5159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TextShape 3"/>
          <p:cNvSpPr txBox="1"/>
          <p:nvPr/>
        </p:nvSpPr>
        <p:spPr>
          <a:xfrm>
            <a:off x="810196" y="3132559"/>
            <a:ext cx="9445320" cy="556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3200" dirty="0" smtClean="0">
                <a:solidFill>
                  <a:srgbClr val="002469"/>
                </a:solidFill>
                <a:latin typeface="Candara"/>
              </a:rPr>
              <a:t>Thank You</a:t>
            </a:r>
            <a:endParaRPr dirty="0"/>
          </a:p>
        </p:txBody>
      </p:sp>
      <p:sp>
        <p:nvSpPr>
          <p:cNvPr id="89" name="CustomShape 4"/>
          <p:cNvSpPr/>
          <p:nvPr/>
        </p:nvSpPr>
        <p:spPr>
          <a:xfrm>
            <a:off x="920880" y="1646280"/>
            <a:ext cx="8591040" cy="272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724638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52960" y="7194600"/>
            <a:ext cx="590040" cy="199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8A793024-8710-434D-94B9-DEB9E135EC98}" type="slidenum">
              <a:rPr lang="en-IN" sz="1100" strike="noStrike">
                <a:solidFill>
                  <a:srgbClr val="002469"/>
                </a:solidFill>
                <a:latin typeface="Arial"/>
              </a:rPr>
              <a:t>3</a:t>
            </a:fld>
            <a:endParaRPr/>
          </a:p>
        </p:txBody>
      </p:sp>
      <p:sp>
        <p:nvSpPr>
          <p:cNvPr id="46" name="CustomShape 2"/>
          <p:cNvSpPr/>
          <p:nvPr/>
        </p:nvSpPr>
        <p:spPr>
          <a:xfrm>
            <a:off x="625320" y="1646280"/>
            <a:ext cx="9445320" cy="5159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625320" y="322200"/>
            <a:ext cx="9445320" cy="556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002469"/>
                </a:solidFill>
                <a:latin typeface="Candara"/>
              </a:rPr>
              <a:t>Behaviour Driven Development</a:t>
            </a:r>
            <a:endParaRPr/>
          </a:p>
        </p:txBody>
      </p:sp>
      <p:sp>
        <p:nvSpPr>
          <p:cNvPr id="48" name="CustomShape 4"/>
          <p:cNvSpPr/>
          <p:nvPr/>
        </p:nvSpPr>
        <p:spPr>
          <a:xfrm>
            <a:off x="1008000" y="2064600"/>
            <a:ext cx="8712000" cy="144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sz="2000" dirty="0"/>
          </a:p>
          <a:p>
            <a:pPr>
              <a:lnSpc>
                <a:spcPct val="90000"/>
              </a:lnSpc>
            </a:pPr>
            <a:r>
              <a:rPr lang="en-GB" sz="2000" dirty="0">
                <a:solidFill>
                  <a:srgbClr val="800000"/>
                </a:solidFill>
                <a:latin typeface="Candara" panose="020E0502030303020204" pitchFamily="34" charset="0"/>
              </a:rPr>
              <a:t>A software development methodology in which an application is specified and designed by describing how its </a:t>
            </a:r>
            <a:r>
              <a:rPr lang="en-GB" sz="2000" dirty="0" err="1">
                <a:solidFill>
                  <a:srgbClr val="800000"/>
                </a:solidFill>
                <a:latin typeface="Candara" panose="020E0502030303020204" pitchFamily="34" charset="0"/>
              </a:rPr>
              <a:t>behavior</a:t>
            </a:r>
            <a:r>
              <a:rPr lang="en-GB" sz="2000" dirty="0">
                <a:solidFill>
                  <a:srgbClr val="800000"/>
                </a:solidFill>
                <a:latin typeface="Candara" panose="020E0502030303020204" pitchFamily="34" charset="0"/>
              </a:rPr>
              <a:t> should appear to an outside observer. </a:t>
            </a:r>
            <a:endParaRPr sz="2000" dirty="0">
              <a:latin typeface="Candara" panose="020E0502030303020204" pitchFamily="34" charset="0"/>
            </a:endParaRPr>
          </a:p>
        </p:txBody>
      </p:sp>
      <p:sp>
        <p:nvSpPr>
          <p:cNvPr id="49" name="CustomShape 5"/>
          <p:cNvSpPr/>
          <p:nvPr/>
        </p:nvSpPr>
        <p:spPr>
          <a:xfrm>
            <a:off x="480240" y="1486800"/>
            <a:ext cx="9717120" cy="506520"/>
          </a:xfrm>
          <a:prstGeom prst="rect">
            <a:avLst/>
          </a:prstGeom>
          <a:solidFill>
            <a:srgbClr val="5381A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000" tIns="0" rIns="54000" bIns="0" anchor="ctr"/>
          <a:lstStyle/>
          <a:p>
            <a:pPr>
              <a:lnSpc>
                <a:spcPct val="85000"/>
              </a:lnSpc>
            </a:pPr>
            <a:r>
              <a:rPr lang="en-IN" sz="1600" b="1">
                <a:solidFill>
                  <a:srgbClr val="FFFFFF"/>
                </a:solidFill>
                <a:latin typeface="Arial"/>
              </a:rPr>
              <a:t>                                                                           OVERVIEW</a:t>
            </a:r>
            <a:endParaRPr/>
          </a:p>
        </p:txBody>
      </p:sp>
      <p:sp>
        <p:nvSpPr>
          <p:cNvPr id="50" name="CustomShape 6"/>
          <p:cNvSpPr/>
          <p:nvPr/>
        </p:nvSpPr>
        <p:spPr>
          <a:xfrm>
            <a:off x="873000" y="4863240"/>
            <a:ext cx="8784000" cy="144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10000"/>
              </a:lnSpc>
              <a:buFont typeface="Liberation Serif"/>
              <a:buAutoNum type="romanUcPeriod"/>
            </a:pPr>
            <a:r>
              <a:rPr lang="en-IN" sz="2000" dirty="0">
                <a:solidFill>
                  <a:srgbClr val="800000"/>
                </a:solidFill>
                <a:latin typeface="Candara" panose="020E0502030303020204" pitchFamily="34" charset="0"/>
              </a:rPr>
              <a:t> To understand a typical workflow of development using the said technique. </a:t>
            </a:r>
            <a:endParaRPr sz="2000" dirty="0">
              <a:latin typeface="Candara" panose="020E0502030303020204" pitchFamily="34" charset="0"/>
            </a:endParaRPr>
          </a:p>
          <a:p>
            <a:pPr>
              <a:lnSpc>
                <a:spcPct val="110000"/>
              </a:lnSpc>
              <a:buFont typeface="Liberation Serif"/>
              <a:buAutoNum type="romanUcPeriod"/>
            </a:pPr>
            <a:r>
              <a:rPr lang="en-IN" sz="2000" dirty="0">
                <a:solidFill>
                  <a:srgbClr val="800000"/>
                </a:solidFill>
                <a:latin typeface="Candara" panose="020E0502030303020204" pitchFamily="34" charset="0"/>
              </a:rPr>
              <a:t> Understand why such an approach could be useful. </a:t>
            </a:r>
            <a:endParaRPr sz="2000" dirty="0">
              <a:latin typeface="Candara" panose="020E0502030303020204" pitchFamily="34" charset="0"/>
            </a:endParaRPr>
          </a:p>
          <a:p>
            <a:pPr>
              <a:lnSpc>
                <a:spcPct val="110000"/>
              </a:lnSpc>
              <a:buFont typeface="Liberation Serif"/>
              <a:buAutoNum type="romanUcPeriod"/>
            </a:pPr>
            <a:r>
              <a:rPr lang="en-IN" sz="2000" dirty="0">
                <a:solidFill>
                  <a:srgbClr val="800000"/>
                </a:solidFill>
                <a:latin typeface="Candara" panose="020E0502030303020204" pitchFamily="34" charset="0"/>
              </a:rPr>
              <a:t> Differentiate between BDD and other *DD methodologies.</a:t>
            </a:r>
            <a:endParaRPr sz="2000" dirty="0">
              <a:latin typeface="Candara" panose="020E0502030303020204" pitchFamily="34" charset="0"/>
            </a:endParaRPr>
          </a:p>
          <a:p>
            <a:pPr>
              <a:lnSpc>
                <a:spcPct val="110000"/>
              </a:lnSpc>
              <a:buFont typeface="Liberation Serif"/>
              <a:buAutoNum type="romanUcPeriod"/>
            </a:pPr>
            <a:r>
              <a:rPr lang="en-IN" sz="2000" dirty="0">
                <a:solidFill>
                  <a:srgbClr val="800000"/>
                </a:solidFill>
                <a:latin typeface="Candara" panose="020E0502030303020204" pitchFamily="34" charset="0"/>
              </a:rPr>
              <a:t> To implement </a:t>
            </a:r>
            <a:r>
              <a:rPr lang="en-IN" sz="2000" dirty="0" smtClean="0">
                <a:solidFill>
                  <a:srgbClr val="800000"/>
                </a:solidFill>
                <a:latin typeface="Candara" panose="020E0502030303020204" pitchFamily="34" charset="0"/>
              </a:rPr>
              <a:t>an application </a:t>
            </a:r>
            <a:r>
              <a:rPr lang="en-IN" sz="2000" dirty="0">
                <a:solidFill>
                  <a:srgbClr val="800000"/>
                </a:solidFill>
                <a:latin typeface="Candara" panose="020E0502030303020204" pitchFamily="34" charset="0"/>
              </a:rPr>
              <a:t>using the BDD best practices with the available frameworks. </a:t>
            </a:r>
            <a:endParaRPr sz="2000" dirty="0">
              <a:latin typeface="Candara" panose="020E0502030303020204" pitchFamily="34" charset="0"/>
            </a:endParaRPr>
          </a:p>
        </p:txBody>
      </p:sp>
      <p:sp>
        <p:nvSpPr>
          <p:cNvPr id="51" name="CustomShape 7"/>
          <p:cNvSpPr/>
          <p:nvPr/>
        </p:nvSpPr>
        <p:spPr>
          <a:xfrm>
            <a:off x="434880" y="4032000"/>
            <a:ext cx="9717120" cy="506520"/>
          </a:xfrm>
          <a:prstGeom prst="rect">
            <a:avLst/>
          </a:prstGeom>
          <a:solidFill>
            <a:srgbClr val="5381A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000" tIns="0" rIns="54000" bIns="0" anchor="ctr"/>
          <a:lstStyle/>
          <a:p>
            <a:pPr>
              <a:lnSpc>
                <a:spcPct val="85000"/>
              </a:lnSpc>
            </a:pPr>
            <a:r>
              <a:rPr lang="en-IN" sz="1600" b="1">
                <a:solidFill>
                  <a:srgbClr val="FFFFFF"/>
                </a:solidFill>
                <a:latin typeface="Arial"/>
              </a:rPr>
              <a:t>                                                                           OBJECTIVES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52960" y="7194600"/>
            <a:ext cx="590040" cy="199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C9D444D7-ED36-4DFE-825F-B93E09E6CB7B}" type="slidenum">
              <a:rPr lang="en-IN" sz="1100" strike="noStrike">
                <a:solidFill>
                  <a:srgbClr val="002469"/>
                </a:solidFill>
                <a:latin typeface="Arial"/>
              </a:rPr>
              <a:t>4</a:t>
            </a:fld>
            <a:endParaRPr/>
          </a:p>
        </p:txBody>
      </p:sp>
      <p:sp>
        <p:nvSpPr>
          <p:cNvPr id="53" name="CustomShape 2"/>
          <p:cNvSpPr/>
          <p:nvPr/>
        </p:nvSpPr>
        <p:spPr>
          <a:xfrm>
            <a:off x="625320" y="1646280"/>
            <a:ext cx="9445320" cy="5159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TextShape 3"/>
          <p:cNvSpPr txBox="1"/>
          <p:nvPr/>
        </p:nvSpPr>
        <p:spPr>
          <a:xfrm>
            <a:off x="661320" y="322200"/>
            <a:ext cx="9445320" cy="556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002469"/>
                </a:solidFill>
                <a:latin typeface="Candara"/>
              </a:rPr>
              <a:t>Week 1</a:t>
            </a:r>
            <a:endParaRPr/>
          </a:p>
        </p:txBody>
      </p:sp>
      <p:sp>
        <p:nvSpPr>
          <p:cNvPr id="55" name="CustomShape 4"/>
          <p:cNvSpPr/>
          <p:nvPr/>
        </p:nvSpPr>
        <p:spPr>
          <a:xfrm>
            <a:off x="506880" y="1542960"/>
            <a:ext cx="9717120" cy="506520"/>
          </a:xfrm>
          <a:prstGeom prst="rect">
            <a:avLst/>
          </a:prstGeom>
          <a:solidFill>
            <a:srgbClr val="5381A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000" tIns="0" rIns="54000" bIns="0" anchor="ctr"/>
          <a:lstStyle/>
          <a:p>
            <a:pPr>
              <a:lnSpc>
                <a:spcPct val="85000"/>
              </a:lnSpc>
            </a:pPr>
            <a:r>
              <a:rPr lang="en-IN" sz="1600" b="1">
                <a:solidFill>
                  <a:srgbClr val="FFFFFF"/>
                </a:solidFill>
                <a:latin typeface="Arial"/>
              </a:rPr>
              <a:t>                                                                               PLAN</a:t>
            </a:r>
            <a:endParaRPr/>
          </a:p>
        </p:txBody>
      </p:sp>
      <p:sp>
        <p:nvSpPr>
          <p:cNvPr id="56" name="CustomShape 5"/>
          <p:cNvSpPr/>
          <p:nvPr/>
        </p:nvSpPr>
        <p:spPr>
          <a:xfrm>
            <a:off x="625320" y="2375999"/>
            <a:ext cx="9526680" cy="2052704"/>
          </a:xfrm>
          <a:prstGeom prst="rect">
            <a:avLst/>
          </a:prstGeom>
          <a:solidFill>
            <a:schemeClr val="accent1">
              <a:alpha val="30196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0000"/>
              </a:lnSpc>
              <a:buFont typeface="Liberation Serif"/>
              <a:buAutoNum type="romanUcPeriod"/>
            </a:pPr>
            <a:r>
              <a:rPr lang="en-IN" sz="2000" strike="noStrike" dirty="0">
                <a:solidFill>
                  <a:srgbClr val="800000"/>
                </a:solidFill>
                <a:latin typeface="Candara" panose="020E0502030303020204" pitchFamily="34" charset="0"/>
              </a:rPr>
              <a:t> </a:t>
            </a:r>
            <a:r>
              <a:rPr lang="en-IN" sz="2000" strike="noStrike" dirty="0" smtClean="0">
                <a:solidFill>
                  <a:srgbClr val="800000"/>
                </a:solidFill>
                <a:latin typeface="Candara" panose="020E0502030303020204" pitchFamily="34" charset="0"/>
              </a:rPr>
              <a:t>On-boarding. </a:t>
            </a:r>
          </a:p>
          <a:p>
            <a:pPr>
              <a:lnSpc>
                <a:spcPct val="110000"/>
              </a:lnSpc>
              <a:buFont typeface="Liberation Serif"/>
              <a:buAutoNum type="romanUcPeriod"/>
            </a:pPr>
            <a:r>
              <a:rPr lang="en-IN" sz="2000" strike="noStrike" dirty="0" smtClean="0">
                <a:solidFill>
                  <a:srgbClr val="800000"/>
                </a:solidFill>
                <a:latin typeface="Candara" panose="020E0502030303020204" pitchFamily="34" charset="0"/>
              </a:rPr>
              <a:t> Setup </a:t>
            </a:r>
            <a:r>
              <a:rPr lang="en-IN" sz="2000" strike="noStrike" dirty="0">
                <a:solidFill>
                  <a:srgbClr val="800000"/>
                </a:solidFill>
                <a:latin typeface="Candara" panose="020E0502030303020204" pitchFamily="34" charset="0"/>
              </a:rPr>
              <a:t>the build environment.</a:t>
            </a:r>
            <a:endParaRPr dirty="0">
              <a:latin typeface="Candara" panose="020E0502030303020204" pitchFamily="34" charset="0"/>
            </a:endParaRPr>
          </a:p>
          <a:p>
            <a:pPr>
              <a:lnSpc>
                <a:spcPct val="110000"/>
              </a:lnSpc>
              <a:buFont typeface="Liberation Serif"/>
              <a:buAutoNum type="romanUcPeriod"/>
            </a:pPr>
            <a:r>
              <a:rPr lang="en-IN" sz="2000" dirty="0">
                <a:solidFill>
                  <a:srgbClr val="800000"/>
                </a:solidFill>
                <a:latin typeface="Candara" panose="020E0502030303020204" pitchFamily="34" charset="0"/>
              </a:rPr>
              <a:t> Get comfortable working with Java .</a:t>
            </a:r>
            <a:endParaRPr dirty="0">
              <a:latin typeface="Candara" panose="020E0502030303020204" pitchFamily="34" charset="0"/>
            </a:endParaRPr>
          </a:p>
          <a:p>
            <a:pPr>
              <a:lnSpc>
                <a:spcPct val="110000"/>
              </a:lnSpc>
              <a:buFont typeface="Liberation Serif"/>
              <a:buAutoNum type="romanUcPeriod"/>
            </a:pPr>
            <a:r>
              <a:rPr lang="en-IN" sz="2000" dirty="0">
                <a:solidFill>
                  <a:srgbClr val="800000"/>
                </a:solidFill>
                <a:latin typeface="Candara" panose="020E0502030303020204" pitchFamily="34" charset="0"/>
              </a:rPr>
              <a:t> Get Familiar </a:t>
            </a:r>
            <a:r>
              <a:rPr lang="en-IN" sz="2000" dirty="0" smtClean="0">
                <a:solidFill>
                  <a:srgbClr val="800000"/>
                </a:solidFill>
                <a:latin typeface="Candara" panose="020E0502030303020204" pitchFamily="34" charset="0"/>
              </a:rPr>
              <a:t>with </a:t>
            </a:r>
            <a:r>
              <a:rPr lang="en-IN" sz="2000" dirty="0">
                <a:solidFill>
                  <a:srgbClr val="800000"/>
                </a:solidFill>
                <a:latin typeface="Candara" panose="020E0502030303020204" pitchFamily="34" charset="0"/>
              </a:rPr>
              <a:t>testing methods.</a:t>
            </a:r>
            <a:endParaRPr dirty="0">
              <a:latin typeface="Candara" panose="020E0502030303020204" pitchFamily="34" charset="0"/>
            </a:endParaRPr>
          </a:p>
          <a:p>
            <a:pPr>
              <a:lnSpc>
                <a:spcPct val="110000"/>
              </a:lnSpc>
              <a:buFont typeface="Liberation Serif"/>
              <a:buAutoNum type="romanUcPeriod"/>
            </a:pPr>
            <a:r>
              <a:rPr lang="en-IN" sz="2000" dirty="0">
                <a:solidFill>
                  <a:srgbClr val="800000"/>
                </a:solidFill>
                <a:latin typeface="Candara" panose="020E0502030303020204" pitchFamily="34" charset="0"/>
              </a:rPr>
              <a:t> Understand the build lifecycle of a project using Apache Maven</a:t>
            </a:r>
            <a:r>
              <a:rPr lang="en-IN" sz="2000" dirty="0" smtClean="0">
                <a:solidFill>
                  <a:srgbClr val="800000"/>
                </a:solidFill>
                <a:latin typeface="Candara" panose="020E0502030303020204" pitchFamily="34" charset="0"/>
              </a:rPr>
              <a:t>.</a:t>
            </a:r>
          </a:p>
          <a:p>
            <a:pPr>
              <a:lnSpc>
                <a:spcPct val="110000"/>
              </a:lnSpc>
              <a:buFont typeface="Liberation Serif"/>
              <a:buAutoNum type="romanUcPeriod"/>
            </a:pPr>
            <a:r>
              <a:rPr lang="en-IN" sz="2000" dirty="0" smtClean="0">
                <a:solidFill>
                  <a:srgbClr val="800000"/>
                </a:solidFill>
                <a:latin typeface="Candara" panose="020E0502030303020204" pitchFamily="34" charset="0"/>
              </a:rPr>
              <a:t>Understand BDD.</a:t>
            </a:r>
            <a:endParaRPr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52960" y="7194600"/>
            <a:ext cx="590040" cy="199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1E16AB7A-05F2-446D-9BE4-A59D88B5CEE1}" type="slidenum">
              <a:rPr lang="en-IN" sz="1100" strike="noStrike">
                <a:solidFill>
                  <a:srgbClr val="002469"/>
                </a:solidFill>
                <a:latin typeface="Arial"/>
              </a:rPr>
              <a:t>5</a:t>
            </a:fld>
            <a:endParaRPr/>
          </a:p>
        </p:txBody>
      </p:sp>
      <p:sp>
        <p:nvSpPr>
          <p:cNvPr id="58" name="CustomShape 2"/>
          <p:cNvSpPr/>
          <p:nvPr/>
        </p:nvSpPr>
        <p:spPr>
          <a:xfrm>
            <a:off x="625320" y="1646280"/>
            <a:ext cx="9445320" cy="5159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TextShape 3"/>
          <p:cNvSpPr txBox="1"/>
          <p:nvPr/>
        </p:nvSpPr>
        <p:spPr>
          <a:xfrm>
            <a:off x="661320" y="322200"/>
            <a:ext cx="9445320" cy="556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002469"/>
                </a:solidFill>
                <a:latin typeface="Candara"/>
              </a:rPr>
              <a:t>Week 2</a:t>
            </a:r>
            <a:endParaRPr/>
          </a:p>
        </p:txBody>
      </p:sp>
      <p:sp>
        <p:nvSpPr>
          <p:cNvPr id="60" name="CustomShape 4"/>
          <p:cNvSpPr/>
          <p:nvPr/>
        </p:nvSpPr>
        <p:spPr>
          <a:xfrm>
            <a:off x="506880" y="1542960"/>
            <a:ext cx="9717120" cy="506520"/>
          </a:xfrm>
          <a:prstGeom prst="rect">
            <a:avLst/>
          </a:prstGeom>
          <a:solidFill>
            <a:srgbClr val="5381A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000" tIns="0" rIns="54000" bIns="0" anchor="ctr"/>
          <a:lstStyle/>
          <a:p>
            <a:pPr>
              <a:lnSpc>
                <a:spcPct val="85000"/>
              </a:lnSpc>
            </a:pPr>
            <a:r>
              <a:rPr lang="en-IN" sz="1600" b="1">
                <a:solidFill>
                  <a:srgbClr val="FFFFFF"/>
                </a:solidFill>
                <a:latin typeface="Arial"/>
              </a:rPr>
              <a:t>                                                                               PLAN</a:t>
            </a:r>
            <a:endParaRPr/>
          </a:p>
        </p:txBody>
      </p:sp>
      <p:sp>
        <p:nvSpPr>
          <p:cNvPr id="61" name="CustomShape 5"/>
          <p:cNvSpPr/>
          <p:nvPr/>
        </p:nvSpPr>
        <p:spPr>
          <a:xfrm>
            <a:off x="625320" y="2376000"/>
            <a:ext cx="9526680" cy="1400760"/>
          </a:xfrm>
          <a:prstGeom prst="rect">
            <a:avLst/>
          </a:prstGeom>
          <a:solidFill>
            <a:schemeClr val="accent1">
              <a:alpha val="30196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0000"/>
              </a:lnSpc>
              <a:buFont typeface="Liberation Serif"/>
              <a:buAutoNum type="romanUcPeriod"/>
            </a:pPr>
            <a:r>
              <a:rPr lang="en-IN" sz="2000" strike="noStrike" dirty="0">
                <a:solidFill>
                  <a:srgbClr val="800000"/>
                </a:solidFill>
                <a:latin typeface="Candara"/>
              </a:rPr>
              <a:t> Become proficient in Java</a:t>
            </a:r>
            <a:endParaRPr dirty="0"/>
          </a:p>
          <a:p>
            <a:pPr>
              <a:lnSpc>
                <a:spcPct val="110000"/>
              </a:lnSpc>
              <a:buFont typeface="Liberation Serif"/>
              <a:buAutoNum type="romanUcPeriod"/>
            </a:pPr>
            <a:r>
              <a:rPr lang="en-IN" sz="2000" dirty="0">
                <a:solidFill>
                  <a:srgbClr val="800000"/>
                </a:solidFill>
                <a:latin typeface="Arial"/>
              </a:rPr>
              <a:t> Understand how Spring framework works. </a:t>
            </a:r>
            <a:endParaRPr dirty="0"/>
          </a:p>
          <a:p>
            <a:pPr>
              <a:lnSpc>
                <a:spcPct val="110000"/>
              </a:lnSpc>
              <a:buFont typeface="Liberation Serif"/>
              <a:buAutoNum type="romanUcPeriod"/>
            </a:pPr>
            <a:r>
              <a:rPr lang="en-IN" sz="2000" dirty="0">
                <a:solidFill>
                  <a:srgbClr val="800000"/>
                </a:solidFill>
                <a:latin typeface="Arial"/>
              </a:rPr>
              <a:t> </a:t>
            </a:r>
            <a:r>
              <a:rPr lang="en-IN" sz="2000" dirty="0">
                <a:solidFill>
                  <a:srgbClr val="800000"/>
                </a:solidFill>
                <a:latin typeface="Arial"/>
              </a:rPr>
              <a:t>U</a:t>
            </a:r>
            <a:r>
              <a:rPr lang="en-IN" sz="2000" dirty="0" smtClean="0">
                <a:solidFill>
                  <a:srgbClr val="800000"/>
                </a:solidFill>
                <a:latin typeface="Arial"/>
              </a:rPr>
              <a:t>nderstand </a:t>
            </a:r>
            <a:r>
              <a:rPr lang="en-IN" sz="2000" dirty="0">
                <a:solidFill>
                  <a:srgbClr val="800000"/>
                </a:solidFill>
                <a:latin typeface="Arial"/>
              </a:rPr>
              <a:t>concepts such as Dependency Injection and Aspect Oriented Programming in Spring framework.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52960" y="7194600"/>
            <a:ext cx="590040" cy="199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1E16AB7A-05F2-446D-9BE4-A59D88B5CEE1}" type="slidenum">
              <a:rPr lang="en-IN" sz="1100" strike="noStrike">
                <a:solidFill>
                  <a:srgbClr val="002469"/>
                </a:solidFill>
                <a:latin typeface="Arial"/>
              </a:rPr>
              <a:t>6</a:t>
            </a:fld>
            <a:endParaRPr/>
          </a:p>
        </p:txBody>
      </p:sp>
      <p:sp>
        <p:nvSpPr>
          <p:cNvPr id="58" name="CustomShape 2"/>
          <p:cNvSpPr/>
          <p:nvPr/>
        </p:nvSpPr>
        <p:spPr>
          <a:xfrm>
            <a:off x="625320" y="1646280"/>
            <a:ext cx="9445320" cy="5159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2259"/>
            <a:ext cx="4033101" cy="18028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852" y="1332359"/>
            <a:ext cx="3613035" cy="14226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476" y="2988543"/>
            <a:ext cx="3885715" cy="3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1034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52960" y="7194600"/>
            <a:ext cx="590040" cy="199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08CD2782-D446-41B1-B30A-30342E3970C1}" type="slidenum">
              <a:rPr lang="en-IN" sz="1100" strike="noStrike">
                <a:solidFill>
                  <a:srgbClr val="002469"/>
                </a:solidFill>
                <a:latin typeface="Arial"/>
              </a:rPr>
              <a:t>7</a:t>
            </a:fld>
            <a:endParaRPr/>
          </a:p>
        </p:txBody>
      </p:sp>
      <p:sp>
        <p:nvSpPr>
          <p:cNvPr id="63" name="CustomShape 2"/>
          <p:cNvSpPr/>
          <p:nvPr/>
        </p:nvSpPr>
        <p:spPr>
          <a:xfrm>
            <a:off x="625320" y="1646280"/>
            <a:ext cx="9445320" cy="5159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TextShape 3"/>
          <p:cNvSpPr txBox="1"/>
          <p:nvPr/>
        </p:nvSpPr>
        <p:spPr>
          <a:xfrm>
            <a:off x="661320" y="322200"/>
            <a:ext cx="9445320" cy="556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002469"/>
                </a:solidFill>
                <a:latin typeface="Candara"/>
              </a:rPr>
              <a:t>Week 3</a:t>
            </a:r>
            <a:endParaRPr/>
          </a:p>
        </p:txBody>
      </p:sp>
      <p:sp>
        <p:nvSpPr>
          <p:cNvPr id="65" name="CustomShape 4"/>
          <p:cNvSpPr/>
          <p:nvPr/>
        </p:nvSpPr>
        <p:spPr>
          <a:xfrm>
            <a:off x="506880" y="1542960"/>
            <a:ext cx="9717120" cy="506520"/>
          </a:xfrm>
          <a:prstGeom prst="rect">
            <a:avLst/>
          </a:prstGeom>
          <a:solidFill>
            <a:srgbClr val="5381A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000" tIns="0" rIns="54000" bIns="0" anchor="ctr"/>
          <a:lstStyle/>
          <a:p>
            <a:pPr>
              <a:lnSpc>
                <a:spcPct val="85000"/>
              </a:lnSpc>
            </a:pPr>
            <a:r>
              <a:rPr lang="en-IN" sz="1600" b="1">
                <a:solidFill>
                  <a:srgbClr val="FFFFFF"/>
                </a:solidFill>
                <a:latin typeface="Arial"/>
              </a:rPr>
              <a:t>                                                                               PLAN</a:t>
            </a:r>
            <a:endParaRPr/>
          </a:p>
        </p:txBody>
      </p:sp>
      <p:sp>
        <p:nvSpPr>
          <p:cNvPr id="66" name="CustomShape 5"/>
          <p:cNvSpPr/>
          <p:nvPr/>
        </p:nvSpPr>
        <p:spPr>
          <a:xfrm>
            <a:off x="625320" y="2376000"/>
            <a:ext cx="9526680" cy="2070360"/>
          </a:xfrm>
          <a:prstGeom prst="rect">
            <a:avLst/>
          </a:prstGeom>
          <a:solidFill>
            <a:schemeClr val="accent1">
              <a:alpha val="30196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0000"/>
              </a:lnSpc>
              <a:buFont typeface="Liberation Serif"/>
              <a:buAutoNum type="romanUcPeriod"/>
            </a:pPr>
            <a:r>
              <a:rPr lang="en-IN" sz="2000" strike="noStrike" dirty="0">
                <a:solidFill>
                  <a:srgbClr val="800000"/>
                </a:solidFill>
                <a:latin typeface="Candara" panose="020E0502030303020204" pitchFamily="34" charset="0"/>
              </a:rPr>
              <a:t> Implement Spring web Applications for learning.</a:t>
            </a:r>
            <a:endParaRPr dirty="0">
              <a:latin typeface="Candara" panose="020E0502030303020204" pitchFamily="34" charset="0"/>
            </a:endParaRPr>
          </a:p>
          <a:p>
            <a:pPr>
              <a:lnSpc>
                <a:spcPct val="110000"/>
              </a:lnSpc>
              <a:buFont typeface="Liberation Serif"/>
              <a:buAutoNum type="romanUcPeriod"/>
            </a:pPr>
            <a:r>
              <a:rPr lang="en-IN" sz="2000" dirty="0">
                <a:solidFill>
                  <a:srgbClr val="800000"/>
                </a:solidFill>
                <a:latin typeface="Candara" panose="020E0502030303020204" pitchFamily="34" charset="0"/>
              </a:rPr>
              <a:t> Create an End-to End Spring Application. </a:t>
            </a:r>
            <a:endParaRPr dirty="0">
              <a:latin typeface="Candara" panose="020E0502030303020204" pitchFamily="34" charset="0"/>
            </a:endParaRPr>
          </a:p>
          <a:p>
            <a:pPr>
              <a:lnSpc>
                <a:spcPct val="110000"/>
              </a:lnSpc>
              <a:buFont typeface="Liberation Serif"/>
              <a:buAutoNum type="romanUcPeriod"/>
            </a:pPr>
            <a:r>
              <a:rPr lang="en-IN" sz="2000" dirty="0">
                <a:solidFill>
                  <a:srgbClr val="800000"/>
                </a:solidFill>
                <a:latin typeface="Candara" panose="020E0502030303020204" pitchFamily="34" charset="0"/>
              </a:rPr>
              <a:t> Get familiar with Cucumber-JVM.</a:t>
            </a:r>
            <a:endParaRPr dirty="0">
              <a:latin typeface="Candara" panose="020E0502030303020204" pitchFamily="34" charset="0"/>
            </a:endParaRPr>
          </a:p>
          <a:p>
            <a:pPr>
              <a:lnSpc>
                <a:spcPct val="110000"/>
              </a:lnSpc>
              <a:buFont typeface="Liberation Serif"/>
              <a:buAutoNum type="romanUcPeriod"/>
            </a:pPr>
            <a:r>
              <a:rPr lang="en-IN" sz="2000" dirty="0">
                <a:solidFill>
                  <a:srgbClr val="800000"/>
                </a:solidFill>
                <a:latin typeface="Candara" panose="020E0502030303020204" pitchFamily="34" charset="0"/>
              </a:rPr>
              <a:t> Write sample test suites for learning.  </a:t>
            </a:r>
            <a:endParaRPr dirty="0">
              <a:latin typeface="Candara" panose="020E0502030303020204" pitchFamily="34" charset="0"/>
            </a:endParaRPr>
          </a:p>
          <a:p>
            <a:pPr>
              <a:lnSpc>
                <a:spcPct val="110000"/>
              </a:lnSpc>
              <a:buFont typeface="Liberation Serif"/>
              <a:buAutoNum type="romanUcPeriod"/>
            </a:pPr>
            <a:r>
              <a:rPr lang="en-IN" sz="2000" dirty="0">
                <a:solidFill>
                  <a:srgbClr val="800000"/>
                </a:solidFill>
                <a:latin typeface="Candara" panose="020E0502030303020204" pitchFamily="34" charset="0"/>
              </a:rPr>
              <a:t> Create the same Spring application through BDD using Cucumber-JVM, mark the differences and introspect .</a:t>
            </a:r>
            <a:endParaRPr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52960" y="7194600"/>
            <a:ext cx="590040" cy="199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1E16AB7A-05F2-446D-9BE4-A59D88B5CEE1}" type="slidenum">
              <a:rPr lang="en-IN" sz="1100" strike="noStrike">
                <a:solidFill>
                  <a:srgbClr val="002469"/>
                </a:solidFill>
                <a:latin typeface="Arial"/>
              </a:rPr>
              <a:t>8</a:t>
            </a:fld>
            <a:endParaRPr/>
          </a:p>
        </p:txBody>
      </p:sp>
      <p:sp>
        <p:nvSpPr>
          <p:cNvPr id="58" name="CustomShape 2"/>
          <p:cNvSpPr/>
          <p:nvPr/>
        </p:nvSpPr>
        <p:spPr>
          <a:xfrm>
            <a:off x="625320" y="1646280"/>
            <a:ext cx="9445320" cy="5159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" y="828303"/>
            <a:ext cx="9874653" cy="496855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924032" y="6114010"/>
            <a:ext cx="2847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dirty="0" smtClean="0">
                <a:solidFill>
                  <a:srgbClr val="747679"/>
                </a:solidFill>
              </a:rPr>
              <a:t>Spring REST web Service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31349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52960" y="7194600"/>
            <a:ext cx="590040" cy="199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1E16AB7A-05F2-446D-9BE4-A59D88B5CEE1}" type="slidenum">
              <a:rPr lang="en-IN" sz="1100" strike="noStrike">
                <a:solidFill>
                  <a:srgbClr val="002469"/>
                </a:solidFill>
                <a:latin typeface="Arial"/>
              </a:rPr>
              <a:t>9</a:t>
            </a:fld>
            <a:endParaRPr/>
          </a:p>
        </p:txBody>
      </p:sp>
      <p:sp>
        <p:nvSpPr>
          <p:cNvPr id="58" name="CustomShape 2"/>
          <p:cNvSpPr/>
          <p:nvPr/>
        </p:nvSpPr>
        <p:spPr>
          <a:xfrm>
            <a:off x="625320" y="1646280"/>
            <a:ext cx="9445320" cy="5159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Rectangle 7"/>
          <p:cNvSpPr/>
          <p:nvPr/>
        </p:nvSpPr>
        <p:spPr>
          <a:xfrm>
            <a:off x="2814690" y="6137938"/>
            <a:ext cx="5066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dirty="0" smtClean="0">
                <a:solidFill>
                  <a:srgbClr val="747679"/>
                </a:solidFill>
              </a:rPr>
              <a:t>Backend Test Automation using Cucumber-JVM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48" y="828303"/>
            <a:ext cx="10058400" cy="490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3283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BS_Internal_A4L_Print_Template">
  <a:themeElements>
    <a:clrScheme name="RBS_Internal_A4L_Print_Template 1">
      <a:dk1>
        <a:srgbClr val="000000"/>
      </a:dk1>
      <a:lt1>
        <a:srgbClr val="FFFFFF"/>
      </a:lt1>
      <a:dk2>
        <a:srgbClr val="002469"/>
      </a:dk2>
      <a:lt2>
        <a:srgbClr val="9EA2A2"/>
      </a:lt2>
      <a:accent1>
        <a:srgbClr val="A4C8E1"/>
      </a:accent1>
      <a:accent2>
        <a:srgbClr val="00A9CE"/>
      </a:accent2>
      <a:accent3>
        <a:srgbClr val="FFFFFF"/>
      </a:accent3>
      <a:accent4>
        <a:srgbClr val="000000"/>
      </a:accent4>
      <a:accent5>
        <a:srgbClr val="CFE0EE"/>
      </a:accent5>
      <a:accent6>
        <a:srgbClr val="0099BA"/>
      </a:accent6>
      <a:hlink>
        <a:srgbClr val="F0B323"/>
      </a:hlink>
      <a:folHlink>
        <a:srgbClr val="CE0058"/>
      </a:folHlink>
    </a:clrScheme>
    <a:fontScheme name="RBS_Internal_A4L_Prin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74725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1"/>
          </a:buClr>
          <a:buSzPct val="95000"/>
          <a:buFont typeface="Arial" pitchFamily="34" charset="0"/>
          <a:buNone/>
          <a:tabLst/>
          <a:defRPr kumimoji="0" lang="en-GB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74725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1"/>
          </a:buClr>
          <a:buSzPct val="95000"/>
          <a:buFont typeface="Arial" pitchFamily="34" charset="0"/>
          <a:buNone/>
          <a:tabLst/>
          <a:defRPr kumimoji="0" lang="en-GB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RBS_Internal_A4L_Print_Template 1">
        <a:dk1>
          <a:srgbClr val="000000"/>
        </a:dk1>
        <a:lt1>
          <a:srgbClr val="FFFFFF"/>
        </a:lt1>
        <a:dk2>
          <a:srgbClr val="002469"/>
        </a:dk2>
        <a:lt2>
          <a:srgbClr val="9EA2A2"/>
        </a:lt2>
        <a:accent1>
          <a:srgbClr val="A4C8E1"/>
        </a:accent1>
        <a:accent2>
          <a:srgbClr val="00A9CE"/>
        </a:accent2>
        <a:accent3>
          <a:srgbClr val="FFFFFF"/>
        </a:accent3>
        <a:accent4>
          <a:srgbClr val="000000"/>
        </a:accent4>
        <a:accent5>
          <a:srgbClr val="CFE0EE"/>
        </a:accent5>
        <a:accent6>
          <a:srgbClr val="0099BA"/>
        </a:accent6>
        <a:hlink>
          <a:srgbClr val="F0B323"/>
        </a:hlink>
        <a:folHlink>
          <a:srgbClr val="CE005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6806</TotalTime>
  <Words>627</Words>
  <Application>Microsoft Office PowerPoint</Application>
  <PresentationFormat>Custom</PresentationFormat>
  <Paragraphs>151</Paragraphs>
  <Slides>23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Office Theme</vt:lpstr>
      <vt:lpstr>RBS_Internal_A4L_Print_Template</vt:lpstr>
      <vt:lpstr>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Royal Bank of Scotland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Imhoff, Jessica, (Corporate &amp; Institutional Banking)</dc:creator>
  <dc:description>Version 2.5 (PowerPoint 2003) Aug 2013</dc:description>
  <cp:lastModifiedBy>Sandilya, A jatin, M&amp;IB</cp:lastModifiedBy>
  <cp:revision>515</cp:revision>
  <cp:lastPrinted>2015-06-17T14:24:37Z</cp:lastPrinted>
  <dcterms:created xsi:type="dcterms:W3CDTF">2012-04-02T09:49:02Z</dcterms:created>
  <dcterms:modified xsi:type="dcterms:W3CDTF">2016-07-14T04:04:00Z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Royal Bank of Scotland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Custom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</vt:i4>
  </property>
  <property fmtid="{D5CDD505-2E9C-101B-9397-08002B2CF9AE}" pid="13" name="_AdHocReviewCycleID">
    <vt:i4>-1337874923</vt:i4>
  </property>
  <property fmtid="{D5CDD505-2E9C-101B-9397-08002B2CF9AE}" pid="14" name="_AuthorEmail">
    <vt:lpwstr>RBSIndiaTechnologyGraduateProgram@rbs.com</vt:lpwstr>
  </property>
  <property fmtid="{D5CDD505-2E9C-101B-9397-08002B2CF9AE}" pid="15" name="_AuthorEmailDisplayName">
    <vt:lpwstr>RBS India Technology Graduate Program</vt:lpwstr>
  </property>
  <property fmtid="{D5CDD505-2E9C-101B-9397-08002B2CF9AE}" pid="16" name="_EmailSubject">
    <vt:lpwstr>Intern LM Comms - Presentation+evaluation</vt:lpwstr>
  </property>
</Properties>
</file>