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9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097B7C-8BDB-426E-BE6C-550C40421BC2}"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7D00EECF-2577-46C8-91BA-9A313A9B73FD}">
      <dgm:prSet/>
      <dgm:spPr/>
      <dgm:t>
        <a:bodyPr/>
        <a:lstStyle/>
        <a:p>
          <a:r>
            <a:rPr lang="en-US" b="1" i="1"/>
            <a:t>In a database or any data structure a key is a unique identifier used to identify each record or element. Traditionally data structures have supported access to data using only one key. However in many scenarios data needs to be accessed and  retrieved  based on more than one attribute or key . This is where multi-key access comes in.</a:t>
          </a:r>
          <a:endParaRPr lang="en-US"/>
        </a:p>
      </dgm:t>
    </dgm:pt>
    <dgm:pt modelId="{9989FB2C-D358-4A5A-AD59-8FF54967B612}" type="parTrans" cxnId="{DDAD992F-A1CD-4DAD-B029-6363A54CA1B1}">
      <dgm:prSet/>
      <dgm:spPr/>
      <dgm:t>
        <a:bodyPr/>
        <a:lstStyle/>
        <a:p>
          <a:endParaRPr lang="en-US"/>
        </a:p>
      </dgm:t>
    </dgm:pt>
    <dgm:pt modelId="{B6B39FAA-3F99-4CB4-A6BA-19B423871F27}" type="sibTrans" cxnId="{DDAD992F-A1CD-4DAD-B029-6363A54CA1B1}">
      <dgm:prSet/>
      <dgm:spPr/>
      <dgm:t>
        <a:bodyPr/>
        <a:lstStyle/>
        <a:p>
          <a:endParaRPr lang="en-US"/>
        </a:p>
      </dgm:t>
    </dgm:pt>
    <dgm:pt modelId="{EA13FE11-161B-4CD5-B43B-423C5F3AE2E7}">
      <dgm:prSet/>
      <dgm:spPr/>
      <dgm:t>
        <a:bodyPr/>
        <a:lstStyle/>
        <a:p>
          <a:r>
            <a:rPr lang="en-US" b="1" i="1"/>
            <a:t>Multi-key access file organization is commonly used in databases and file systems, where efficient access to data records is critical. It is particularly useful in applications where records need to be accessed based on multiple criteria, such as a customer database where records may need to be accessed based on customer name, phone number, or address.</a:t>
          </a:r>
          <a:endParaRPr lang="en-US"/>
        </a:p>
      </dgm:t>
    </dgm:pt>
    <dgm:pt modelId="{6F471850-C432-4E87-8CD4-CDBAA03C8891}" type="parTrans" cxnId="{082D8E19-2847-44B8-BC1D-935275B433BD}">
      <dgm:prSet/>
      <dgm:spPr/>
      <dgm:t>
        <a:bodyPr/>
        <a:lstStyle/>
        <a:p>
          <a:endParaRPr lang="en-US"/>
        </a:p>
      </dgm:t>
    </dgm:pt>
    <dgm:pt modelId="{A2788C82-C035-433A-8590-99366113096B}" type="sibTrans" cxnId="{082D8E19-2847-44B8-BC1D-935275B433BD}">
      <dgm:prSet/>
      <dgm:spPr/>
      <dgm:t>
        <a:bodyPr/>
        <a:lstStyle/>
        <a:p>
          <a:endParaRPr lang="en-US"/>
        </a:p>
      </dgm:t>
    </dgm:pt>
    <dgm:pt modelId="{6FB09074-402F-4F86-B9D7-EDC6DEC16AE6}" type="pres">
      <dgm:prSet presAssocID="{AD097B7C-8BDB-426E-BE6C-550C40421BC2}" presName="outerComposite" presStyleCnt="0">
        <dgm:presLayoutVars>
          <dgm:chMax val="5"/>
          <dgm:dir/>
          <dgm:resizeHandles val="exact"/>
        </dgm:presLayoutVars>
      </dgm:prSet>
      <dgm:spPr/>
    </dgm:pt>
    <dgm:pt modelId="{F3717FB2-DA63-4257-8601-3E1B3613B712}" type="pres">
      <dgm:prSet presAssocID="{AD097B7C-8BDB-426E-BE6C-550C40421BC2}" presName="dummyMaxCanvas" presStyleCnt="0">
        <dgm:presLayoutVars/>
      </dgm:prSet>
      <dgm:spPr/>
    </dgm:pt>
    <dgm:pt modelId="{2D6CBD3E-8A4C-40BC-920D-92A631174F85}" type="pres">
      <dgm:prSet presAssocID="{AD097B7C-8BDB-426E-BE6C-550C40421BC2}" presName="TwoNodes_1" presStyleLbl="node1" presStyleIdx="0" presStyleCnt="2">
        <dgm:presLayoutVars>
          <dgm:bulletEnabled val="1"/>
        </dgm:presLayoutVars>
      </dgm:prSet>
      <dgm:spPr/>
    </dgm:pt>
    <dgm:pt modelId="{998AB638-0192-4A1D-B834-82296D7C5907}" type="pres">
      <dgm:prSet presAssocID="{AD097B7C-8BDB-426E-BE6C-550C40421BC2}" presName="TwoNodes_2" presStyleLbl="node1" presStyleIdx="1" presStyleCnt="2">
        <dgm:presLayoutVars>
          <dgm:bulletEnabled val="1"/>
        </dgm:presLayoutVars>
      </dgm:prSet>
      <dgm:spPr/>
    </dgm:pt>
    <dgm:pt modelId="{C293229E-B0F1-4D3A-85B6-A50B2CAD6F6A}" type="pres">
      <dgm:prSet presAssocID="{AD097B7C-8BDB-426E-BE6C-550C40421BC2}" presName="TwoConn_1-2" presStyleLbl="fgAccFollowNode1" presStyleIdx="0" presStyleCnt="1">
        <dgm:presLayoutVars>
          <dgm:bulletEnabled val="1"/>
        </dgm:presLayoutVars>
      </dgm:prSet>
      <dgm:spPr/>
    </dgm:pt>
    <dgm:pt modelId="{49C039CB-AEF3-49C2-A75E-797CEE3576FF}" type="pres">
      <dgm:prSet presAssocID="{AD097B7C-8BDB-426E-BE6C-550C40421BC2}" presName="TwoNodes_1_text" presStyleLbl="node1" presStyleIdx="1" presStyleCnt="2">
        <dgm:presLayoutVars>
          <dgm:bulletEnabled val="1"/>
        </dgm:presLayoutVars>
      </dgm:prSet>
      <dgm:spPr/>
    </dgm:pt>
    <dgm:pt modelId="{D10151CB-BE7E-4282-B81D-0D385BA7B5D2}" type="pres">
      <dgm:prSet presAssocID="{AD097B7C-8BDB-426E-BE6C-550C40421BC2}" presName="TwoNodes_2_text" presStyleLbl="node1" presStyleIdx="1" presStyleCnt="2">
        <dgm:presLayoutVars>
          <dgm:bulletEnabled val="1"/>
        </dgm:presLayoutVars>
      </dgm:prSet>
      <dgm:spPr/>
    </dgm:pt>
  </dgm:ptLst>
  <dgm:cxnLst>
    <dgm:cxn modelId="{082D8E19-2847-44B8-BC1D-935275B433BD}" srcId="{AD097B7C-8BDB-426E-BE6C-550C40421BC2}" destId="{EA13FE11-161B-4CD5-B43B-423C5F3AE2E7}" srcOrd="1" destOrd="0" parTransId="{6F471850-C432-4E87-8CD4-CDBAA03C8891}" sibTransId="{A2788C82-C035-433A-8590-99366113096B}"/>
    <dgm:cxn modelId="{DDAD992F-A1CD-4DAD-B029-6363A54CA1B1}" srcId="{AD097B7C-8BDB-426E-BE6C-550C40421BC2}" destId="{7D00EECF-2577-46C8-91BA-9A313A9B73FD}" srcOrd="0" destOrd="0" parTransId="{9989FB2C-D358-4A5A-AD59-8FF54967B612}" sibTransId="{B6B39FAA-3F99-4CB4-A6BA-19B423871F27}"/>
    <dgm:cxn modelId="{D4C3CD37-2943-4647-B994-D4EA3CEE7E08}" type="presOf" srcId="{7D00EECF-2577-46C8-91BA-9A313A9B73FD}" destId="{49C039CB-AEF3-49C2-A75E-797CEE3576FF}" srcOrd="1" destOrd="0" presId="urn:microsoft.com/office/officeart/2005/8/layout/vProcess5"/>
    <dgm:cxn modelId="{A4677A49-7815-4DAF-9A5D-4854A51956B2}" type="presOf" srcId="{7D00EECF-2577-46C8-91BA-9A313A9B73FD}" destId="{2D6CBD3E-8A4C-40BC-920D-92A631174F85}" srcOrd="0" destOrd="0" presId="urn:microsoft.com/office/officeart/2005/8/layout/vProcess5"/>
    <dgm:cxn modelId="{DD313672-383E-4C41-9D6F-060BFA05E359}" type="presOf" srcId="{AD097B7C-8BDB-426E-BE6C-550C40421BC2}" destId="{6FB09074-402F-4F86-B9D7-EDC6DEC16AE6}" srcOrd="0" destOrd="0" presId="urn:microsoft.com/office/officeart/2005/8/layout/vProcess5"/>
    <dgm:cxn modelId="{C30B90A0-C5B6-4906-AB58-BEC2A0AA07E8}" type="presOf" srcId="{B6B39FAA-3F99-4CB4-A6BA-19B423871F27}" destId="{C293229E-B0F1-4D3A-85B6-A50B2CAD6F6A}" srcOrd="0" destOrd="0" presId="urn:microsoft.com/office/officeart/2005/8/layout/vProcess5"/>
    <dgm:cxn modelId="{162EE0C9-EEC5-4DE1-97CC-B0730D616E6C}" type="presOf" srcId="{EA13FE11-161B-4CD5-B43B-423C5F3AE2E7}" destId="{D10151CB-BE7E-4282-B81D-0D385BA7B5D2}" srcOrd="1" destOrd="0" presId="urn:microsoft.com/office/officeart/2005/8/layout/vProcess5"/>
    <dgm:cxn modelId="{4DD9B5EC-8E49-4C38-92B6-34B97031AFAE}" type="presOf" srcId="{EA13FE11-161B-4CD5-B43B-423C5F3AE2E7}" destId="{998AB638-0192-4A1D-B834-82296D7C5907}" srcOrd="0" destOrd="0" presId="urn:microsoft.com/office/officeart/2005/8/layout/vProcess5"/>
    <dgm:cxn modelId="{3ABF74AE-DA22-4405-A972-D4F5B8D5171B}" type="presParOf" srcId="{6FB09074-402F-4F86-B9D7-EDC6DEC16AE6}" destId="{F3717FB2-DA63-4257-8601-3E1B3613B712}" srcOrd="0" destOrd="0" presId="urn:microsoft.com/office/officeart/2005/8/layout/vProcess5"/>
    <dgm:cxn modelId="{1E8F128D-82C8-4E95-9A54-F30652FF3B3E}" type="presParOf" srcId="{6FB09074-402F-4F86-B9D7-EDC6DEC16AE6}" destId="{2D6CBD3E-8A4C-40BC-920D-92A631174F85}" srcOrd="1" destOrd="0" presId="urn:microsoft.com/office/officeart/2005/8/layout/vProcess5"/>
    <dgm:cxn modelId="{0DB1154D-2241-45EE-83D8-AB2E0D7A3C1C}" type="presParOf" srcId="{6FB09074-402F-4F86-B9D7-EDC6DEC16AE6}" destId="{998AB638-0192-4A1D-B834-82296D7C5907}" srcOrd="2" destOrd="0" presId="urn:microsoft.com/office/officeart/2005/8/layout/vProcess5"/>
    <dgm:cxn modelId="{36918FB4-75D3-40AB-AFB9-B83AB1B43185}" type="presParOf" srcId="{6FB09074-402F-4F86-B9D7-EDC6DEC16AE6}" destId="{C293229E-B0F1-4D3A-85B6-A50B2CAD6F6A}" srcOrd="3" destOrd="0" presId="urn:microsoft.com/office/officeart/2005/8/layout/vProcess5"/>
    <dgm:cxn modelId="{1449D75F-0A49-4BB8-ACF7-1A30F7D71770}" type="presParOf" srcId="{6FB09074-402F-4F86-B9D7-EDC6DEC16AE6}" destId="{49C039CB-AEF3-49C2-A75E-797CEE3576FF}" srcOrd="4" destOrd="0" presId="urn:microsoft.com/office/officeart/2005/8/layout/vProcess5"/>
    <dgm:cxn modelId="{B56BE451-062D-4A1F-A06A-B78B71FE29A4}" type="presParOf" srcId="{6FB09074-402F-4F86-B9D7-EDC6DEC16AE6}" destId="{D10151CB-BE7E-4282-B81D-0D385BA7B5D2}"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16929F3-B1F9-4FA8-A73A-0AC946A8589B}"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CF4AF00C-583F-4A26-9143-5917D0C49572}">
      <dgm:prSet/>
      <dgm:spPr/>
      <dgm:t>
        <a:bodyPr/>
        <a:lstStyle/>
        <a:p>
          <a:r>
            <a:rPr lang="en-US"/>
            <a:t>1.Complexity: The implementation of multi list organization can be complex, especially for large and complex data structures.</a:t>
          </a:r>
        </a:p>
      </dgm:t>
    </dgm:pt>
    <dgm:pt modelId="{7DABA59C-92C9-45E1-B5FD-2F1D6A23EC16}" type="parTrans" cxnId="{253F96B1-582A-4423-A8C7-DAB61A227033}">
      <dgm:prSet/>
      <dgm:spPr/>
      <dgm:t>
        <a:bodyPr/>
        <a:lstStyle/>
        <a:p>
          <a:endParaRPr lang="en-US"/>
        </a:p>
      </dgm:t>
    </dgm:pt>
    <dgm:pt modelId="{4173E7C1-B6FE-407A-B75D-9A38CAABBDD2}" type="sibTrans" cxnId="{253F96B1-582A-4423-A8C7-DAB61A227033}">
      <dgm:prSet/>
      <dgm:spPr/>
      <dgm:t>
        <a:bodyPr/>
        <a:lstStyle/>
        <a:p>
          <a:endParaRPr lang="en-US"/>
        </a:p>
      </dgm:t>
    </dgm:pt>
    <dgm:pt modelId="{96B96D3A-472D-4F0D-A805-599A6A9515A7}">
      <dgm:prSet/>
      <dgm:spPr/>
      <dgm:t>
        <a:bodyPr/>
        <a:lstStyle/>
        <a:p>
          <a:r>
            <a:rPr lang="en-US"/>
            <a:t>2.Limited Scalability: Multi list organization can be limited in scalability, especially when dealing with a large amount of data since storing all the data in a single record or entity can lead to performance issues.</a:t>
          </a:r>
        </a:p>
      </dgm:t>
    </dgm:pt>
    <dgm:pt modelId="{2C84269A-4E83-4058-A01A-114B8EFC803D}" type="parTrans" cxnId="{1C92A555-7559-4DD4-97B5-6F43C9B69596}">
      <dgm:prSet/>
      <dgm:spPr/>
      <dgm:t>
        <a:bodyPr/>
        <a:lstStyle/>
        <a:p>
          <a:endParaRPr lang="en-US"/>
        </a:p>
      </dgm:t>
    </dgm:pt>
    <dgm:pt modelId="{4D57F80C-3C49-4185-8C53-5C070B098652}" type="sibTrans" cxnId="{1C92A555-7559-4DD4-97B5-6F43C9B69596}">
      <dgm:prSet/>
      <dgm:spPr/>
      <dgm:t>
        <a:bodyPr/>
        <a:lstStyle/>
        <a:p>
          <a:endParaRPr lang="en-US"/>
        </a:p>
      </dgm:t>
    </dgm:pt>
    <dgm:pt modelId="{EF86D716-09C1-4D01-9EC2-0DBB4FE6F2E8}">
      <dgm:prSet/>
      <dgm:spPr/>
      <dgm:t>
        <a:bodyPr/>
        <a:lstStyle/>
        <a:p>
          <a:r>
            <a:rPr lang="en-US"/>
            <a:t>3.Higher Processing Time: Since related data items are stored within a single record or entity, it can lead to increased processing time when accessing and manipulating the data.</a:t>
          </a:r>
        </a:p>
      </dgm:t>
    </dgm:pt>
    <dgm:pt modelId="{26E54CB8-C293-4536-8BD4-6B2F85E0DB71}" type="parTrans" cxnId="{86407711-C279-480F-9E7D-48560DD7C9BD}">
      <dgm:prSet/>
      <dgm:spPr/>
      <dgm:t>
        <a:bodyPr/>
        <a:lstStyle/>
        <a:p>
          <a:endParaRPr lang="en-US"/>
        </a:p>
      </dgm:t>
    </dgm:pt>
    <dgm:pt modelId="{689EC74F-9B09-4EAC-B4B4-FE8ED59F6153}" type="sibTrans" cxnId="{86407711-C279-480F-9E7D-48560DD7C9BD}">
      <dgm:prSet/>
      <dgm:spPr/>
      <dgm:t>
        <a:bodyPr/>
        <a:lstStyle/>
        <a:p>
          <a:endParaRPr lang="en-US"/>
        </a:p>
      </dgm:t>
    </dgm:pt>
    <dgm:pt modelId="{7F31FAEF-F4C9-485F-88FD-AF6DC4F14908}" type="pres">
      <dgm:prSet presAssocID="{716929F3-B1F9-4FA8-A73A-0AC946A8589B}" presName="hierChild1" presStyleCnt="0">
        <dgm:presLayoutVars>
          <dgm:chPref val="1"/>
          <dgm:dir/>
          <dgm:animOne val="branch"/>
          <dgm:animLvl val="lvl"/>
          <dgm:resizeHandles/>
        </dgm:presLayoutVars>
      </dgm:prSet>
      <dgm:spPr/>
    </dgm:pt>
    <dgm:pt modelId="{7803D7B7-4276-4CF2-A0B2-2DD5C9636C50}" type="pres">
      <dgm:prSet presAssocID="{CF4AF00C-583F-4A26-9143-5917D0C49572}" presName="hierRoot1" presStyleCnt="0"/>
      <dgm:spPr/>
    </dgm:pt>
    <dgm:pt modelId="{BD0742CA-D2B2-44BC-BB97-F3744786D60A}" type="pres">
      <dgm:prSet presAssocID="{CF4AF00C-583F-4A26-9143-5917D0C49572}" presName="composite" presStyleCnt="0"/>
      <dgm:spPr/>
    </dgm:pt>
    <dgm:pt modelId="{B031B315-F29C-4EF8-A0FE-FE623A115D0E}" type="pres">
      <dgm:prSet presAssocID="{CF4AF00C-583F-4A26-9143-5917D0C49572}" presName="background" presStyleLbl="node0" presStyleIdx="0" presStyleCnt="3"/>
      <dgm:spPr/>
    </dgm:pt>
    <dgm:pt modelId="{8B1E1059-3989-4B01-B51A-BB0E71B7ED5B}" type="pres">
      <dgm:prSet presAssocID="{CF4AF00C-583F-4A26-9143-5917D0C49572}" presName="text" presStyleLbl="fgAcc0" presStyleIdx="0" presStyleCnt="3">
        <dgm:presLayoutVars>
          <dgm:chPref val="3"/>
        </dgm:presLayoutVars>
      </dgm:prSet>
      <dgm:spPr/>
    </dgm:pt>
    <dgm:pt modelId="{9337B422-F146-4F12-8012-53FBC34FDE4B}" type="pres">
      <dgm:prSet presAssocID="{CF4AF00C-583F-4A26-9143-5917D0C49572}" presName="hierChild2" presStyleCnt="0"/>
      <dgm:spPr/>
    </dgm:pt>
    <dgm:pt modelId="{F5809AC9-5AD5-4FDE-AA9F-934D95EF2161}" type="pres">
      <dgm:prSet presAssocID="{96B96D3A-472D-4F0D-A805-599A6A9515A7}" presName="hierRoot1" presStyleCnt="0"/>
      <dgm:spPr/>
    </dgm:pt>
    <dgm:pt modelId="{CF9E03E1-7AD2-4AD1-AF31-A1738A546B12}" type="pres">
      <dgm:prSet presAssocID="{96B96D3A-472D-4F0D-A805-599A6A9515A7}" presName="composite" presStyleCnt="0"/>
      <dgm:spPr/>
    </dgm:pt>
    <dgm:pt modelId="{2DBA2DC8-BDAE-431C-8F3F-397334581CA6}" type="pres">
      <dgm:prSet presAssocID="{96B96D3A-472D-4F0D-A805-599A6A9515A7}" presName="background" presStyleLbl="node0" presStyleIdx="1" presStyleCnt="3"/>
      <dgm:spPr/>
    </dgm:pt>
    <dgm:pt modelId="{89A19D2A-51CA-4F0F-AEF5-F5F7A7E13581}" type="pres">
      <dgm:prSet presAssocID="{96B96D3A-472D-4F0D-A805-599A6A9515A7}" presName="text" presStyleLbl="fgAcc0" presStyleIdx="1" presStyleCnt="3">
        <dgm:presLayoutVars>
          <dgm:chPref val="3"/>
        </dgm:presLayoutVars>
      </dgm:prSet>
      <dgm:spPr/>
    </dgm:pt>
    <dgm:pt modelId="{5F426843-9F42-443F-A877-84843643C1D2}" type="pres">
      <dgm:prSet presAssocID="{96B96D3A-472D-4F0D-A805-599A6A9515A7}" presName="hierChild2" presStyleCnt="0"/>
      <dgm:spPr/>
    </dgm:pt>
    <dgm:pt modelId="{B4BDC663-D138-4EE3-967D-3453F03EC57E}" type="pres">
      <dgm:prSet presAssocID="{EF86D716-09C1-4D01-9EC2-0DBB4FE6F2E8}" presName="hierRoot1" presStyleCnt="0"/>
      <dgm:spPr/>
    </dgm:pt>
    <dgm:pt modelId="{6CF009F3-54F9-469C-8172-AE8BFD565BBF}" type="pres">
      <dgm:prSet presAssocID="{EF86D716-09C1-4D01-9EC2-0DBB4FE6F2E8}" presName="composite" presStyleCnt="0"/>
      <dgm:spPr/>
    </dgm:pt>
    <dgm:pt modelId="{408C67E5-9A8F-4F33-A563-F2CD3D9DAB6E}" type="pres">
      <dgm:prSet presAssocID="{EF86D716-09C1-4D01-9EC2-0DBB4FE6F2E8}" presName="background" presStyleLbl="node0" presStyleIdx="2" presStyleCnt="3"/>
      <dgm:spPr/>
    </dgm:pt>
    <dgm:pt modelId="{7F1DE5E5-46B0-4DE2-AB43-72B33CF7957F}" type="pres">
      <dgm:prSet presAssocID="{EF86D716-09C1-4D01-9EC2-0DBB4FE6F2E8}" presName="text" presStyleLbl="fgAcc0" presStyleIdx="2" presStyleCnt="3">
        <dgm:presLayoutVars>
          <dgm:chPref val="3"/>
        </dgm:presLayoutVars>
      </dgm:prSet>
      <dgm:spPr/>
    </dgm:pt>
    <dgm:pt modelId="{268EAAC5-5813-4751-8769-010AF19AD3F7}" type="pres">
      <dgm:prSet presAssocID="{EF86D716-09C1-4D01-9EC2-0DBB4FE6F2E8}" presName="hierChild2" presStyleCnt="0"/>
      <dgm:spPr/>
    </dgm:pt>
  </dgm:ptLst>
  <dgm:cxnLst>
    <dgm:cxn modelId="{E4D1900B-8F04-4457-9585-4854F3A0C747}" type="presOf" srcId="{96B96D3A-472D-4F0D-A805-599A6A9515A7}" destId="{89A19D2A-51CA-4F0F-AEF5-F5F7A7E13581}" srcOrd="0" destOrd="0" presId="urn:microsoft.com/office/officeart/2005/8/layout/hierarchy1"/>
    <dgm:cxn modelId="{20F6DC10-99DB-4B52-AA1E-11FB80A87333}" type="presOf" srcId="{CF4AF00C-583F-4A26-9143-5917D0C49572}" destId="{8B1E1059-3989-4B01-B51A-BB0E71B7ED5B}" srcOrd="0" destOrd="0" presId="urn:microsoft.com/office/officeart/2005/8/layout/hierarchy1"/>
    <dgm:cxn modelId="{86407711-C279-480F-9E7D-48560DD7C9BD}" srcId="{716929F3-B1F9-4FA8-A73A-0AC946A8589B}" destId="{EF86D716-09C1-4D01-9EC2-0DBB4FE6F2E8}" srcOrd="2" destOrd="0" parTransId="{26E54CB8-C293-4536-8BD4-6B2F85E0DB71}" sibTransId="{689EC74F-9B09-4EAC-B4B4-FE8ED59F6153}"/>
    <dgm:cxn modelId="{1C92A555-7559-4DD4-97B5-6F43C9B69596}" srcId="{716929F3-B1F9-4FA8-A73A-0AC946A8589B}" destId="{96B96D3A-472D-4F0D-A805-599A6A9515A7}" srcOrd="1" destOrd="0" parTransId="{2C84269A-4E83-4058-A01A-114B8EFC803D}" sibTransId="{4D57F80C-3C49-4185-8C53-5C070B098652}"/>
    <dgm:cxn modelId="{101DADA2-BBD3-4736-970A-3F98444F359D}" type="presOf" srcId="{716929F3-B1F9-4FA8-A73A-0AC946A8589B}" destId="{7F31FAEF-F4C9-485F-88FD-AF6DC4F14908}" srcOrd="0" destOrd="0" presId="urn:microsoft.com/office/officeart/2005/8/layout/hierarchy1"/>
    <dgm:cxn modelId="{ACA17BAF-5EEA-494C-8FF1-74538A54154D}" type="presOf" srcId="{EF86D716-09C1-4D01-9EC2-0DBB4FE6F2E8}" destId="{7F1DE5E5-46B0-4DE2-AB43-72B33CF7957F}" srcOrd="0" destOrd="0" presId="urn:microsoft.com/office/officeart/2005/8/layout/hierarchy1"/>
    <dgm:cxn modelId="{253F96B1-582A-4423-A8C7-DAB61A227033}" srcId="{716929F3-B1F9-4FA8-A73A-0AC946A8589B}" destId="{CF4AF00C-583F-4A26-9143-5917D0C49572}" srcOrd="0" destOrd="0" parTransId="{7DABA59C-92C9-45E1-B5FD-2F1D6A23EC16}" sibTransId="{4173E7C1-B6FE-407A-B75D-9A38CAABBDD2}"/>
    <dgm:cxn modelId="{9CFFCD43-74B1-44CF-A93A-18CB37508EB1}" type="presParOf" srcId="{7F31FAEF-F4C9-485F-88FD-AF6DC4F14908}" destId="{7803D7B7-4276-4CF2-A0B2-2DD5C9636C50}" srcOrd="0" destOrd="0" presId="urn:microsoft.com/office/officeart/2005/8/layout/hierarchy1"/>
    <dgm:cxn modelId="{ABF03BDB-D5B4-4B92-B776-1FC760A346C6}" type="presParOf" srcId="{7803D7B7-4276-4CF2-A0B2-2DD5C9636C50}" destId="{BD0742CA-D2B2-44BC-BB97-F3744786D60A}" srcOrd="0" destOrd="0" presId="urn:microsoft.com/office/officeart/2005/8/layout/hierarchy1"/>
    <dgm:cxn modelId="{7ACCF5EC-F195-4480-A2D8-AD78829DC7D9}" type="presParOf" srcId="{BD0742CA-D2B2-44BC-BB97-F3744786D60A}" destId="{B031B315-F29C-4EF8-A0FE-FE623A115D0E}" srcOrd="0" destOrd="0" presId="urn:microsoft.com/office/officeart/2005/8/layout/hierarchy1"/>
    <dgm:cxn modelId="{71710EDB-08DF-499C-B09F-17D7012F9DFD}" type="presParOf" srcId="{BD0742CA-D2B2-44BC-BB97-F3744786D60A}" destId="{8B1E1059-3989-4B01-B51A-BB0E71B7ED5B}" srcOrd="1" destOrd="0" presId="urn:microsoft.com/office/officeart/2005/8/layout/hierarchy1"/>
    <dgm:cxn modelId="{6B6EA7F4-9A7B-43FD-B44A-076FBBE59043}" type="presParOf" srcId="{7803D7B7-4276-4CF2-A0B2-2DD5C9636C50}" destId="{9337B422-F146-4F12-8012-53FBC34FDE4B}" srcOrd="1" destOrd="0" presId="urn:microsoft.com/office/officeart/2005/8/layout/hierarchy1"/>
    <dgm:cxn modelId="{DE84D9C7-FFE8-44A1-B226-82AE89F851BD}" type="presParOf" srcId="{7F31FAEF-F4C9-485F-88FD-AF6DC4F14908}" destId="{F5809AC9-5AD5-4FDE-AA9F-934D95EF2161}" srcOrd="1" destOrd="0" presId="urn:microsoft.com/office/officeart/2005/8/layout/hierarchy1"/>
    <dgm:cxn modelId="{F82D9F38-6C40-45F5-BF0B-5784DEF04EB1}" type="presParOf" srcId="{F5809AC9-5AD5-4FDE-AA9F-934D95EF2161}" destId="{CF9E03E1-7AD2-4AD1-AF31-A1738A546B12}" srcOrd="0" destOrd="0" presId="urn:microsoft.com/office/officeart/2005/8/layout/hierarchy1"/>
    <dgm:cxn modelId="{2D915195-3A75-492E-9AA3-55359C152F9A}" type="presParOf" srcId="{CF9E03E1-7AD2-4AD1-AF31-A1738A546B12}" destId="{2DBA2DC8-BDAE-431C-8F3F-397334581CA6}" srcOrd="0" destOrd="0" presId="urn:microsoft.com/office/officeart/2005/8/layout/hierarchy1"/>
    <dgm:cxn modelId="{96A459A3-A20D-4E03-83AB-5633B0CC9718}" type="presParOf" srcId="{CF9E03E1-7AD2-4AD1-AF31-A1738A546B12}" destId="{89A19D2A-51CA-4F0F-AEF5-F5F7A7E13581}" srcOrd="1" destOrd="0" presId="urn:microsoft.com/office/officeart/2005/8/layout/hierarchy1"/>
    <dgm:cxn modelId="{A2D170C6-07C0-4C52-8F6C-5EFC4DD00DFE}" type="presParOf" srcId="{F5809AC9-5AD5-4FDE-AA9F-934D95EF2161}" destId="{5F426843-9F42-443F-A877-84843643C1D2}" srcOrd="1" destOrd="0" presId="urn:microsoft.com/office/officeart/2005/8/layout/hierarchy1"/>
    <dgm:cxn modelId="{5A12F0A6-27E2-4ECF-8C82-7FEE60C29FDA}" type="presParOf" srcId="{7F31FAEF-F4C9-485F-88FD-AF6DC4F14908}" destId="{B4BDC663-D138-4EE3-967D-3453F03EC57E}" srcOrd="2" destOrd="0" presId="urn:microsoft.com/office/officeart/2005/8/layout/hierarchy1"/>
    <dgm:cxn modelId="{F886CF94-F2EB-4150-9C9C-5E644753659E}" type="presParOf" srcId="{B4BDC663-D138-4EE3-967D-3453F03EC57E}" destId="{6CF009F3-54F9-469C-8172-AE8BFD565BBF}" srcOrd="0" destOrd="0" presId="urn:microsoft.com/office/officeart/2005/8/layout/hierarchy1"/>
    <dgm:cxn modelId="{4279EAF2-F7DA-49E5-B505-7031A24631D0}" type="presParOf" srcId="{6CF009F3-54F9-469C-8172-AE8BFD565BBF}" destId="{408C67E5-9A8F-4F33-A563-F2CD3D9DAB6E}" srcOrd="0" destOrd="0" presId="urn:microsoft.com/office/officeart/2005/8/layout/hierarchy1"/>
    <dgm:cxn modelId="{843B49E8-334A-42A4-9986-D691E57F019B}" type="presParOf" srcId="{6CF009F3-54F9-469C-8172-AE8BFD565BBF}" destId="{7F1DE5E5-46B0-4DE2-AB43-72B33CF7957F}" srcOrd="1" destOrd="0" presId="urn:microsoft.com/office/officeart/2005/8/layout/hierarchy1"/>
    <dgm:cxn modelId="{7134FBAA-370C-4C91-A8BD-DCFDD8CDE0AD}" type="presParOf" srcId="{B4BDC663-D138-4EE3-967D-3453F03EC57E}" destId="{268EAAC5-5813-4751-8769-010AF19AD3F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B5D179E-F934-4595-A559-2AB193FCE6CE}"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0E69B6F8-5256-46C6-9133-0F847F0BFCD2}">
      <dgm:prSet/>
      <dgm:spPr/>
      <dgm:t>
        <a:bodyPr/>
        <a:lstStyle/>
        <a:p>
          <a:r>
            <a:rPr lang="en-US" b="0" i="0"/>
            <a:t>Multi key file organization is a powerful technique used in data structures to enable efficient storage and retrieval of records based on multiple keys. It involves associating each record with multiple keys and organizing the data structure based on these keys. Multi key file organization can improve data access time and provide more flexibility for data manipulation.</a:t>
          </a:r>
          <a:endParaRPr lang="en-US"/>
        </a:p>
      </dgm:t>
    </dgm:pt>
    <dgm:pt modelId="{70665F22-29D7-4A7C-8A67-F0CC688CC7D9}" type="parTrans" cxnId="{21943A9B-FFAC-40F4-BE3C-A99F62635475}">
      <dgm:prSet/>
      <dgm:spPr/>
      <dgm:t>
        <a:bodyPr/>
        <a:lstStyle/>
        <a:p>
          <a:endParaRPr lang="en-US"/>
        </a:p>
      </dgm:t>
    </dgm:pt>
    <dgm:pt modelId="{C05AE73B-BC94-4CAC-B3B4-73CDFBBFE4D5}" type="sibTrans" cxnId="{21943A9B-FFAC-40F4-BE3C-A99F62635475}">
      <dgm:prSet/>
      <dgm:spPr/>
      <dgm:t>
        <a:bodyPr/>
        <a:lstStyle/>
        <a:p>
          <a:endParaRPr lang="en-US"/>
        </a:p>
      </dgm:t>
    </dgm:pt>
    <dgm:pt modelId="{B6A431CE-5C8B-42AE-9E8C-63FC5D372562}">
      <dgm:prSet/>
      <dgm:spPr/>
      <dgm:t>
        <a:bodyPr/>
        <a:lstStyle/>
        <a:p>
          <a:r>
            <a:rPr lang="en-US" b="0" i="0"/>
            <a:t>A real-life example of multi key file organization is a library catalog system. A library catalog system is a collection of records that contain information about books, journals, and other materials that the library owns. Each record is associated with multiple keys such as the title, author, and subject of the book.</a:t>
          </a:r>
          <a:endParaRPr lang="en-US"/>
        </a:p>
      </dgm:t>
    </dgm:pt>
    <dgm:pt modelId="{7F7FE354-7974-4E5A-9FF7-3D109D94F400}" type="parTrans" cxnId="{42B509F3-C011-4754-8879-1231E5B58173}">
      <dgm:prSet/>
      <dgm:spPr/>
      <dgm:t>
        <a:bodyPr/>
        <a:lstStyle/>
        <a:p>
          <a:endParaRPr lang="en-US"/>
        </a:p>
      </dgm:t>
    </dgm:pt>
    <dgm:pt modelId="{5648A657-4372-4F6B-A05D-703ABEB9E6C7}" type="sibTrans" cxnId="{42B509F3-C011-4754-8879-1231E5B58173}">
      <dgm:prSet/>
      <dgm:spPr/>
      <dgm:t>
        <a:bodyPr/>
        <a:lstStyle/>
        <a:p>
          <a:endParaRPr lang="en-US"/>
        </a:p>
      </dgm:t>
    </dgm:pt>
    <dgm:pt modelId="{DD7D4EE4-DDB5-443C-8787-B9FBB2B6419F}">
      <dgm:prSet/>
      <dgm:spPr/>
      <dgm:t>
        <a:bodyPr/>
        <a:lstStyle/>
        <a:p>
          <a:r>
            <a:rPr lang="en-US" b="0" i="0"/>
            <a:t>To implement multi key file organization in a library catalog system, each record can contain multiple lists of data such as the title, author, and subject of the book. Each of these lists can be indexed separately, allowing for efficient retrieval of records based on different keys.</a:t>
          </a:r>
          <a:endParaRPr lang="en-US"/>
        </a:p>
      </dgm:t>
    </dgm:pt>
    <dgm:pt modelId="{BAD636BD-63C0-4275-99FF-80C34BAEE13C}" type="parTrans" cxnId="{F3B6733B-4EE4-4F1C-8A78-0C1513D4D405}">
      <dgm:prSet/>
      <dgm:spPr/>
      <dgm:t>
        <a:bodyPr/>
        <a:lstStyle/>
        <a:p>
          <a:endParaRPr lang="en-US"/>
        </a:p>
      </dgm:t>
    </dgm:pt>
    <dgm:pt modelId="{D218AD0A-117A-4F6C-ADF8-BA618F7BB7EB}" type="sibTrans" cxnId="{F3B6733B-4EE4-4F1C-8A78-0C1513D4D405}">
      <dgm:prSet/>
      <dgm:spPr/>
      <dgm:t>
        <a:bodyPr/>
        <a:lstStyle/>
        <a:p>
          <a:endParaRPr lang="en-US"/>
        </a:p>
      </dgm:t>
    </dgm:pt>
    <dgm:pt modelId="{4BE58014-3659-4B96-AAE9-FAC00F65A666}" type="pres">
      <dgm:prSet presAssocID="{6B5D179E-F934-4595-A559-2AB193FCE6CE}" presName="outerComposite" presStyleCnt="0">
        <dgm:presLayoutVars>
          <dgm:chMax val="5"/>
          <dgm:dir/>
          <dgm:resizeHandles val="exact"/>
        </dgm:presLayoutVars>
      </dgm:prSet>
      <dgm:spPr/>
    </dgm:pt>
    <dgm:pt modelId="{ED94766F-FFBE-469F-9B6F-28BFF0300D68}" type="pres">
      <dgm:prSet presAssocID="{6B5D179E-F934-4595-A559-2AB193FCE6CE}" presName="dummyMaxCanvas" presStyleCnt="0">
        <dgm:presLayoutVars/>
      </dgm:prSet>
      <dgm:spPr/>
    </dgm:pt>
    <dgm:pt modelId="{69E72A82-734C-45E8-9030-53D3B5A60BB1}" type="pres">
      <dgm:prSet presAssocID="{6B5D179E-F934-4595-A559-2AB193FCE6CE}" presName="ThreeNodes_1" presStyleLbl="node1" presStyleIdx="0" presStyleCnt="3">
        <dgm:presLayoutVars>
          <dgm:bulletEnabled val="1"/>
        </dgm:presLayoutVars>
      </dgm:prSet>
      <dgm:spPr/>
    </dgm:pt>
    <dgm:pt modelId="{8BE0B6C8-8CDB-44FC-8FC8-65A9CD020D6E}" type="pres">
      <dgm:prSet presAssocID="{6B5D179E-F934-4595-A559-2AB193FCE6CE}" presName="ThreeNodes_2" presStyleLbl="node1" presStyleIdx="1" presStyleCnt="3">
        <dgm:presLayoutVars>
          <dgm:bulletEnabled val="1"/>
        </dgm:presLayoutVars>
      </dgm:prSet>
      <dgm:spPr/>
    </dgm:pt>
    <dgm:pt modelId="{132C7BD3-F69B-4378-9FD2-1B1DE6C2C7E2}" type="pres">
      <dgm:prSet presAssocID="{6B5D179E-F934-4595-A559-2AB193FCE6CE}" presName="ThreeNodes_3" presStyleLbl="node1" presStyleIdx="2" presStyleCnt="3">
        <dgm:presLayoutVars>
          <dgm:bulletEnabled val="1"/>
        </dgm:presLayoutVars>
      </dgm:prSet>
      <dgm:spPr/>
    </dgm:pt>
    <dgm:pt modelId="{BB64F278-6D5D-4102-98CC-89145955BE17}" type="pres">
      <dgm:prSet presAssocID="{6B5D179E-F934-4595-A559-2AB193FCE6CE}" presName="ThreeConn_1-2" presStyleLbl="fgAccFollowNode1" presStyleIdx="0" presStyleCnt="2">
        <dgm:presLayoutVars>
          <dgm:bulletEnabled val="1"/>
        </dgm:presLayoutVars>
      </dgm:prSet>
      <dgm:spPr/>
    </dgm:pt>
    <dgm:pt modelId="{9F71FD63-2ABA-4C39-B3EE-3930F6039387}" type="pres">
      <dgm:prSet presAssocID="{6B5D179E-F934-4595-A559-2AB193FCE6CE}" presName="ThreeConn_2-3" presStyleLbl="fgAccFollowNode1" presStyleIdx="1" presStyleCnt="2">
        <dgm:presLayoutVars>
          <dgm:bulletEnabled val="1"/>
        </dgm:presLayoutVars>
      </dgm:prSet>
      <dgm:spPr/>
    </dgm:pt>
    <dgm:pt modelId="{4C1B2BA1-A483-492A-B95C-AFAB8D142B5A}" type="pres">
      <dgm:prSet presAssocID="{6B5D179E-F934-4595-A559-2AB193FCE6CE}" presName="ThreeNodes_1_text" presStyleLbl="node1" presStyleIdx="2" presStyleCnt="3">
        <dgm:presLayoutVars>
          <dgm:bulletEnabled val="1"/>
        </dgm:presLayoutVars>
      </dgm:prSet>
      <dgm:spPr/>
    </dgm:pt>
    <dgm:pt modelId="{DDAEC72B-1F00-49E0-B533-113AF281946C}" type="pres">
      <dgm:prSet presAssocID="{6B5D179E-F934-4595-A559-2AB193FCE6CE}" presName="ThreeNodes_2_text" presStyleLbl="node1" presStyleIdx="2" presStyleCnt="3">
        <dgm:presLayoutVars>
          <dgm:bulletEnabled val="1"/>
        </dgm:presLayoutVars>
      </dgm:prSet>
      <dgm:spPr/>
    </dgm:pt>
    <dgm:pt modelId="{008472FD-1A05-4B01-8A5F-CE87581E4DD8}" type="pres">
      <dgm:prSet presAssocID="{6B5D179E-F934-4595-A559-2AB193FCE6CE}" presName="ThreeNodes_3_text" presStyleLbl="node1" presStyleIdx="2" presStyleCnt="3">
        <dgm:presLayoutVars>
          <dgm:bulletEnabled val="1"/>
        </dgm:presLayoutVars>
      </dgm:prSet>
      <dgm:spPr/>
    </dgm:pt>
  </dgm:ptLst>
  <dgm:cxnLst>
    <dgm:cxn modelId="{FF705E06-3C39-4844-A19A-8FB579647E35}" type="presOf" srcId="{B6A431CE-5C8B-42AE-9E8C-63FC5D372562}" destId="{DDAEC72B-1F00-49E0-B533-113AF281946C}" srcOrd="1" destOrd="0" presId="urn:microsoft.com/office/officeart/2005/8/layout/vProcess5"/>
    <dgm:cxn modelId="{CAA50C35-4DE7-4C4C-800A-F09843F12E0C}" type="presOf" srcId="{C05AE73B-BC94-4CAC-B3B4-73CDFBBFE4D5}" destId="{BB64F278-6D5D-4102-98CC-89145955BE17}" srcOrd="0" destOrd="0" presId="urn:microsoft.com/office/officeart/2005/8/layout/vProcess5"/>
    <dgm:cxn modelId="{1EC70036-BEFA-46BA-9726-3E9439332CEA}" type="presOf" srcId="{6B5D179E-F934-4595-A559-2AB193FCE6CE}" destId="{4BE58014-3659-4B96-AAE9-FAC00F65A666}" srcOrd="0" destOrd="0" presId="urn:microsoft.com/office/officeart/2005/8/layout/vProcess5"/>
    <dgm:cxn modelId="{F3B6733B-4EE4-4F1C-8A78-0C1513D4D405}" srcId="{6B5D179E-F934-4595-A559-2AB193FCE6CE}" destId="{DD7D4EE4-DDB5-443C-8787-B9FBB2B6419F}" srcOrd="2" destOrd="0" parTransId="{BAD636BD-63C0-4275-99FF-80C34BAEE13C}" sibTransId="{D218AD0A-117A-4F6C-ADF8-BA618F7BB7EB}"/>
    <dgm:cxn modelId="{7037464E-14BE-4888-9D46-9F143A324EF9}" type="presOf" srcId="{0E69B6F8-5256-46C6-9133-0F847F0BFCD2}" destId="{4C1B2BA1-A483-492A-B95C-AFAB8D142B5A}" srcOrd="1" destOrd="0" presId="urn:microsoft.com/office/officeart/2005/8/layout/vProcess5"/>
    <dgm:cxn modelId="{3511DC89-C670-4764-9231-3DF8A7D87520}" type="presOf" srcId="{DD7D4EE4-DDB5-443C-8787-B9FBB2B6419F}" destId="{132C7BD3-F69B-4378-9FD2-1B1DE6C2C7E2}" srcOrd="0" destOrd="0" presId="urn:microsoft.com/office/officeart/2005/8/layout/vProcess5"/>
    <dgm:cxn modelId="{21943A9B-FFAC-40F4-BE3C-A99F62635475}" srcId="{6B5D179E-F934-4595-A559-2AB193FCE6CE}" destId="{0E69B6F8-5256-46C6-9133-0F847F0BFCD2}" srcOrd="0" destOrd="0" parTransId="{70665F22-29D7-4A7C-8A67-F0CC688CC7D9}" sibTransId="{C05AE73B-BC94-4CAC-B3B4-73CDFBBFE4D5}"/>
    <dgm:cxn modelId="{2F23A6B3-6ED5-4CB6-83B7-74425AFFCBB6}" type="presOf" srcId="{0E69B6F8-5256-46C6-9133-0F847F0BFCD2}" destId="{69E72A82-734C-45E8-9030-53D3B5A60BB1}" srcOrd="0" destOrd="0" presId="urn:microsoft.com/office/officeart/2005/8/layout/vProcess5"/>
    <dgm:cxn modelId="{A085DDBA-2C09-457D-9EF2-641BBD51A33C}" type="presOf" srcId="{5648A657-4372-4F6B-A05D-703ABEB9E6C7}" destId="{9F71FD63-2ABA-4C39-B3EE-3930F6039387}" srcOrd="0" destOrd="0" presId="urn:microsoft.com/office/officeart/2005/8/layout/vProcess5"/>
    <dgm:cxn modelId="{374BAFEA-98CF-4508-B17C-CBFD74127C4C}" type="presOf" srcId="{B6A431CE-5C8B-42AE-9E8C-63FC5D372562}" destId="{8BE0B6C8-8CDB-44FC-8FC8-65A9CD020D6E}" srcOrd="0" destOrd="0" presId="urn:microsoft.com/office/officeart/2005/8/layout/vProcess5"/>
    <dgm:cxn modelId="{42B509F3-C011-4754-8879-1231E5B58173}" srcId="{6B5D179E-F934-4595-A559-2AB193FCE6CE}" destId="{B6A431CE-5C8B-42AE-9E8C-63FC5D372562}" srcOrd="1" destOrd="0" parTransId="{7F7FE354-7974-4E5A-9FF7-3D109D94F400}" sibTransId="{5648A657-4372-4F6B-A05D-703ABEB9E6C7}"/>
    <dgm:cxn modelId="{B9D4B3FB-19B0-4C54-8961-BED185BAE993}" type="presOf" srcId="{DD7D4EE4-DDB5-443C-8787-B9FBB2B6419F}" destId="{008472FD-1A05-4B01-8A5F-CE87581E4DD8}" srcOrd="1" destOrd="0" presId="urn:microsoft.com/office/officeart/2005/8/layout/vProcess5"/>
    <dgm:cxn modelId="{CEA72580-5BD9-4BC5-9F2C-F0150794681E}" type="presParOf" srcId="{4BE58014-3659-4B96-AAE9-FAC00F65A666}" destId="{ED94766F-FFBE-469F-9B6F-28BFF0300D68}" srcOrd="0" destOrd="0" presId="urn:microsoft.com/office/officeart/2005/8/layout/vProcess5"/>
    <dgm:cxn modelId="{F8EE804E-C3AD-4DE9-88AB-5610603D54E2}" type="presParOf" srcId="{4BE58014-3659-4B96-AAE9-FAC00F65A666}" destId="{69E72A82-734C-45E8-9030-53D3B5A60BB1}" srcOrd="1" destOrd="0" presId="urn:microsoft.com/office/officeart/2005/8/layout/vProcess5"/>
    <dgm:cxn modelId="{30E8F0EC-F5DC-4A31-9974-CAEAE49CEC17}" type="presParOf" srcId="{4BE58014-3659-4B96-AAE9-FAC00F65A666}" destId="{8BE0B6C8-8CDB-44FC-8FC8-65A9CD020D6E}" srcOrd="2" destOrd="0" presId="urn:microsoft.com/office/officeart/2005/8/layout/vProcess5"/>
    <dgm:cxn modelId="{2EFE6581-7225-496E-A8CB-CC122BC08CFF}" type="presParOf" srcId="{4BE58014-3659-4B96-AAE9-FAC00F65A666}" destId="{132C7BD3-F69B-4378-9FD2-1B1DE6C2C7E2}" srcOrd="3" destOrd="0" presId="urn:microsoft.com/office/officeart/2005/8/layout/vProcess5"/>
    <dgm:cxn modelId="{EC3C8785-7B2C-4CFF-81CF-7556E42550D8}" type="presParOf" srcId="{4BE58014-3659-4B96-AAE9-FAC00F65A666}" destId="{BB64F278-6D5D-4102-98CC-89145955BE17}" srcOrd="4" destOrd="0" presId="urn:microsoft.com/office/officeart/2005/8/layout/vProcess5"/>
    <dgm:cxn modelId="{38BE4CEC-A56B-4DA5-805D-881F09340DBF}" type="presParOf" srcId="{4BE58014-3659-4B96-AAE9-FAC00F65A666}" destId="{9F71FD63-2ABA-4C39-B3EE-3930F6039387}" srcOrd="5" destOrd="0" presId="urn:microsoft.com/office/officeart/2005/8/layout/vProcess5"/>
    <dgm:cxn modelId="{1AA395AA-825F-459F-BFC3-6D67984E5050}" type="presParOf" srcId="{4BE58014-3659-4B96-AAE9-FAC00F65A666}" destId="{4C1B2BA1-A483-492A-B95C-AFAB8D142B5A}" srcOrd="6" destOrd="0" presId="urn:microsoft.com/office/officeart/2005/8/layout/vProcess5"/>
    <dgm:cxn modelId="{CC858FF5-77F4-419E-B9F3-3CE321A10BF5}" type="presParOf" srcId="{4BE58014-3659-4B96-AAE9-FAC00F65A666}" destId="{DDAEC72B-1F00-49E0-B533-113AF281946C}" srcOrd="7" destOrd="0" presId="urn:microsoft.com/office/officeart/2005/8/layout/vProcess5"/>
    <dgm:cxn modelId="{F456039D-3110-4ACD-A36E-CF4264794978}" type="presParOf" srcId="{4BE58014-3659-4B96-AAE9-FAC00F65A666}" destId="{008472FD-1A05-4B01-8A5F-CE87581E4DD8}"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69416C-08F5-4653-8478-13F3C6F6690C}"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1A780763-3248-4180-A098-18CBD600BCE3}">
      <dgm:prSet/>
      <dgm:spPr/>
      <dgm:t>
        <a:bodyPr/>
        <a:lstStyle/>
        <a:p>
          <a:r>
            <a:rPr lang="en-US"/>
            <a:t>Multi-key file organization is a method of organizing data in a file in a way that allows for efficient access to data records based on multiple keys. Here's an example to illustrate this concept:</a:t>
          </a:r>
        </a:p>
      </dgm:t>
    </dgm:pt>
    <dgm:pt modelId="{8D2AC520-E606-4878-82E4-0CDAAD732E9D}" type="parTrans" cxnId="{459A12E8-BB82-407E-8B3A-9AFEA536C398}">
      <dgm:prSet/>
      <dgm:spPr/>
      <dgm:t>
        <a:bodyPr/>
        <a:lstStyle/>
        <a:p>
          <a:endParaRPr lang="en-US"/>
        </a:p>
      </dgm:t>
    </dgm:pt>
    <dgm:pt modelId="{F9A7B26C-5383-4C49-8898-B3849687B9EC}" type="sibTrans" cxnId="{459A12E8-BB82-407E-8B3A-9AFEA536C398}">
      <dgm:prSet/>
      <dgm:spPr/>
      <dgm:t>
        <a:bodyPr/>
        <a:lstStyle/>
        <a:p>
          <a:endParaRPr lang="en-US"/>
        </a:p>
      </dgm:t>
    </dgm:pt>
    <dgm:pt modelId="{67A3269A-DFC9-430E-8D61-93EB44175208}">
      <dgm:prSet/>
      <dgm:spPr/>
      <dgm:t>
        <a:bodyPr/>
        <a:lstStyle/>
        <a:p>
          <a:r>
            <a:rPr lang="en-US"/>
            <a:t>Suppose you have a database of employee records that contains the following fields: employee ID, name, age, and department. You need to be able to access employee records based on both employee ID and department.</a:t>
          </a:r>
        </a:p>
      </dgm:t>
    </dgm:pt>
    <dgm:pt modelId="{2DB4066C-83F5-4922-9783-149829573F44}" type="parTrans" cxnId="{27510AD9-0F74-4FF4-AC21-70F730BE095C}">
      <dgm:prSet/>
      <dgm:spPr/>
      <dgm:t>
        <a:bodyPr/>
        <a:lstStyle/>
        <a:p>
          <a:endParaRPr lang="en-US"/>
        </a:p>
      </dgm:t>
    </dgm:pt>
    <dgm:pt modelId="{975E12C3-33AC-49EA-BD1A-47B467208E7A}" type="sibTrans" cxnId="{27510AD9-0F74-4FF4-AC21-70F730BE095C}">
      <dgm:prSet/>
      <dgm:spPr/>
      <dgm:t>
        <a:bodyPr/>
        <a:lstStyle/>
        <a:p>
          <a:endParaRPr lang="en-US"/>
        </a:p>
      </dgm:t>
    </dgm:pt>
    <dgm:pt modelId="{84A47355-63D0-4721-B3EA-FF64A2B80A28}">
      <dgm:prSet/>
      <dgm:spPr/>
      <dgm:t>
        <a:bodyPr/>
        <a:lstStyle/>
        <a:p>
          <a:r>
            <a:rPr lang="en-US"/>
            <a:t>In a traditional file organization method, you might organize the file based on employee ID, which allows for efficient access to records based on that key. However, if you need to access records based on department, you would need to scan the entire file to find the relevant records.</a:t>
          </a:r>
        </a:p>
      </dgm:t>
    </dgm:pt>
    <dgm:pt modelId="{1F0A6B30-635A-4AE4-8ABF-7DD32A96A1BA}" type="parTrans" cxnId="{E2D3005A-D5A7-4D9A-A0C4-A3CBD8341969}">
      <dgm:prSet/>
      <dgm:spPr/>
      <dgm:t>
        <a:bodyPr/>
        <a:lstStyle/>
        <a:p>
          <a:endParaRPr lang="en-US"/>
        </a:p>
      </dgm:t>
    </dgm:pt>
    <dgm:pt modelId="{EB96BC4F-6923-4C7D-8A84-9F5E20AD278E}" type="sibTrans" cxnId="{E2D3005A-D5A7-4D9A-A0C4-A3CBD8341969}">
      <dgm:prSet/>
      <dgm:spPr/>
      <dgm:t>
        <a:bodyPr/>
        <a:lstStyle/>
        <a:p>
          <a:endParaRPr lang="en-US"/>
        </a:p>
      </dgm:t>
    </dgm:pt>
    <dgm:pt modelId="{197BE0DF-59BA-478C-9875-445962A4FE03}">
      <dgm:prSet/>
      <dgm:spPr/>
      <dgm:t>
        <a:bodyPr/>
        <a:lstStyle/>
        <a:p>
          <a:r>
            <a:rPr lang="en-US"/>
            <a:t>In a multi-key file organization, you can create an index that maps both employee ID and department to the corresponding records in the file. This index allows for efficient access to records based on either key, without the need to scan the entire file.</a:t>
          </a:r>
          <a:br>
            <a:rPr lang="en-US"/>
          </a:br>
          <a:endParaRPr lang="en-US"/>
        </a:p>
      </dgm:t>
    </dgm:pt>
    <dgm:pt modelId="{7A5C1F90-FDA6-4734-85A9-1DB758F231D9}" type="parTrans" cxnId="{7532B7C2-93C6-4409-B2B7-703511CD1BF5}">
      <dgm:prSet/>
      <dgm:spPr/>
      <dgm:t>
        <a:bodyPr/>
        <a:lstStyle/>
        <a:p>
          <a:endParaRPr lang="en-US"/>
        </a:p>
      </dgm:t>
    </dgm:pt>
    <dgm:pt modelId="{FC472162-298F-40B8-B2FC-3D0B4CC08D91}" type="sibTrans" cxnId="{7532B7C2-93C6-4409-B2B7-703511CD1BF5}">
      <dgm:prSet/>
      <dgm:spPr/>
      <dgm:t>
        <a:bodyPr/>
        <a:lstStyle/>
        <a:p>
          <a:endParaRPr lang="en-US"/>
        </a:p>
      </dgm:t>
    </dgm:pt>
    <dgm:pt modelId="{D7E6F799-AB30-483F-9923-CA0E16B298BF}" type="pres">
      <dgm:prSet presAssocID="{6869416C-08F5-4653-8478-13F3C6F6690C}" presName="outerComposite" presStyleCnt="0">
        <dgm:presLayoutVars>
          <dgm:chMax val="5"/>
          <dgm:dir/>
          <dgm:resizeHandles val="exact"/>
        </dgm:presLayoutVars>
      </dgm:prSet>
      <dgm:spPr/>
    </dgm:pt>
    <dgm:pt modelId="{B5CA0CF3-2FDB-4F79-90D9-2D9413E347C9}" type="pres">
      <dgm:prSet presAssocID="{6869416C-08F5-4653-8478-13F3C6F6690C}" presName="dummyMaxCanvas" presStyleCnt="0">
        <dgm:presLayoutVars/>
      </dgm:prSet>
      <dgm:spPr/>
    </dgm:pt>
    <dgm:pt modelId="{23BF1426-9B38-4FF1-946F-731CB8058EE9}" type="pres">
      <dgm:prSet presAssocID="{6869416C-08F5-4653-8478-13F3C6F6690C}" presName="FourNodes_1" presStyleLbl="node1" presStyleIdx="0" presStyleCnt="4">
        <dgm:presLayoutVars>
          <dgm:bulletEnabled val="1"/>
        </dgm:presLayoutVars>
      </dgm:prSet>
      <dgm:spPr/>
    </dgm:pt>
    <dgm:pt modelId="{C8191529-944A-49CE-B294-DAE94F878F92}" type="pres">
      <dgm:prSet presAssocID="{6869416C-08F5-4653-8478-13F3C6F6690C}" presName="FourNodes_2" presStyleLbl="node1" presStyleIdx="1" presStyleCnt="4">
        <dgm:presLayoutVars>
          <dgm:bulletEnabled val="1"/>
        </dgm:presLayoutVars>
      </dgm:prSet>
      <dgm:spPr/>
    </dgm:pt>
    <dgm:pt modelId="{061BCD14-8C74-4663-8D5A-A1767D84F5C5}" type="pres">
      <dgm:prSet presAssocID="{6869416C-08F5-4653-8478-13F3C6F6690C}" presName="FourNodes_3" presStyleLbl="node1" presStyleIdx="2" presStyleCnt="4">
        <dgm:presLayoutVars>
          <dgm:bulletEnabled val="1"/>
        </dgm:presLayoutVars>
      </dgm:prSet>
      <dgm:spPr/>
    </dgm:pt>
    <dgm:pt modelId="{7D2D7DA8-83B6-4B5A-AB13-4C99C9A81317}" type="pres">
      <dgm:prSet presAssocID="{6869416C-08F5-4653-8478-13F3C6F6690C}" presName="FourNodes_4" presStyleLbl="node1" presStyleIdx="3" presStyleCnt="4">
        <dgm:presLayoutVars>
          <dgm:bulletEnabled val="1"/>
        </dgm:presLayoutVars>
      </dgm:prSet>
      <dgm:spPr/>
    </dgm:pt>
    <dgm:pt modelId="{5BB1F860-93BA-4409-807C-90D6BDD02E13}" type="pres">
      <dgm:prSet presAssocID="{6869416C-08F5-4653-8478-13F3C6F6690C}" presName="FourConn_1-2" presStyleLbl="fgAccFollowNode1" presStyleIdx="0" presStyleCnt="3">
        <dgm:presLayoutVars>
          <dgm:bulletEnabled val="1"/>
        </dgm:presLayoutVars>
      </dgm:prSet>
      <dgm:spPr/>
    </dgm:pt>
    <dgm:pt modelId="{06109C03-166C-4220-A1CA-F0F46E3602BB}" type="pres">
      <dgm:prSet presAssocID="{6869416C-08F5-4653-8478-13F3C6F6690C}" presName="FourConn_2-3" presStyleLbl="fgAccFollowNode1" presStyleIdx="1" presStyleCnt="3">
        <dgm:presLayoutVars>
          <dgm:bulletEnabled val="1"/>
        </dgm:presLayoutVars>
      </dgm:prSet>
      <dgm:spPr/>
    </dgm:pt>
    <dgm:pt modelId="{A06C6338-865E-46ED-8930-A04960C61EC7}" type="pres">
      <dgm:prSet presAssocID="{6869416C-08F5-4653-8478-13F3C6F6690C}" presName="FourConn_3-4" presStyleLbl="fgAccFollowNode1" presStyleIdx="2" presStyleCnt="3">
        <dgm:presLayoutVars>
          <dgm:bulletEnabled val="1"/>
        </dgm:presLayoutVars>
      </dgm:prSet>
      <dgm:spPr/>
    </dgm:pt>
    <dgm:pt modelId="{002C905E-4DE9-490F-8F03-9AB7142B1711}" type="pres">
      <dgm:prSet presAssocID="{6869416C-08F5-4653-8478-13F3C6F6690C}" presName="FourNodes_1_text" presStyleLbl="node1" presStyleIdx="3" presStyleCnt="4">
        <dgm:presLayoutVars>
          <dgm:bulletEnabled val="1"/>
        </dgm:presLayoutVars>
      </dgm:prSet>
      <dgm:spPr/>
    </dgm:pt>
    <dgm:pt modelId="{7B52BF42-250B-43E5-B585-98E59110AB01}" type="pres">
      <dgm:prSet presAssocID="{6869416C-08F5-4653-8478-13F3C6F6690C}" presName="FourNodes_2_text" presStyleLbl="node1" presStyleIdx="3" presStyleCnt="4">
        <dgm:presLayoutVars>
          <dgm:bulletEnabled val="1"/>
        </dgm:presLayoutVars>
      </dgm:prSet>
      <dgm:spPr/>
    </dgm:pt>
    <dgm:pt modelId="{E23D1E27-C22E-42E1-87A0-0B0C479BFE8B}" type="pres">
      <dgm:prSet presAssocID="{6869416C-08F5-4653-8478-13F3C6F6690C}" presName="FourNodes_3_text" presStyleLbl="node1" presStyleIdx="3" presStyleCnt="4">
        <dgm:presLayoutVars>
          <dgm:bulletEnabled val="1"/>
        </dgm:presLayoutVars>
      </dgm:prSet>
      <dgm:spPr/>
    </dgm:pt>
    <dgm:pt modelId="{CC3BD03F-E8A9-4EDC-9036-A42E602FCCD2}" type="pres">
      <dgm:prSet presAssocID="{6869416C-08F5-4653-8478-13F3C6F6690C}" presName="FourNodes_4_text" presStyleLbl="node1" presStyleIdx="3" presStyleCnt="4">
        <dgm:presLayoutVars>
          <dgm:bulletEnabled val="1"/>
        </dgm:presLayoutVars>
      </dgm:prSet>
      <dgm:spPr/>
    </dgm:pt>
  </dgm:ptLst>
  <dgm:cxnLst>
    <dgm:cxn modelId="{F5B75F66-E178-498D-BFC1-63401A7F8BC8}" type="presOf" srcId="{EB96BC4F-6923-4C7D-8A84-9F5E20AD278E}" destId="{A06C6338-865E-46ED-8930-A04960C61EC7}" srcOrd="0" destOrd="0" presId="urn:microsoft.com/office/officeart/2005/8/layout/vProcess5"/>
    <dgm:cxn modelId="{194B5774-5387-4099-BB92-F722086B04D0}" type="presOf" srcId="{67A3269A-DFC9-430E-8D61-93EB44175208}" destId="{7B52BF42-250B-43E5-B585-98E59110AB01}" srcOrd="1" destOrd="0" presId="urn:microsoft.com/office/officeart/2005/8/layout/vProcess5"/>
    <dgm:cxn modelId="{E2D3005A-D5A7-4D9A-A0C4-A3CBD8341969}" srcId="{6869416C-08F5-4653-8478-13F3C6F6690C}" destId="{84A47355-63D0-4721-B3EA-FF64A2B80A28}" srcOrd="2" destOrd="0" parTransId="{1F0A6B30-635A-4AE4-8ABF-7DD32A96A1BA}" sibTransId="{EB96BC4F-6923-4C7D-8A84-9F5E20AD278E}"/>
    <dgm:cxn modelId="{61429D80-62B4-45D3-AD0D-ED3C45B53AB1}" type="presOf" srcId="{84A47355-63D0-4721-B3EA-FF64A2B80A28}" destId="{E23D1E27-C22E-42E1-87A0-0B0C479BFE8B}" srcOrd="1" destOrd="0" presId="urn:microsoft.com/office/officeart/2005/8/layout/vProcess5"/>
    <dgm:cxn modelId="{E23F2092-06AC-4A79-A3FF-24B0259FE457}" type="presOf" srcId="{1A780763-3248-4180-A098-18CBD600BCE3}" destId="{002C905E-4DE9-490F-8F03-9AB7142B1711}" srcOrd="1" destOrd="0" presId="urn:microsoft.com/office/officeart/2005/8/layout/vProcess5"/>
    <dgm:cxn modelId="{7532B7C2-93C6-4409-B2B7-703511CD1BF5}" srcId="{6869416C-08F5-4653-8478-13F3C6F6690C}" destId="{197BE0DF-59BA-478C-9875-445962A4FE03}" srcOrd="3" destOrd="0" parTransId="{7A5C1F90-FDA6-4734-85A9-1DB758F231D9}" sibTransId="{FC472162-298F-40B8-B2FC-3D0B4CC08D91}"/>
    <dgm:cxn modelId="{2B2BFDC3-7D45-414A-8400-C13B5A8A444A}" type="presOf" srcId="{197BE0DF-59BA-478C-9875-445962A4FE03}" destId="{7D2D7DA8-83B6-4B5A-AB13-4C99C9A81317}" srcOrd="0" destOrd="0" presId="urn:microsoft.com/office/officeart/2005/8/layout/vProcess5"/>
    <dgm:cxn modelId="{B6D270C5-05D9-47E5-B835-289D7593C305}" type="presOf" srcId="{197BE0DF-59BA-478C-9875-445962A4FE03}" destId="{CC3BD03F-E8A9-4EDC-9036-A42E602FCCD2}" srcOrd="1" destOrd="0" presId="urn:microsoft.com/office/officeart/2005/8/layout/vProcess5"/>
    <dgm:cxn modelId="{523FB5CE-3456-4C6A-B2A8-5EE3048DD9D8}" type="presOf" srcId="{67A3269A-DFC9-430E-8D61-93EB44175208}" destId="{C8191529-944A-49CE-B294-DAE94F878F92}" srcOrd="0" destOrd="0" presId="urn:microsoft.com/office/officeart/2005/8/layout/vProcess5"/>
    <dgm:cxn modelId="{7F48C6D3-BB5D-44D6-8650-5EB5A0A09148}" type="presOf" srcId="{6869416C-08F5-4653-8478-13F3C6F6690C}" destId="{D7E6F799-AB30-483F-9923-CA0E16B298BF}" srcOrd="0" destOrd="0" presId="urn:microsoft.com/office/officeart/2005/8/layout/vProcess5"/>
    <dgm:cxn modelId="{5944D0D4-45B5-4D31-9B75-82C446397D9A}" type="presOf" srcId="{975E12C3-33AC-49EA-BD1A-47B467208E7A}" destId="{06109C03-166C-4220-A1CA-F0F46E3602BB}" srcOrd="0" destOrd="0" presId="urn:microsoft.com/office/officeart/2005/8/layout/vProcess5"/>
    <dgm:cxn modelId="{1D99BCD7-4186-4B36-A013-BF537EA925D6}" type="presOf" srcId="{84A47355-63D0-4721-B3EA-FF64A2B80A28}" destId="{061BCD14-8C74-4663-8D5A-A1767D84F5C5}" srcOrd="0" destOrd="0" presId="urn:microsoft.com/office/officeart/2005/8/layout/vProcess5"/>
    <dgm:cxn modelId="{27510AD9-0F74-4FF4-AC21-70F730BE095C}" srcId="{6869416C-08F5-4653-8478-13F3C6F6690C}" destId="{67A3269A-DFC9-430E-8D61-93EB44175208}" srcOrd="1" destOrd="0" parTransId="{2DB4066C-83F5-4922-9783-149829573F44}" sibTransId="{975E12C3-33AC-49EA-BD1A-47B467208E7A}"/>
    <dgm:cxn modelId="{459A12E8-BB82-407E-8B3A-9AFEA536C398}" srcId="{6869416C-08F5-4653-8478-13F3C6F6690C}" destId="{1A780763-3248-4180-A098-18CBD600BCE3}" srcOrd="0" destOrd="0" parTransId="{8D2AC520-E606-4878-82E4-0CDAAD732E9D}" sibTransId="{F9A7B26C-5383-4C49-8898-B3849687B9EC}"/>
    <dgm:cxn modelId="{7DF189F8-4B8A-4A85-BB1E-B392043EFF59}" type="presOf" srcId="{F9A7B26C-5383-4C49-8898-B3849687B9EC}" destId="{5BB1F860-93BA-4409-807C-90D6BDD02E13}" srcOrd="0" destOrd="0" presId="urn:microsoft.com/office/officeart/2005/8/layout/vProcess5"/>
    <dgm:cxn modelId="{1AB8F8FE-8425-4244-88EA-699693181ABD}" type="presOf" srcId="{1A780763-3248-4180-A098-18CBD600BCE3}" destId="{23BF1426-9B38-4FF1-946F-731CB8058EE9}" srcOrd="0" destOrd="0" presId="urn:microsoft.com/office/officeart/2005/8/layout/vProcess5"/>
    <dgm:cxn modelId="{6F2643A9-47E7-4740-A1C5-B48D3B273E98}" type="presParOf" srcId="{D7E6F799-AB30-483F-9923-CA0E16B298BF}" destId="{B5CA0CF3-2FDB-4F79-90D9-2D9413E347C9}" srcOrd="0" destOrd="0" presId="urn:microsoft.com/office/officeart/2005/8/layout/vProcess5"/>
    <dgm:cxn modelId="{BB39297A-A888-463D-8723-3A5D2D1D08A2}" type="presParOf" srcId="{D7E6F799-AB30-483F-9923-CA0E16B298BF}" destId="{23BF1426-9B38-4FF1-946F-731CB8058EE9}" srcOrd="1" destOrd="0" presId="urn:microsoft.com/office/officeart/2005/8/layout/vProcess5"/>
    <dgm:cxn modelId="{B413B3DC-50A1-49E0-B448-A584D858A03F}" type="presParOf" srcId="{D7E6F799-AB30-483F-9923-CA0E16B298BF}" destId="{C8191529-944A-49CE-B294-DAE94F878F92}" srcOrd="2" destOrd="0" presId="urn:microsoft.com/office/officeart/2005/8/layout/vProcess5"/>
    <dgm:cxn modelId="{953728DB-9560-4B3B-A3D6-E15654C54318}" type="presParOf" srcId="{D7E6F799-AB30-483F-9923-CA0E16B298BF}" destId="{061BCD14-8C74-4663-8D5A-A1767D84F5C5}" srcOrd="3" destOrd="0" presId="urn:microsoft.com/office/officeart/2005/8/layout/vProcess5"/>
    <dgm:cxn modelId="{9BAB1B5C-A22D-4757-95AE-AF3377E7CBCE}" type="presParOf" srcId="{D7E6F799-AB30-483F-9923-CA0E16B298BF}" destId="{7D2D7DA8-83B6-4B5A-AB13-4C99C9A81317}" srcOrd="4" destOrd="0" presId="urn:microsoft.com/office/officeart/2005/8/layout/vProcess5"/>
    <dgm:cxn modelId="{B3093EA1-9DC3-4B9D-91D0-A2436AD1E7F0}" type="presParOf" srcId="{D7E6F799-AB30-483F-9923-CA0E16B298BF}" destId="{5BB1F860-93BA-4409-807C-90D6BDD02E13}" srcOrd="5" destOrd="0" presId="urn:microsoft.com/office/officeart/2005/8/layout/vProcess5"/>
    <dgm:cxn modelId="{5618834B-FA4D-48A8-A777-628873C395EF}" type="presParOf" srcId="{D7E6F799-AB30-483F-9923-CA0E16B298BF}" destId="{06109C03-166C-4220-A1CA-F0F46E3602BB}" srcOrd="6" destOrd="0" presId="urn:microsoft.com/office/officeart/2005/8/layout/vProcess5"/>
    <dgm:cxn modelId="{150CD498-401E-43E7-B13C-2C6670B7CD61}" type="presParOf" srcId="{D7E6F799-AB30-483F-9923-CA0E16B298BF}" destId="{A06C6338-865E-46ED-8930-A04960C61EC7}" srcOrd="7" destOrd="0" presId="urn:microsoft.com/office/officeart/2005/8/layout/vProcess5"/>
    <dgm:cxn modelId="{FFB1B614-DBE4-4D97-9F75-DD590985260B}" type="presParOf" srcId="{D7E6F799-AB30-483F-9923-CA0E16B298BF}" destId="{002C905E-4DE9-490F-8F03-9AB7142B1711}" srcOrd="8" destOrd="0" presId="urn:microsoft.com/office/officeart/2005/8/layout/vProcess5"/>
    <dgm:cxn modelId="{38ABF022-7471-4D2B-8440-A7844182A123}" type="presParOf" srcId="{D7E6F799-AB30-483F-9923-CA0E16B298BF}" destId="{7B52BF42-250B-43E5-B585-98E59110AB01}" srcOrd="9" destOrd="0" presId="urn:microsoft.com/office/officeart/2005/8/layout/vProcess5"/>
    <dgm:cxn modelId="{A4E2A345-3E9C-4AE3-A7D4-FC6FEE0E02F7}" type="presParOf" srcId="{D7E6F799-AB30-483F-9923-CA0E16B298BF}" destId="{E23D1E27-C22E-42E1-87A0-0B0C479BFE8B}" srcOrd="10" destOrd="0" presId="urn:microsoft.com/office/officeart/2005/8/layout/vProcess5"/>
    <dgm:cxn modelId="{65DE9417-82D8-4504-9B11-0A48896A789B}" type="presParOf" srcId="{D7E6F799-AB30-483F-9923-CA0E16B298BF}" destId="{CC3BD03F-E8A9-4EDC-9036-A42E602FCCD2}"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B05C71-0CB9-4A74-9071-4FB5200BFA86}"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6DCDB8C1-098F-499C-9F89-704BD52B7CDE}">
      <dgm:prSet/>
      <dgm:spPr/>
      <dgm:t>
        <a:bodyPr/>
        <a:lstStyle/>
        <a:p>
          <a:r>
            <a:rPr lang="en-US"/>
            <a:t>1.Improved query performance: With multi-key access, data can be retrieved based on multiple criteria without having to scan the entire file. This improves query performance and reduces the time required to retrieve data.</a:t>
          </a:r>
        </a:p>
      </dgm:t>
    </dgm:pt>
    <dgm:pt modelId="{6C2C4F86-EED4-4C45-9432-CD34515082CE}" type="parTrans" cxnId="{E8F08985-48B4-4909-AF54-B6E577895233}">
      <dgm:prSet/>
      <dgm:spPr/>
      <dgm:t>
        <a:bodyPr/>
        <a:lstStyle/>
        <a:p>
          <a:endParaRPr lang="en-US"/>
        </a:p>
      </dgm:t>
    </dgm:pt>
    <dgm:pt modelId="{66877CDA-C28A-439E-8C1F-D8937C48128F}" type="sibTrans" cxnId="{E8F08985-48B4-4909-AF54-B6E577895233}">
      <dgm:prSet/>
      <dgm:spPr/>
      <dgm:t>
        <a:bodyPr/>
        <a:lstStyle/>
        <a:p>
          <a:endParaRPr lang="en-US"/>
        </a:p>
      </dgm:t>
    </dgm:pt>
    <dgm:pt modelId="{F2B88DE0-6A7E-43A1-A405-FD85EBA3D3D1}">
      <dgm:prSet/>
      <dgm:spPr/>
      <dgm:t>
        <a:bodyPr/>
        <a:lstStyle/>
        <a:p>
          <a:r>
            <a:rPr lang="en-US"/>
            <a:t>2.Increased flexibility: Multi-key access allows for more flexible data access. Records can be retrieved based on any combination of keys, allowing for more complex queries and analysis.</a:t>
          </a:r>
        </a:p>
      </dgm:t>
    </dgm:pt>
    <dgm:pt modelId="{7FAE9624-31DD-4603-AC3B-89CAA2AC24DE}" type="parTrans" cxnId="{11FC6F04-5757-48CB-BC5C-6B1645561468}">
      <dgm:prSet/>
      <dgm:spPr/>
      <dgm:t>
        <a:bodyPr/>
        <a:lstStyle/>
        <a:p>
          <a:endParaRPr lang="en-US"/>
        </a:p>
      </dgm:t>
    </dgm:pt>
    <dgm:pt modelId="{F70F4626-AA93-4A7F-A67E-781BCBC29E29}" type="sibTrans" cxnId="{11FC6F04-5757-48CB-BC5C-6B1645561468}">
      <dgm:prSet/>
      <dgm:spPr/>
      <dgm:t>
        <a:bodyPr/>
        <a:lstStyle/>
        <a:p>
          <a:endParaRPr lang="en-US"/>
        </a:p>
      </dgm:t>
    </dgm:pt>
    <dgm:pt modelId="{9D1D0CB1-FBC7-49BC-940B-93CEA635275E}">
      <dgm:prSet/>
      <dgm:spPr/>
      <dgm:t>
        <a:bodyPr/>
        <a:lstStyle/>
        <a:p>
          <a:r>
            <a:rPr lang="en-US"/>
            <a:t>3.Reduced storage requirements: Traditional file organization methods may require redundant data storage to enable efficient access to data based on multiple keys. Multi-key access eliminates the need for redundant storage, reducing storage requirements and saving costs.</a:t>
          </a:r>
        </a:p>
      </dgm:t>
    </dgm:pt>
    <dgm:pt modelId="{917148CD-355D-4646-BF06-8A0B42E7C2C8}" type="parTrans" cxnId="{2FDF2137-CBD7-4E87-9E41-3A9FCE7C10AF}">
      <dgm:prSet/>
      <dgm:spPr/>
      <dgm:t>
        <a:bodyPr/>
        <a:lstStyle/>
        <a:p>
          <a:endParaRPr lang="en-US"/>
        </a:p>
      </dgm:t>
    </dgm:pt>
    <dgm:pt modelId="{81D2B17D-FF4A-4EBE-BD5E-33D03C477B67}" type="sibTrans" cxnId="{2FDF2137-CBD7-4E87-9E41-3A9FCE7C10AF}">
      <dgm:prSet/>
      <dgm:spPr/>
      <dgm:t>
        <a:bodyPr/>
        <a:lstStyle/>
        <a:p>
          <a:endParaRPr lang="en-US"/>
        </a:p>
      </dgm:t>
    </dgm:pt>
    <dgm:pt modelId="{1A8BA447-BDB1-4374-9ECD-1F111CA24E25}" type="pres">
      <dgm:prSet presAssocID="{26B05C71-0CB9-4A74-9071-4FB5200BFA86}" presName="outerComposite" presStyleCnt="0">
        <dgm:presLayoutVars>
          <dgm:chMax val="5"/>
          <dgm:dir/>
          <dgm:resizeHandles val="exact"/>
        </dgm:presLayoutVars>
      </dgm:prSet>
      <dgm:spPr/>
    </dgm:pt>
    <dgm:pt modelId="{C248C7C8-CCE2-4C2E-97DF-69C42F9B721D}" type="pres">
      <dgm:prSet presAssocID="{26B05C71-0CB9-4A74-9071-4FB5200BFA86}" presName="dummyMaxCanvas" presStyleCnt="0">
        <dgm:presLayoutVars/>
      </dgm:prSet>
      <dgm:spPr/>
    </dgm:pt>
    <dgm:pt modelId="{0A27E2BD-9DE6-4D64-BD84-EA48B2B7BBC6}" type="pres">
      <dgm:prSet presAssocID="{26B05C71-0CB9-4A74-9071-4FB5200BFA86}" presName="ThreeNodes_1" presStyleLbl="node1" presStyleIdx="0" presStyleCnt="3">
        <dgm:presLayoutVars>
          <dgm:bulletEnabled val="1"/>
        </dgm:presLayoutVars>
      </dgm:prSet>
      <dgm:spPr/>
    </dgm:pt>
    <dgm:pt modelId="{D05E20A2-E6D4-4ABB-99B6-0F0A1116F39D}" type="pres">
      <dgm:prSet presAssocID="{26B05C71-0CB9-4A74-9071-4FB5200BFA86}" presName="ThreeNodes_2" presStyleLbl="node1" presStyleIdx="1" presStyleCnt="3">
        <dgm:presLayoutVars>
          <dgm:bulletEnabled val="1"/>
        </dgm:presLayoutVars>
      </dgm:prSet>
      <dgm:spPr/>
    </dgm:pt>
    <dgm:pt modelId="{6DDE01BC-DCFB-432B-A401-F06C77210D85}" type="pres">
      <dgm:prSet presAssocID="{26B05C71-0CB9-4A74-9071-4FB5200BFA86}" presName="ThreeNodes_3" presStyleLbl="node1" presStyleIdx="2" presStyleCnt="3">
        <dgm:presLayoutVars>
          <dgm:bulletEnabled val="1"/>
        </dgm:presLayoutVars>
      </dgm:prSet>
      <dgm:spPr/>
    </dgm:pt>
    <dgm:pt modelId="{60043350-D30B-4810-A07B-B7891A127CF6}" type="pres">
      <dgm:prSet presAssocID="{26B05C71-0CB9-4A74-9071-4FB5200BFA86}" presName="ThreeConn_1-2" presStyleLbl="fgAccFollowNode1" presStyleIdx="0" presStyleCnt="2">
        <dgm:presLayoutVars>
          <dgm:bulletEnabled val="1"/>
        </dgm:presLayoutVars>
      </dgm:prSet>
      <dgm:spPr/>
    </dgm:pt>
    <dgm:pt modelId="{BDA79E76-74B9-4BE1-90FA-30BC128F9B9A}" type="pres">
      <dgm:prSet presAssocID="{26B05C71-0CB9-4A74-9071-4FB5200BFA86}" presName="ThreeConn_2-3" presStyleLbl="fgAccFollowNode1" presStyleIdx="1" presStyleCnt="2">
        <dgm:presLayoutVars>
          <dgm:bulletEnabled val="1"/>
        </dgm:presLayoutVars>
      </dgm:prSet>
      <dgm:spPr/>
    </dgm:pt>
    <dgm:pt modelId="{92847A1E-F29C-4171-9E1E-4DFA7D12D12C}" type="pres">
      <dgm:prSet presAssocID="{26B05C71-0CB9-4A74-9071-4FB5200BFA86}" presName="ThreeNodes_1_text" presStyleLbl="node1" presStyleIdx="2" presStyleCnt="3">
        <dgm:presLayoutVars>
          <dgm:bulletEnabled val="1"/>
        </dgm:presLayoutVars>
      </dgm:prSet>
      <dgm:spPr/>
    </dgm:pt>
    <dgm:pt modelId="{17D54A15-D197-48D3-9269-50E65C664865}" type="pres">
      <dgm:prSet presAssocID="{26B05C71-0CB9-4A74-9071-4FB5200BFA86}" presName="ThreeNodes_2_text" presStyleLbl="node1" presStyleIdx="2" presStyleCnt="3">
        <dgm:presLayoutVars>
          <dgm:bulletEnabled val="1"/>
        </dgm:presLayoutVars>
      </dgm:prSet>
      <dgm:spPr/>
    </dgm:pt>
    <dgm:pt modelId="{BFE341DA-28D4-4448-8B0A-684E382FE9EC}" type="pres">
      <dgm:prSet presAssocID="{26B05C71-0CB9-4A74-9071-4FB5200BFA86}" presName="ThreeNodes_3_text" presStyleLbl="node1" presStyleIdx="2" presStyleCnt="3">
        <dgm:presLayoutVars>
          <dgm:bulletEnabled val="1"/>
        </dgm:presLayoutVars>
      </dgm:prSet>
      <dgm:spPr/>
    </dgm:pt>
  </dgm:ptLst>
  <dgm:cxnLst>
    <dgm:cxn modelId="{11FC6F04-5757-48CB-BC5C-6B1645561468}" srcId="{26B05C71-0CB9-4A74-9071-4FB5200BFA86}" destId="{F2B88DE0-6A7E-43A1-A405-FD85EBA3D3D1}" srcOrd="1" destOrd="0" parTransId="{7FAE9624-31DD-4603-AC3B-89CAA2AC24DE}" sibTransId="{F70F4626-AA93-4A7F-A67E-781BCBC29E29}"/>
    <dgm:cxn modelId="{7FA4730B-1869-41A3-AD3C-2A5F7FF0A8B6}" type="presOf" srcId="{6DCDB8C1-098F-499C-9F89-704BD52B7CDE}" destId="{92847A1E-F29C-4171-9E1E-4DFA7D12D12C}" srcOrd="1" destOrd="0" presId="urn:microsoft.com/office/officeart/2005/8/layout/vProcess5"/>
    <dgm:cxn modelId="{2FDF2137-CBD7-4E87-9E41-3A9FCE7C10AF}" srcId="{26B05C71-0CB9-4A74-9071-4FB5200BFA86}" destId="{9D1D0CB1-FBC7-49BC-940B-93CEA635275E}" srcOrd="2" destOrd="0" parTransId="{917148CD-355D-4646-BF06-8A0B42E7C2C8}" sibTransId="{81D2B17D-FF4A-4EBE-BD5E-33D03C477B67}"/>
    <dgm:cxn modelId="{8CC5CD45-5C83-40AB-ADDA-ECAC874EDAF6}" type="presOf" srcId="{9D1D0CB1-FBC7-49BC-940B-93CEA635275E}" destId="{6DDE01BC-DCFB-432B-A401-F06C77210D85}" srcOrd="0" destOrd="0" presId="urn:microsoft.com/office/officeart/2005/8/layout/vProcess5"/>
    <dgm:cxn modelId="{8E07324D-3678-43BE-B81F-F4818E17686A}" type="presOf" srcId="{26B05C71-0CB9-4A74-9071-4FB5200BFA86}" destId="{1A8BA447-BDB1-4374-9ECD-1F111CA24E25}" srcOrd="0" destOrd="0" presId="urn:microsoft.com/office/officeart/2005/8/layout/vProcess5"/>
    <dgm:cxn modelId="{143F456F-FFCE-4EAA-8DF6-FC623C23272E}" type="presOf" srcId="{66877CDA-C28A-439E-8C1F-D8937C48128F}" destId="{60043350-D30B-4810-A07B-B7891A127CF6}" srcOrd="0" destOrd="0" presId="urn:microsoft.com/office/officeart/2005/8/layout/vProcess5"/>
    <dgm:cxn modelId="{E8F08985-48B4-4909-AF54-B6E577895233}" srcId="{26B05C71-0CB9-4A74-9071-4FB5200BFA86}" destId="{6DCDB8C1-098F-499C-9F89-704BD52B7CDE}" srcOrd="0" destOrd="0" parTransId="{6C2C4F86-EED4-4C45-9432-CD34515082CE}" sibTransId="{66877CDA-C28A-439E-8C1F-D8937C48128F}"/>
    <dgm:cxn modelId="{AE89E8A0-5D6C-4E26-B62B-1DA29379EEC3}" type="presOf" srcId="{F70F4626-AA93-4A7F-A67E-781BCBC29E29}" destId="{BDA79E76-74B9-4BE1-90FA-30BC128F9B9A}" srcOrd="0" destOrd="0" presId="urn:microsoft.com/office/officeart/2005/8/layout/vProcess5"/>
    <dgm:cxn modelId="{DF5FC6A4-B2CD-4FFB-AB48-2586F8AA8FD5}" type="presOf" srcId="{F2B88DE0-6A7E-43A1-A405-FD85EBA3D3D1}" destId="{D05E20A2-E6D4-4ABB-99B6-0F0A1116F39D}" srcOrd="0" destOrd="0" presId="urn:microsoft.com/office/officeart/2005/8/layout/vProcess5"/>
    <dgm:cxn modelId="{732AD5A6-F4F6-4C36-A1E9-F261BF35F9DF}" type="presOf" srcId="{9D1D0CB1-FBC7-49BC-940B-93CEA635275E}" destId="{BFE341DA-28D4-4448-8B0A-684E382FE9EC}" srcOrd="1" destOrd="0" presId="urn:microsoft.com/office/officeart/2005/8/layout/vProcess5"/>
    <dgm:cxn modelId="{5F1923D0-30B6-4E23-BA96-4EC239CE8978}" type="presOf" srcId="{6DCDB8C1-098F-499C-9F89-704BD52B7CDE}" destId="{0A27E2BD-9DE6-4D64-BD84-EA48B2B7BBC6}" srcOrd="0" destOrd="0" presId="urn:microsoft.com/office/officeart/2005/8/layout/vProcess5"/>
    <dgm:cxn modelId="{F0B80CEE-11D9-4183-BFFA-65381AD2B427}" type="presOf" srcId="{F2B88DE0-6A7E-43A1-A405-FD85EBA3D3D1}" destId="{17D54A15-D197-48D3-9269-50E65C664865}" srcOrd="1" destOrd="0" presId="urn:microsoft.com/office/officeart/2005/8/layout/vProcess5"/>
    <dgm:cxn modelId="{783A9448-E1D8-407A-BE67-E828014FD533}" type="presParOf" srcId="{1A8BA447-BDB1-4374-9ECD-1F111CA24E25}" destId="{C248C7C8-CCE2-4C2E-97DF-69C42F9B721D}" srcOrd="0" destOrd="0" presId="urn:microsoft.com/office/officeart/2005/8/layout/vProcess5"/>
    <dgm:cxn modelId="{71A76010-6788-4AB3-A15A-CB688A3AB919}" type="presParOf" srcId="{1A8BA447-BDB1-4374-9ECD-1F111CA24E25}" destId="{0A27E2BD-9DE6-4D64-BD84-EA48B2B7BBC6}" srcOrd="1" destOrd="0" presId="urn:microsoft.com/office/officeart/2005/8/layout/vProcess5"/>
    <dgm:cxn modelId="{8F6F24F5-BFCD-4121-8A2A-DD69537184E2}" type="presParOf" srcId="{1A8BA447-BDB1-4374-9ECD-1F111CA24E25}" destId="{D05E20A2-E6D4-4ABB-99B6-0F0A1116F39D}" srcOrd="2" destOrd="0" presId="urn:microsoft.com/office/officeart/2005/8/layout/vProcess5"/>
    <dgm:cxn modelId="{8EBFCD47-B8BA-440C-9810-E3C64ED7DB90}" type="presParOf" srcId="{1A8BA447-BDB1-4374-9ECD-1F111CA24E25}" destId="{6DDE01BC-DCFB-432B-A401-F06C77210D85}" srcOrd="3" destOrd="0" presId="urn:microsoft.com/office/officeart/2005/8/layout/vProcess5"/>
    <dgm:cxn modelId="{7AD4CC04-4D85-47F7-B1B6-E2F6B686C3A5}" type="presParOf" srcId="{1A8BA447-BDB1-4374-9ECD-1F111CA24E25}" destId="{60043350-D30B-4810-A07B-B7891A127CF6}" srcOrd="4" destOrd="0" presId="urn:microsoft.com/office/officeart/2005/8/layout/vProcess5"/>
    <dgm:cxn modelId="{58D3F143-D2B5-4C94-8AAD-8E7CCE2D0781}" type="presParOf" srcId="{1A8BA447-BDB1-4374-9ECD-1F111CA24E25}" destId="{BDA79E76-74B9-4BE1-90FA-30BC128F9B9A}" srcOrd="5" destOrd="0" presId="urn:microsoft.com/office/officeart/2005/8/layout/vProcess5"/>
    <dgm:cxn modelId="{A0D35161-2EC0-428F-871E-6A5001FF4791}" type="presParOf" srcId="{1A8BA447-BDB1-4374-9ECD-1F111CA24E25}" destId="{92847A1E-F29C-4171-9E1E-4DFA7D12D12C}" srcOrd="6" destOrd="0" presId="urn:microsoft.com/office/officeart/2005/8/layout/vProcess5"/>
    <dgm:cxn modelId="{CAE6CAA1-43A2-4377-BF2D-150587AD49AC}" type="presParOf" srcId="{1A8BA447-BDB1-4374-9ECD-1F111CA24E25}" destId="{17D54A15-D197-48D3-9269-50E65C664865}" srcOrd="7" destOrd="0" presId="urn:microsoft.com/office/officeart/2005/8/layout/vProcess5"/>
    <dgm:cxn modelId="{67B93978-C9AA-4777-A458-BDA83FBCCEC8}" type="presParOf" srcId="{1A8BA447-BDB1-4374-9ECD-1F111CA24E25}" destId="{BFE341DA-28D4-4448-8B0A-684E382FE9EC}"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D27A3EC-806F-4416-87E8-32E10984AB77}"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46B2AE08-432C-49A0-A495-E6B5B3323DE3}">
      <dgm:prSet/>
      <dgm:spPr/>
      <dgm:t>
        <a:bodyPr/>
        <a:lstStyle/>
        <a:p>
          <a:r>
            <a:rPr lang="en-US"/>
            <a:t>1.Increased complexity: Implementing multi-key access requires more complex data structures and algorithms, which can be more difficult to design, implement, and maintain.</a:t>
          </a:r>
        </a:p>
      </dgm:t>
    </dgm:pt>
    <dgm:pt modelId="{407C7784-CF44-4BFE-98EA-50BE1185BD75}" type="parTrans" cxnId="{47676332-96CD-4229-BCFA-5E80FAC945E3}">
      <dgm:prSet/>
      <dgm:spPr/>
      <dgm:t>
        <a:bodyPr/>
        <a:lstStyle/>
        <a:p>
          <a:endParaRPr lang="en-US"/>
        </a:p>
      </dgm:t>
    </dgm:pt>
    <dgm:pt modelId="{F8005BC7-5CA7-45E2-B21B-AD44AB234AEC}" type="sibTrans" cxnId="{47676332-96CD-4229-BCFA-5E80FAC945E3}">
      <dgm:prSet/>
      <dgm:spPr/>
      <dgm:t>
        <a:bodyPr/>
        <a:lstStyle/>
        <a:p>
          <a:endParaRPr lang="en-US"/>
        </a:p>
      </dgm:t>
    </dgm:pt>
    <dgm:pt modelId="{589C64F1-BB16-4337-BA01-4B2717DF0243}">
      <dgm:prSet/>
      <dgm:spPr/>
      <dgm:t>
        <a:bodyPr/>
        <a:lstStyle/>
        <a:p>
          <a:r>
            <a:rPr lang="en-US"/>
            <a:t>2.Increased storage overhead: The index structure required for multi-key access requires additional storage overhead, which can increase the overall storage requirements of the system.</a:t>
          </a:r>
        </a:p>
      </dgm:t>
    </dgm:pt>
    <dgm:pt modelId="{AEBAFCF3-9B61-4A8D-AE08-F3E2716124A4}" type="parTrans" cxnId="{7209F44B-1007-4F59-A1DB-3BD4BA41B656}">
      <dgm:prSet/>
      <dgm:spPr/>
      <dgm:t>
        <a:bodyPr/>
        <a:lstStyle/>
        <a:p>
          <a:endParaRPr lang="en-US"/>
        </a:p>
      </dgm:t>
    </dgm:pt>
    <dgm:pt modelId="{F55EE732-A7A2-4541-9437-D1BDB43A9690}" type="sibTrans" cxnId="{7209F44B-1007-4F59-A1DB-3BD4BA41B656}">
      <dgm:prSet/>
      <dgm:spPr/>
      <dgm:t>
        <a:bodyPr/>
        <a:lstStyle/>
        <a:p>
          <a:endParaRPr lang="en-US"/>
        </a:p>
      </dgm:t>
    </dgm:pt>
    <dgm:pt modelId="{AC2C77DA-8863-4E49-A1F9-05BEA0CD1D37}">
      <dgm:prSet/>
      <dgm:spPr/>
      <dgm:t>
        <a:bodyPr/>
        <a:lstStyle/>
        <a:p>
          <a:r>
            <a:rPr lang="en-US"/>
            <a:t>3.Increased processing overhead: The index structure must be maintained as new data is added or existing data is updated, which can increase processing overhead and reduce system performance.</a:t>
          </a:r>
        </a:p>
      </dgm:t>
    </dgm:pt>
    <dgm:pt modelId="{D30891AC-6C1E-4807-8367-5491B79E3806}" type="parTrans" cxnId="{1A4884A3-2B1D-41C7-8DDF-B8911FEB6009}">
      <dgm:prSet/>
      <dgm:spPr/>
      <dgm:t>
        <a:bodyPr/>
        <a:lstStyle/>
        <a:p>
          <a:endParaRPr lang="en-US"/>
        </a:p>
      </dgm:t>
    </dgm:pt>
    <dgm:pt modelId="{7F57BD9E-ACE2-4177-B532-AB381ECAC5F2}" type="sibTrans" cxnId="{1A4884A3-2B1D-41C7-8DDF-B8911FEB6009}">
      <dgm:prSet/>
      <dgm:spPr/>
      <dgm:t>
        <a:bodyPr/>
        <a:lstStyle/>
        <a:p>
          <a:endParaRPr lang="en-US"/>
        </a:p>
      </dgm:t>
    </dgm:pt>
    <dgm:pt modelId="{75140670-01BE-4960-B8A6-14108CA51FB7}" type="pres">
      <dgm:prSet presAssocID="{4D27A3EC-806F-4416-87E8-32E10984AB77}" presName="outerComposite" presStyleCnt="0">
        <dgm:presLayoutVars>
          <dgm:chMax val="5"/>
          <dgm:dir/>
          <dgm:resizeHandles val="exact"/>
        </dgm:presLayoutVars>
      </dgm:prSet>
      <dgm:spPr/>
    </dgm:pt>
    <dgm:pt modelId="{3BFD038A-BB90-4B59-BF6B-27D9CE2B2E56}" type="pres">
      <dgm:prSet presAssocID="{4D27A3EC-806F-4416-87E8-32E10984AB77}" presName="dummyMaxCanvas" presStyleCnt="0">
        <dgm:presLayoutVars/>
      </dgm:prSet>
      <dgm:spPr/>
    </dgm:pt>
    <dgm:pt modelId="{7E941B18-BF35-4ABD-B711-633CC48E68BD}" type="pres">
      <dgm:prSet presAssocID="{4D27A3EC-806F-4416-87E8-32E10984AB77}" presName="ThreeNodes_1" presStyleLbl="node1" presStyleIdx="0" presStyleCnt="3">
        <dgm:presLayoutVars>
          <dgm:bulletEnabled val="1"/>
        </dgm:presLayoutVars>
      </dgm:prSet>
      <dgm:spPr/>
    </dgm:pt>
    <dgm:pt modelId="{C73BE81C-A905-45CC-9D9A-991407B153C6}" type="pres">
      <dgm:prSet presAssocID="{4D27A3EC-806F-4416-87E8-32E10984AB77}" presName="ThreeNodes_2" presStyleLbl="node1" presStyleIdx="1" presStyleCnt="3">
        <dgm:presLayoutVars>
          <dgm:bulletEnabled val="1"/>
        </dgm:presLayoutVars>
      </dgm:prSet>
      <dgm:spPr/>
    </dgm:pt>
    <dgm:pt modelId="{54790ED5-53D7-4A67-B678-92C2EEFFD3D6}" type="pres">
      <dgm:prSet presAssocID="{4D27A3EC-806F-4416-87E8-32E10984AB77}" presName="ThreeNodes_3" presStyleLbl="node1" presStyleIdx="2" presStyleCnt="3">
        <dgm:presLayoutVars>
          <dgm:bulletEnabled val="1"/>
        </dgm:presLayoutVars>
      </dgm:prSet>
      <dgm:spPr/>
    </dgm:pt>
    <dgm:pt modelId="{092B9B31-A989-4C04-BCB6-8E0753123B49}" type="pres">
      <dgm:prSet presAssocID="{4D27A3EC-806F-4416-87E8-32E10984AB77}" presName="ThreeConn_1-2" presStyleLbl="fgAccFollowNode1" presStyleIdx="0" presStyleCnt="2">
        <dgm:presLayoutVars>
          <dgm:bulletEnabled val="1"/>
        </dgm:presLayoutVars>
      </dgm:prSet>
      <dgm:spPr/>
    </dgm:pt>
    <dgm:pt modelId="{8F54366E-A6FC-4570-8D7F-366A718F6DA3}" type="pres">
      <dgm:prSet presAssocID="{4D27A3EC-806F-4416-87E8-32E10984AB77}" presName="ThreeConn_2-3" presStyleLbl="fgAccFollowNode1" presStyleIdx="1" presStyleCnt="2">
        <dgm:presLayoutVars>
          <dgm:bulletEnabled val="1"/>
        </dgm:presLayoutVars>
      </dgm:prSet>
      <dgm:spPr/>
    </dgm:pt>
    <dgm:pt modelId="{69C097D8-9FCD-4957-B5F3-0E1AEE2A7C70}" type="pres">
      <dgm:prSet presAssocID="{4D27A3EC-806F-4416-87E8-32E10984AB77}" presName="ThreeNodes_1_text" presStyleLbl="node1" presStyleIdx="2" presStyleCnt="3">
        <dgm:presLayoutVars>
          <dgm:bulletEnabled val="1"/>
        </dgm:presLayoutVars>
      </dgm:prSet>
      <dgm:spPr/>
    </dgm:pt>
    <dgm:pt modelId="{5435D7A5-E5C6-4367-B7B2-A54712C6DE75}" type="pres">
      <dgm:prSet presAssocID="{4D27A3EC-806F-4416-87E8-32E10984AB77}" presName="ThreeNodes_2_text" presStyleLbl="node1" presStyleIdx="2" presStyleCnt="3">
        <dgm:presLayoutVars>
          <dgm:bulletEnabled val="1"/>
        </dgm:presLayoutVars>
      </dgm:prSet>
      <dgm:spPr/>
    </dgm:pt>
    <dgm:pt modelId="{6F808498-35BA-49BF-9D27-26D5B7451949}" type="pres">
      <dgm:prSet presAssocID="{4D27A3EC-806F-4416-87E8-32E10984AB77}" presName="ThreeNodes_3_text" presStyleLbl="node1" presStyleIdx="2" presStyleCnt="3">
        <dgm:presLayoutVars>
          <dgm:bulletEnabled val="1"/>
        </dgm:presLayoutVars>
      </dgm:prSet>
      <dgm:spPr/>
    </dgm:pt>
  </dgm:ptLst>
  <dgm:cxnLst>
    <dgm:cxn modelId="{47676332-96CD-4229-BCFA-5E80FAC945E3}" srcId="{4D27A3EC-806F-4416-87E8-32E10984AB77}" destId="{46B2AE08-432C-49A0-A495-E6B5B3323DE3}" srcOrd="0" destOrd="0" parTransId="{407C7784-CF44-4BFE-98EA-50BE1185BD75}" sibTransId="{F8005BC7-5CA7-45E2-B21B-AD44AB234AEC}"/>
    <dgm:cxn modelId="{8A8BC532-5AC2-405B-89E0-F6A251C64AC4}" type="presOf" srcId="{589C64F1-BB16-4337-BA01-4B2717DF0243}" destId="{C73BE81C-A905-45CC-9D9A-991407B153C6}" srcOrd="0" destOrd="0" presId="urn:microsoft.com/office/officeart/2005/8/layout/vProcess5"/>
    <dgm:cxn modelId="{B0023C64-47C4-481D-A5E8-82E964E5FAE8}" type="presOf" srcId="{46B2AE08-432C-49A0-A495-E6B5B3323DE3}" destId="{7E941B18-BF35-4ABD-B711-633CC48E68BD}" srcOrd="0" destOrd="0" presId="urn:microsoft.com/office/officeart/2005/8/layout/vProcess5"/>
    <dgm:cxn modelId="{7209F44B-1007-4F59-A1DB-3BD4BA41B656}" srcId="{4D27A3EC-806F-4416-87E8-32E10984AB77}" destId="{589C64F1-BB16-4337-BA01-4B2717DF0243}" srcOrd="1" destOrd="0" parTransId="{AEBAFCF3-9B61-4A8D-AE08-F3E2716124A4}" sibTransId="{F55EE732-A7A2-4541-9437-D1BDB43A9690}"/>
    <dgm:cxn modelId="{8C577F71-7898-462A-BEA9-B4430ABE3139}" type="presOf" srcId="{589C64F1-BB16-4337-BA01-4B2717DF0243}" destId="{5435D7A5-E5C6-4367-B7B2-A54712C6DE75}" srcOrd="1" destOrd="0" presId="urn:microsoft.com/office/officeart/2005/8/layout/vProcess5"/>
    <dgm:cxn modelId="{78AC7E55-687B-4763-B51F-E4F2FB09244C}" type="presOf" srcId="{46B2AE08-432C-49A0-A495-E6B5B3323DE3}" destId="{69C097D8-9FCD-4957-B5F3-0E1AEE2A7C70}" srcOrd="1" destOrd="0" presId="urn:microsoft.com/office/officeart/2005/8/layout/vProcess5"/>
    <dgm:cxn modelId="{0291A48D-2D8F-47B1-8EB5-DD9A29B63E41}" type="presOf" srcId="{AC2C77DA-8863-4E49-A1F9-05BEA0CD1D37}" destId="{54790ED5-53D7-4A67-B678-92C2EEFFD3D6}" srcOrd="0" destOrd="0" presId="urn:microsoft.com/office/officeart/2005/8/layout/vProcess5"/>
    <dgm:cxn modelId="{ECB2C38D-5BD0-4008-9900-9CE7254F3898}" type="presOf" srcId="{F8005BC7-5CA7-45E2-B21B-AD44AB234AEC}" destId="{092B9B31-A989-4C04-BCB6-8E0753123B49}" srcOrd="0" destOrd="0" presId="urn:microsoft.com/office/officeart/2005/8/layout/vProcess5"/>
    <dgm:cxn modelId="{09019B99-B423-447B-AD78-C99D2807CABE}" type="presOf" srcId="{4D27A3EC-806F-4416-87E8-32E10984AB77}" destId="{75140670-01BE-4960-B8A6-14108CA51FB7}" srcOrd="0" destOrd="0" presId="urn:microsoft.com/office/officeart/2005/8/layout/vProcess5"/>
    <dgm:cxn modelId="{133EE49A-2F9C-4E9E-B54C-551A52E43818}" type="presOf" srcId="{F55EE732-A7A2-4541-9437-D1BDB43A9690}" destId="{8F54366E-A6FC-4570-8D7F-366A718F6DA3}" srcOrd="0" destOrd="0" presId="urn:microsoft.com/office/officeart/2005/8/layout/vProcess5"/>
    <dgm:cxn modelId="{1A4884A3-2B1D-41C7-8DDF-B8911FEB6009}" srcId="{4D27A3EC-806F-4416-87E8-32E10984AB77}" destId="{AC2C77DA-8863-4E49-A1F9-05BEA0CD1D37}" srcOrd="2" destOrd="0" parTransId="{D30891AC-6C1E-4807-8367-5491B79E3806}" sibTransId="{7F57BD9E-ACE2-4177-B532-AB381ECAC5F2}"/>
    <dgm:cxn modelId="{09182DAB-357D-472B-997C-5B6DFA5611CA}" type="presOf" srcId="{AC2C77DA-8863-4E49-A1F9-05BEA0CD1D37}" destId="{6F808498-35BA-49BF-9D27-26D5B7451949}" srcOrd="1" destOrd="0" presId="urn:microsoft.com/office/officeart/2005/8/layout/vProcess5"/>
    <dgm:cxn modelId="{45BCBA89-6F84-4013-811D-43ACF6D1AF4A}" type="presParOf" srcId="{75140670-01BE-4960-B8A6-14108CA51FB7}" destId="{3BFD038A-BB90-4B59-BF6B-27D9CE2B2E56}" srcOrd="0" destOrd="0" presId="urn:microsoft.com/office/officeart/2005/8/layout/vProcess5"/>
    <dgm:cxn modelId="{C4270FE1-3215-4930-B901-8F80D4D72EC6}" type="presParOf" srcId="{75140670-01BE-4960-B8A6-14108CA51FB7}" destId="{7E941B18-BF35-4ABD-B711-633CC48E68BD}" srcOrd="1" destOrd="0" presId="urn:microsoft.com/office/officeart/2005/8/layout/vProcess5"/>
    <dgm:cxn modelId="{0C0BB54D-B8F0-4E43-941E-E8CC5A4B73D9}" type="presParOf" srcId="{75140670-01BE-4960-B8A6-14108CA51FB7}" destId="{C73BE81C-A905-45CC-9D9A-991407B153C6}" srcOrd="2" destOrd="0" presId="urn:microsoft.com/office/officeart/2005/8/layout/vProcess5"/>
    <dgm:cxn modelId="{ACD47909-1366-40F2-8742-6407010F6A77}" type="presParOf" srcId="{75140670-01BE-4960-B8A6-14108CA51FB7}" destId="{54790ED5-53D7-4A67-B678-92C2EEFFD3D6}" srcOrd="3" destOrd="0" presId="urn:microsoft.com/office/officeart/2005/8/layout/vProcess5"/>
    <dgm:cxn modelId="{67F23FC9-4D08-415C-8734-A11A02D27B83}" type="presParOf" srcId="{75140670-01BE-4960-B8A6-14108CA51FB7}" destId="{092B9B31-A989-4C04-BCB6-8E0753123B49}" srcOrd="4" destOrd="0" presId="urn:microsoft.com/office/officeart/2005/8/layout/vProcess5"/>
    <dgm:cxn modelId="{5EE93803-FE49-4D12-A8F5-D466FE3DC54D}" type="presParOf" srcId="{75140670-01BE-4960-B8A6-14108CA51FB7}" destId="{8F54366E-A6FC-4570-8D7F-366A718F6DA3}" srcOrd="5" destOrd="0" presId="urn:microsoft.com/office/officeart/2005/8/layout/vProcess5"/>
    <dgm:cxn modelId="{BA2000C1-546A-4572-BB5C-61C763001C3A}" type="presParOf" srcId="{75140670-01BE-4960-B8A6-14108CA51FB7}" destId="{69C097D8-9FCD-4957-B5F3-0E1AEE2A7C70}" srcOrd="6" destOrd="0" presId="urn:microsoft.com/office/officeart/2005/8/layout/vProcess5"/>
    <dgm:cxn modelId="{AC204725-7C40-4672-B143-1B8AFD4D43C7}" type="presParOf" srcId="{75140670-01BE-4960-B8A6-14108CA51FB7}" destId="{5435D7A5-E5C6-4367-B7B2-A54712C6DE75}" srcOrd="7" destOrd="0" presId="urn:microsoft.com/office/officeart/2005/8/layout/vProcess5"/>
    <dgm:cxn modelId="{1144F013-2807-44F5-B795-9971F4D32CAB}" type="presParOf" srcId="{75140670-01BE-4960-B8A6-14108CA51FB7}" destId="{6F808498-35BA-49BF-9D27-26D5B7451949}"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BF92F8C-7D59-487D-841A-D6A57F4B0FA2}"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F7B586C9-60BD-43FE-914E-E3CA17B62B06}">
      <dgm:prSet/>
      <dgm:spPr/>
      <dgm:t>
        <a:bodyPr/>
        <a:lstStyle/>
        <a:p>
          <a:r>
            <a:rPr lang="en-US"/>
            <a:t>Inverted file organization is a data structure used to efficiently retrieve information from a large collection of documents or records based on multiple search criteria. The basic concept of inverted file organization is to create an index for each word or term in the collection, which contains a list of all the documents that contain that word or term. This list is called the inverted list and it stores the locations of the documents where the term appears.</a:t>
          </a:r>
        </a:p>
      </dgm:t>
    </dgm:pt>
    <dgm:pt modelId="{C2CEE905-7BF6-4AF5-8DFF-75143A35F63C}" type="parTrans" cxnId="{D540B3A2-621F-4739-A1EC-94C7B36F9EA2}">
      <dgm:prSet/>
      <dgm:spPr/>
      <dgm:t>
        <a:bodyPr/>
        <a:lstStyle/>
        <a:p>
          <a:endParaRPr lang="en-US"/>
        </a:p>
      </dgm:t>
    </dgm:pt>
    <dgm:pt modelId="{E28878A6-463A-47D7-9136-0F16ADED3FD6}" type="sibTrans" cxnId="{D540B3A2-621F-4739-A1EC-94C7B36F9EA2}">
      <dgm:prSet/>
      <dgm:spPr/>
      <dgm:t>
        <a:bodyPr/>
        <a:lstStyle/>
        <a:p>
          <a:endParaRPr lang="en-US"/>
        </a:p>
      </dgm:t>
    </dgm:pt>
    <dgm:pt modelId="{1664B042-68EC-455C-A059-70463668D2E2}">
      <dgm:prSet/>
      <dgm:spPr/>
      <dgm:t>
        <a:bodyPr/>
        <a:lstStyle/>
        <a:p>
          <a:r>
            <a:rPr lang="en-US"/>
            <a:t>To understand how inverted file organization works in multi-key access, consider a database of books that contains information on the title, author, publisher, and publication year. Each of these attributes can be indexed using an inverted file organization to create an inverted list. For example, an inverted list for the author field would contain a list of all the books written by that author.</a:t>
          </a:r>
        </a:p>
      </dgm:t>
    </dgm:pt>
    <dgm:pt modelId="{13578B1D-BE85-418F-ADE6-51BC5C7A54D2}" type="parTrans" cxnId="{534308EC-B710-4AE5-B46C-5AA3D2599E68}">
      <dgm:prSet/>
      <dgm:spPr/>
      <dgm:t>
        <a:bodyPr/>
        <a:lstStyle/>
        <a:p>
          <a:endParaRPr lang="en-US"/>
        </a:p>
      </dgm:t>
    </dgm:pt>
    <dgm:pt modelId="{B01C3A6F-E3D3-428E-A574-F98D63A751FC}" type="sibTrans" cxnId="{534308EC-B710-4AE5-B46C-5AA3D2599E68}">
      <dgm:prSet/>
      <dgm:spPr/>
      <dgm:t>
        <a:bodyPr/>
        <a:lstStyle/>
        <a:p>
          <a:endParaRPr lang="en-US"/>
        </a:p>
      </dgm:t>
    </dgm:pt>
    <dgm:pt modelId="{A321BFAE-6A24-4B92-A1C2-2B435552E22F}" type="pres">
      <dgm:prSet presAssocID="{CBF92F8C-7D59-487D-841A-D6A57F4B0FA2}" presName="hierChild1" presStyleCnt="0">
        <dgm:presLayoutVars>
          <dgm:chPref val="1"/>
          <dgm:dir/>
          <dgm:animOne val="branch"/>
          <dgm:animLvl val="lvl"/>
          <dgm:resizeHandles/>
        </dgm:presLayoutVars>
      </dgm:prSet>
      <dgm:spPr/>
    </dgm:pt>
    <dgm:pt modelId="{33A27F40-456E-4633-B283-0AF6ACD20CAA}" type="pres">
      <dgm:prSet presAssocID="{F7B586C9-60BD-43FE-914E-E3CA17B62B06}" presName="hierRoot1" presStyleCnt="0"/>
      <dgm:spPr/>
    </dgm:pt>
    <dgm:pt modelId="{FC87EFD3-B4DD-42D1-9C45-9FA4DD558679}" type="pres">
      <dgm:prSet presAssocID="{F7B586C9-60BD-43FE-914E-E3CA17B62B06}" presName="composite" presStyleCnt="0"/>
      <dgm:spPr/>
    </dgm:pt>
    <dgm:pt modelId="{2753C924-96F2-49AB-B137-42AFDBDBDD6F}" type="pres">
      <dgm:prSet presAssocID="{F7B586C9-60BD-43FE-914E-E3CA17B62B06}" presName="background" presStyleLbl="node0" presStyleIdx="0" presStyleCnt="2"/>
      <dgm:spPr/>
    </dgm:pt>
    <dgm:pt modelId="{79479A3E-8423-4469-A559-2C68F676AC35}" type="pres">
      <dgm:prSet presAssocID="{F7B586C9-60BD-43FE-914E-E3CA17B62B06}" presName="text" presStyleLbl="fgAcc0" presStyleIdx="0" presStyleCnt="2">
        <dgm:presLayoutVars>
          <dgm:chPref val="3"/>
        </dgm:presLayoutVars>
      </dgm:prSet>
      <dgm:spPr/>
    </dgm:pt>
    <dgm:pt modelId="{0F6818E7-B336-491F-B686-A9C8EC6D2570}" type="pres">
      <dgm:prSet presAssocID="{F7B586C9-60BD-43FE-914E-E3CA17B62B06}" presName="hierChild2" presStyleCnt="0"/>
      <dgm:spPr/>
    </dgm:pt>
    <dgm:pt modelId="{C9E22DD8-32A5-45F1-813D-47ADC66FBC3D}" type="pres">
      <dgm:prSet presAssocID="{1664B042-68EC-455C-A059-70463668D2E2}" presName="hierRoot1" presStyleCnt="0"/>
      <dgm:spPr/>
    </dgm:pt>
    <dgm:pt modelId="{4B6077A2-0A2C-4320-9142-14BC4CBF9937}" type="pres">
      <dgm:prSet presAssocID="{1664B042-68EC-455C-A059-70463668D2E2}" presName="composite" presStyleCnt="0"/>
      <dgm:spPr/>
    </dgm:pt>
    <dgm:pt modelId="{0CF7E706-C90E-4DA2-BF1D-CE245E8AF921}" type="pres">
      <dgm:prSet presAssocID="{1664B042-68EC-455C-A059-70463668D2E2}" presName="background" presStyleLbl="node0" presStyleIdx="1" presStyleCnt="2"/>
      <dgm:spPr/>
    </dgm:pt>
    <dgm:pt modelId="{E2E4B6D8-F7D9-4667-822B-4F41DD8F4B8A}" type="pres">
      <dgm:prSet presAssocID="{1664B042-68EC-455C-A059-70463668D2E2}" presName="text" presStyleLbl="fgAcc0" presStyleIdx="1" presStyleCnt="2">
        <dgm:presLayoutVars>
          <dgm:chPref val="3"/>
        </dgm:presLayoutVars>
      </dgm:prSet>
      <dgm:spPr/>
    </dgm:pt>
    <dgm:pt modelId="{B7D06CC4-0F3B-4A9A-8E15-D38870F5790C}" type="pres">
      <dgm:prSet presAssocID="{1664B042-68EC-455C-A059-70463668D2E2}" presName="hierChild2" presStyleCnt="0"/>
      <dgm:spPr/>
    </dgm:pt>
  </dgm:ptLst>
  <dgm:cxnLst>
    <dgm:cxn modelId="{7EF9BC52-503C-4B2E-B31F-7CCFE5DA72F3}" type="presOf" srcId="{CBF92F8C-7D59-487D-841A-D6A57F4B0FA2}" destId="{A321BFAE-6A24-4B92-A1C2-2B435552E22F}" srcOrd="0" destOrd="0" presId="urn:microsoft.com/office/officeart/2005/8/layout/hierarchy1"/>
    <dgm:cxn modelId="{7E573E88-5336-4B20-B122-B0606C258D49}" type="presOf" srcId="{F7B586C9-60BD-43FE-914E-E3CA17B62B06}" destId="{79479A3E-8423-4469-A559-2C68F676AC35}" srcOrd="0" destOrd="0" presId="urn:microsoft.com/office/officeart/2005/8/layout/hierarchy1"/>
    <dgm:cxn modelId="{8E37B892-5FCA-4AEB-8867-F57F0F48C85E}" type="presOf" srcId="{1664B042-68EC-455C-A059-70463668D2E2}" destId="{E2E4B6D8-F7D9-4667-822B-4F41DD8F4B8A}" srcOrd="0" destOrd="0" presId="urn:microsoft.com/office/officeart/2005/8/layout/hierarchy1"/>
    <dgm:cxn modelId="{D540B3A2-621F-4739-A1EC-94C7B36F9EA2}" srcId="{CBF92F8C-7D59-487D-841A-D6A57F4B0FA2}" destId="{F7B586C9-60BD-43FE-914E-E3CA17B62B06}" srcOrd="0" destOrd="0" parTransId="{C2CEE905-7BF6-4AF5-8DFF-75143A35F63C}" sibTransId="{E28878A6-463A-47D7-9136-0F16ADED3FD6}"/>
    <dgm:cxn modelId="{534308EC-B710-4AE5-B46C-5AA3D2599E68}" srcId="{CBF92F8C-7D59-487D-841A-D6A57F4B0FA2}" destId="{1664B042-68EC-455C-A059-70463668D2E2}" srcOrd="1" destOrd="0" parTransId="{13578B1D-BE85-418F-ADE6-51BC5C7A54D2}" sibTransId="{B01C3A6F-E3D3-428E-A574-F98D63A751FC}"/>
    <dgm:cxn modelId="{01AE0FF7-1849-4CC0-9E58-A87E23C17D34}" type="presParOf" srcId="{A321BFAE-6A24-4B92-A1C2-2B435552E22F}" destId="{33A27F40-456E-4633-B283-0AF6ACD20CAA}" srcOrd="0" destOrd="0" presId="urn:microsoft.com/office/officeart/2005/8/layout/hierarchy1"/>
    <dgm:cxn modelId="{8B15F8CE-21B8-4C2E-AFEA-626EF8C07F0B}" type="presParOf" srcId="{33A27F40-456E-4633-B283-0AF6ACD20CAA}" destId="{FC87EFD3-B4DD-42D1-9C45-9FA4DD558679}" srcOrd="0" destOrd="0" presId="urn:microsoft.com/office/officeart/2005/8/layout/hierarchy1"/>
    <dgm:cxn modelId="{5E236001-5CB3-4168-9356-C68379DDD0B2}" type="presParOf" srcId="{FC87EFD3-B4DD-42D1-9C45-9FA4DD558679}" destId="{2753C924-96F2-49AB-B137-42AFDBDBDD6F}" srcOrd="0" destOrd="0" presId="urn:microsoft.com/office/officeart/2005/8/layout/hierarchy1"/>
    <dgm:cxn modelId="{199E9888-F844-494D-B143-54972DD82F4C}" type="presParOf" srcId="{FC87EFD3-B4DD-42D1-9C45-9FA4DD558679}" destId="{79479A3E-8423-4469-A559-2C68F676AC35}" srcOrd="1" destOrd="0" presId="urn:microsoft.com/office/officeart/2005/8/layout/hierarchy1"/>
    <dgm:cxn modelId="{AC337A19-4907-46A6-9644-871C361F1D6E}" type="presParOf" srcId="{33A27F40-456E-4633-B283-0AF6ACD20CAA}" destId="{0F6818E7-B336-491F-B686-A9C8EC6D2570}" srcOrd="1" destOrd="0" presId="urn:microsoft.com/office/officeart/2005/8/layout/hierarchy1"/>
    <dgm:cxn modelId="{59B55F60-B1E3-4956-A385-D0AE80696849}" type="presParOf" srcId="{A321BFAE-6A24-4B92-A1C2-2B435552E22F}" destId="{C9E22DD8-32A5-45F1-813D-47ADC66FBC3D}" srcOrd="1" destOrd="0" presId="urn:microsoft.com/office/officeart/2005/8/layout/hierarchy1"/>
    <dgm:cxn modelId="{F1010ABE-9584-4C39-9D90-749E4FD64DB7}" type="presParOf" srcId="{C9E22DD8-32A5-45F1-813D-47ADC66FBC3D}" destId="{4B6077A2-0A2C-4320-9142-14BC4CBF9937}" srcOrd="0" destOrd="0" presId="urn:microsoft.com/office/officeart/2005/8/layout/hierarchy1"/>
    <dgm:cxn modelId="{519B9F2C-B976-4781-B369-241E9794577B}" type="presParOf" srcId="{4B6077A2-0A2C-4320-9142-14BC4CBF9937}" destId="{0CF7E706-C90E-4DA2-BF1D-CE245E8AF921}" srcOrd="0" destOrd="0" presId="urn:microsoft.com/office/officeart/2005/8/layout/hierarchy1"/>
    <dgm:cxn modelId="{5FA005D6-5F00-498F-9453-E61B04F54B7C}" type="presParOf" srcId="{4B6077A2-0A2C-4320-9142-14BC4CBF9937}" destId="{E2E4B6D8-F7D9-4667-822B-4F41DD8F4B8A}" srcOrd="1" destOrd="0" presId="urn:microsoft.com/office/officeart/2005/8/layout/hierarchy1"/>
    <dgm:cxn modelId="{9E6D8377-5614-43B7-9A44-AE226D30C613}" type="presParOf" srcId="{C9E22DD8-32A5-45F1-813D-47ADC66FBC3D}" destId="{B7D06CC4-0F3B-4A9A-8E15-D38870F5790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080ACFD-D21D-434E-AFB1-F7518F013082}" type="doc">
      <dgm:prSet loTypeId="urn:microsoft.com/office/officeart/2005/8/layout/process1" loCatId="process" qsTypeId="urn:microsoft.com/office/officeart/2005/8/quickstyle/simple1" qsCatId="simple" csTypeId="urn:microsoft.com/office/officeart/2005/8/colors/colorful5" csCatId="colorful"/>
      <dgm:spPr/>
      <dgm:t>
        <a:bodyPr/>
        <a:lstStyle/>
        <a:p>
          <a:endParaRPr lang="en-US"/>
        </a:p>
      </dgm:t>
    </dgm:pt>
    <dgm:pt modelId="{43A26362-38FE-4D34-B243-DA0C2D02B785}">
      <dgm:prSet/>
      <dgm:spPr/>
      <dgm:t>
        <a:bodyPr/>
        <a:lstStyle/>
        <a:p>
          <a:r>
            <a:rPr lang="en-US"/>
            <a:t>1.Fast retrieval: Inverted file organization is designed to provide fast retrieval of data based on multiple search criteria. The use of indexes and inverted lists allows for quick access to the documents that match the search criteria, resulting in faster search results.</a:t>
          </a:r>
        </a:p>
      </dgm:t>
    </dgm:pt>
    <dgm:pt modelId="{BC110AC8-E121-43A5-8DB6-4E693764E463}" type="parTrans" cxnId="{8FACDBD4-F06E-4D22-9F5A-4FE546410933}">
      <dgm:prSet/>
      <dgm:spPr/>
      <dgm:t>
        <a:bodyPr/>
        <a:lstStyle/>
        <a:p>
          <a:endParaRPr lang="en-US"/>
        </a:p>
      </dgm:t>
    </dgm:pt>
    <dgm:pt modelId="{DF3D87E4-8B04-4688-92F9-43436ED8DAE7}" type="sibTrans" cxnId="{8FACDBD4-F06E-4D22-9F5A-4FE546410933}">
      <dgm:prSet/>
      <dgm:spPr/>
      <dgm:t>
        <a:bodyPr/>
        <a:lstStyle/>
        <a:p>
          <a:endParaRPr lang="en-US"/>
        </a:p>
      </dgm:t>
    </dgm:pt>
    <dgm:pt modelId="{2C352E7F-70D4-46FC-999D-536AFA4B49DB}">
      <dgm:prSet/>
      <dgm:spPr/>
      <dgm:t>
        <a:bodyPr/>
        <a:lstStyle/>
        <a:p>
          <a:r>
            <a:rPr lang="en-US"/>
            <a:t>2.Scalability: Inverted file organization is highly scalable and can handle large amounts of data. As the size of the data set grows, the performance of inverted file organization remains relatively constant, making it an ideal choice for applications that require the handling of large volumes of data.</a:t>
          </a:r>
        </a:p>
      </dgm:t>
    </dgm:pt>
    <dgm:pt modelId="{A876C0BC-8BF2-4045-84E8-923724C25839}" type="parTrans" cxnId="{C6677760-1930-42C0-8AF2-7B64C1893F23}">
      <dgm:prSet/>
      <dgm:spPr/>
      <dgm:t>
        <a:bodyPr/>
        <a:lstStyle/>
        <a:p>
          <a:endParaRPr lang="en-US"/>
        </a:p>
      </dgm:t>
    </dgm:pt>
    <dgm:pt modelId="{3D5BFB2E-3CD4-48EF-BBA0-52FC8A8B3DE5}" type="sibTrans" cxnId="{C6677760-1930-42C0-8AF2-7B64C1893F23}">
      <dgm:prSet/>
      <dgm:spPr/>
      <dgm:t>
        <a:bodyPr/>
        <a:lstStyle/>
        <a:p>
          <a:endParaRPr lang="en-US"/>
        </a:p>
      </dgm:t>
    </dgm:pt>
    <dgm:pt modelId="{367704FD-D014-4030-ABB3-34D6D4F65133}">
      <dgm:prSet/>
      <dgm:spPr/>
      <dgm:t>
        <a:bodyPr/>
        <a:lstStyle/>
        <a:p>
          <a:r>
            <a:rPr lang="en-US"/>
            <a:t>3.Flexibility: Inverted file organization can be used to search on multiple keys or attributes, allowing for complex queries with multiple search criteria. This makes it a powerful tool for multi-key access, as it allows users to find the information they need using various search criteria.</a:t>
          </a:r>
        </a:p>
      </dgm:t>
    </dgm:pt>
    <dgm:pt modelId="{BC5F2D73-30EC-4075-AB23-36050D197058}" type="parTrans" cxnId="{A971BF16-6F04-4A34-AC94-473AD2D267E9}">
      <dgm:prSet/>
      <dgm:spPr/>
      <dgm:t>
        <a:bodyPr/>
        <a:lstStyle/>
        <a:p>
          <a:endParaRPr lang="en-US"/>
        </a:p>
      </dgm:t>
    </dgm:pt>
    <dgm:pt modelId="{F380560C-699F-4AF8-AE09-47B272AD0E32}" type="sibTrans" cxnId="{A971BF16-6F04-4A34-AC94-473AD2D267E9}">
      <dgm:prSet/>
      <dgm:spPr/>
      <dgm:t>
        <a:bodyPr/>
        <a:lstStyle/>
        <a:p>
          <a:endParaRPr lang="en-US"/>
        </a:p>
      </dgm:t>
    </dgm:pt>
    <dgm:pt modelId="{B2173E05-E551-4BD8-95FB-E72BF9F63F88}" type="pres">
      <dgm:prSet presAssocID="{4080ACFD-D21D-434E-AFB1-F7518F013082}" presName="Name0" presStyleCnt="0">
        <dgm:presLayoutVars>
          <dgm:dir/>
          <dgm:resizeHandles val="exact"/>
        </dgm:presLayoutVars>
      </dgm:prSet>
      <dgm:spPr/>
    </dgm:pt>
    <dgm:pt modelId="{F8ED4C24-33F8-4110-8F79-2042A306C8A5}" type="pres">
      <dgm:prSet presAssocID="{43A26362-38FE-4D34-B243-DA0C2D02B785}" presName="node" presStyleLbl="node1" presStyleIdx="0" presStyleCnt="3">
        <dgm:presLayoutVars>
          <dgm:bulletEnabled val="1"/>
        </dgm:presLayoutVars>
      </dgm:prSet>
      <dgm:spPr/>
    </dgm:pt>
    <dgm:pt modelId="{FC9D5B6D-2096-44A8-8EFC-17BDB2CFC931}" type="pres">
      <dgm:prSet presAssocID="{DF3D87E4-8B04-4688-92F9-43436ED8DAE7}" presName="sibTrans" presStyleLbl="sibTrans2D1" presStyleIdx="0" presStyleCnt="2"/>
      <dgm:spPr/>
    </dgm:pt>
    <dgm:pt modelId="{F71A46D1-EAF8-440A-B133-85680122ECEF}" type="pres">
      <dgm:prSet presAssocID="{DF3D87E4-8B04-4688-92F9-43436ED8DAE7}" presName="connectorText" presStyleLbl="sibTrans2D1" presStyleIdx="0" presStyleCnt="2"/>
      <dgm:spPr/>
    </dgm:pt>
    <dgm:pt modelId="{E6BD21B3-EDED-4536-AADF-69A2F1FE81AC}" type="pres">
      <dgm:prSet presAssocID="{2C352E7F-70D4-46FC-999D-536AFA4B49DB}" presName="node" presStyleLbl="node1" presStyleIdx="1" presStyleCnt="3">
        <dgm:presLayoutVars>
          <dgm:bulletEnabled val="1"/>
        </dgm:presLayoutVars>
      </dgm:prSet>
      <dgm:spPr/>
    </dgm:pt>
    <dgm:pt modelId="{DE8AA470-7FAB-4E0D-84E8-5CDBC0797301}" type="pres">
      <dgm:prSet presAssocID="{3D5BFB2E-3CD4-48EF-BBA0-52FC8A8B3DE5}" presName="sibTrans" presStyleLbl="sibTrans2D1" presStyleIdx="1" presStyleCnt="2"/>
      <dgm:spPr/>
    </dgm:pt>
    <dgm:pt modelId="{EF50426B-BD6C-494C-A2C1-E2B3CE47FB5A}" type="pres">
      <dgm:prSet presAssocID="{3D5BFB2E-3CD4-48EF-BBA0-52FC8A8B3DE5}" presName="connectorText" presStyleLbl="sibTrans2D1" presStyleIdx="1" presStyleCnt="2"/>
      <dgm:spPr/>
    </dgm:pt>
    <dgm:pt modelId="{F393BB0F-9062-48E2-8F93-2C02C8970D43}" type="pres">
      <dgm:prSet presAssocID="{367704FD-D014-4030-ABB3-34D6D4F65133}" presName="node" presStyleLbl="node1" presStyleIdx="2" presStyleCnt="3">
        <dgm:presLayoutVars>
          <dgm:bulletEnabled val="1"/>
        </dgm:presLayoutVars>
      </dgm:prSet>
      <dgm:spPr/>
    </dgm:pt>
  </dgm:ptLst>
  <dgm:cxnLst>
    <dgm:cxn modelId="{CBE90C08-49B8-4FAA-B316-CD6CE16356C7}" type="presOf" srcId="{3D5BFB2E-3CD4-48EF-BBA0-52FC8A8B3DE5}" destId="{DE8AA470-7FAB-4E0D-84E8-5CDBC0797301}" srcOrd="0" destOrd="0" presId="urn:microsoft.com/office/officeart/2005/8/layout/process1"/>
    <dgm:cxn modelId="{A971BF16-6F04-4A34-AC94-473AD2D267E9}" srcId="{4080ACFD-D21D-434E-AFB1-F7518F013082}" destId="{367704FD-D014-4030-ABB3-34D6D4F65133}" srcOrd="2" destOrd="0" parTransId="{BC5F2D73-30EC-4075-AB23-36050D197058}" sibTransId="{F380560C-699F-4AF8-AE09-47B272AD0E32}"/>
    <dgm:cxn modelId="{F228CD37-7542-4C3A-9A1E-6ED996118416}" type="presOf" srcId="{2C352E7F-70D4-46FC-999D-536AFA4B49DB}" destId="{E6BD21B3-EDED-4536-AADF-69A2F1FE81AC}" srcOrd="0" destOrd="0" presId="urn:microsoft.com/office/officeart/2005/8/layout/process1"/>
    <dgm:cxn modelId="{3A58EC5D-80C5-44FC-A663-B766C4E4B64E}" type="presOf" srcId="{3D5BFB2E-3CD4-48EF-BBA0-52FC8A8B3DE5}" destId="{EF50426B-BD6C-494C-A2C1-E2B3CE47FB5A}" srcOrd="1" destOrd="0" presId="urn:microsoft.com/office/officeart/2005/8/layout/process1"/>
    <dgm:cxn modelId="{C6677760-1930-42C0-8AF2-7B64C1893F23}" srcId="{4080ACFD-D21D-434E-AFB1-F7518F013082}" destId="{2C352E7F-70D4-46FC-999D-536AFA4B49DB}" srcOrd="1" destOrd="0" parTransId="{A876C0BC-8BF2-4045-84E8-923724C25839}" sibTransId="{3D5BFB2E-3CD4-48EF-BBA0-52FC8A8B3DE5}"/>
    <dgm:cxn modelId="{2910FB4A-CFEB-49F8-9A00-E70370804DBB}" type="presOf" srcId="{DF3D87E4-8B04-4688-92F9-43436ED8DAE7}" destId="{F71A46D1-EAF8-440A-B133-85680122ECEF}" srcOrd="1" destOrd="0" presId="urn:microsoft.com/office/officeart/2005/8/layout/process1"/>
    <dgm:cxn modelId="{555BD08E-3FEF-422C-994F-DD3B92F43CA7}" type="presOf" srcId="{DF3D87E4-8B04-4688-92F9-43436ED8DAE7}" destId="{FC9D5B6D-2096-44A8-8EFC-17BDB2CFC931}" srcOrd="0" destOrd="0" presId="urn:microsoft.com/office/officeart/2005/8/layout/process1"/>
    <dgm:cxn modelId="{9A4FA19F-5F50-4039-912A-7269F6963820}" type="presOf" srcId="{367704FD-D014-4030-ABB3-34D6D4F65133}" destId="{F393BB0F-9062-48E2-8F93-2C02C8970D43}" srcOrd="0" destOrd="0" presId="urn:microsoft.com/office/officeart/2005/8/layout/process1"/>
    <dgm:cxn modelId="{F85FE8B2-A759-4A95-99CA-1E66A5C66988}" type="presOf" srcId="{43A26362-38FE-4D34-B243-DA0C2D02B785}" destId="{F8ED4C24-33F8-4110-8F79-2042A306C8A5}" srcOrd="0" destOrd="0" presId="urn:microsoft.com/office/officeart/2005/8/layout/process1"/>
    <dgm:cxn modelId="{8FACDBD4-F06E-4D22-9F5A-4FE546410933}" srcId="{4080ACFD-D21D-434E-AFB1-F7518F013082}" destId="{43A26362-38FE-4D34-B243-DA0C2D02B785}" srcOrd="0" destOrd="0" parTransId="{BC110AC8-E121-43A5-8DB6-4E693764E463}" sibTransId="{DF3D87E4-8B04-4688-92F9-43436ED8DAE7}"/>
    <dgm:cxn modelId="{9721A7D9-64FD-48D5-B1E5-CE781CC7568C}" type="presOf" srcId="{4080ACFD-D21D-434E-AFB1-F7518F013082}" destId="{B2173E05-E551-4BD8-95FB-E72BF9F63F88}" srcOrd="0" destOrd="0" presId="urn:microsoft.com/office/officeart/2005/8/layout/process1"/>
    <dgm:cxn modelId="{D349BC5F-F4DB-4F56-951D-40885A877128}" type="presParOf" srcId="{B2173E05-E551-4BD8-95FB-E72BF9F63F88}" destId="{F8ED4C24-33F8-4110-8F79-2042A306C8A5}" srcOrd="0" destOrd="0" presId="urn:microsoft.com/office/officeart/2005/8/layout/process1"/>
    <dgm:cxn modelId="{CCC88DD3-9CB6-44BF-A032-9EE850EA99FD}" type="presParOf" srcId="{B2173E05-E551-4BD8-95FB-E72BF9F63F88}" destId="{FC9D5B6D-2096-44A8-8EFC-17BDB2CFC931}" srcOrd="1" destOrd="0" presId="urn:microsoft.com/office/officeart/2005/8/layout/process1"/>
    <dgm:cxn modelId="{8A908241-0359-43DF-B6FE-A3F6003FCE2B}" type="presParOf" srcId="{FC9D5B6D-2096-44A8-8EFC-17BDB2CFC931}" destId="{F71A46D1-EAF8-440A-B133-85680122ECEF}" srcOrd="0" destOrd="0" presId="urn:microsoft.com/office/officeart/2005/8/layout/process1"/>
    <dgm:cxn modelId="{55F762B1-D91A-47DB-A616-3C7A200C1F78}" type="presParOf" srcId="{B2173E05-E551-4BD8-95FB-E72BF9F63F88}" destId="{E6BD21B3-EDED-4536-AADF-69A2F1FE81AC}" srcOrd="2" destOrd="0" presId="urn:microsoft.com/office/officeart/2005/8/layout/process1"/>
    <dgm:cxn modelId="{573192C6-4EEF-4EE7-A35A-A0447435FCB5}" type="presParOf" srcId="{B2173E05-E551-4BD8-95FB-E72BF9F63F88}" destId="{DE8AA470-7FAB-4E0D-84E8-5CDBC0797301}" srcOrd="3" destOrd="0" presId="urn:microsoft.com/office/officeart/2005/8/layout/process1"/>
    <dgm:cxn modelId="{E1963715-FCDA-47EE-A2F7-DC6A412E9A40}" type="presParOf" srcId="{DE8AA470-7FAB-4E0D-84E8-5CDBC0797301}" destId="{EF50426B-BD6C-494C-A2C1-E2B3CE47FB5A}" srcOrd="0" destOrd="0" presId="urn:microsoft.com/office/officeart/2005/8/layout/process1"/>
    <dgm:cxn modelId="{DF97361B-A856-4A9A-8B5A-BDED41D34948}" type="presParOf" srcId="{B2173E05-E551-4BD8-95FB-E72BF9F63F88}" destId="{F393BB0F-9062-48E2-8F93-2C02C8970D43}"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614D2A6-D72F-446C-93D8-58439DE7D66C}"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059654FE-50F1-4605-9A5E-7ACA65623BE1}">
      <dgm:prSet/>
      <dgm:spPr/>
      <dgm:t>
        <a:bodyPr/>
        <a:lstStyle/>
        <a:p>
          <a:r>
            <a:rPr lang="en-US"/>
            <a:t>1.Increased complexity: Inverted file organization can become more complex as the number of keys or attributes being indexed increases. This complexity can make it more difficult to maintain and optimize the system.</a:t>
          </a:r>
        </a:p>
      </dgm:t>
    </dgm:pt>
    <dgm:pt modelId="{646FB93D-AF99-4A91-9BB6-9D30EE36322B}" type="parTrans" cxnId="{0280BFFA-188B-433A-A540-8FAAC73AE196}">
      <dgm:prSet/>
      <dgm:spPr/>
      <dgm:t>
        <a:bodyPr/>
        <a:lstStyle/>
        <a:p>
          <a:endParaRPr lang="en-US"/>
        </a:p>
      </dgm:t>
    </dgm:pt>
    <dgm:pt modelId="{1CDBD090-2562-44ED-A9B1-F4EC0B493175}" type="sibTrans" cxnId="{0280BFFA-188B-433A-A540-8FAAC73AE196}">
      <dgm:prSet/>
      <dgm:spPr/>
      <dgm:t>
        <a:bodyPr/>
        <a:lstStyle/>
        <a:p>
          <a:endParaRPr lang="en-US"/>
        </a:p>
      </dgm:t>
    </dgm:pt>
    <dgm:pt modelId="{4B9AA60D-E677-4C13-B57E-C99374C471C2}">
      <dgm:prSet/>
      <dgm:spPr/>
      <dgm:t>
        <a:bodyPr/>
        <a:lstStyle/>
        <a:p>
          <a:r>
            <a:rPr lang="en-US"/>
            <a:t>2.Storage overhead: Inverted file organization requires additional storage space to store the indexes and inverted lists. As the size of the data set grows, the storage overhead can become significant, making it more expensive to maintain the system.</a:t>
          </a:r>
        </a:p>
      </dgm:t>
    </dgm:pt>
    <dgm:pt modelId="{4F015FCC-6D60-4DDB-9E72-2C664D00A019}" type="parTrans" cxnId="{01AADCCB-5625-4E4E-910D-3108ACFA36D2}">
      <dgm:prSet/>
      <dgm:spPr/>
      <dgm:t>
        <a:bodyPr/>
        <a:lstStyle/>
        <a:p>
          <a:endParaRPr lang="en-US"/>
        </a:p>
      </dgm:t>
    </dgm:pt>
    <dgm:pt modelId="{40F6656A-408D-4AC7-A6F5-7DBDA6F15836}" type="sibTrans" cxnId="{01AADCCB-5625-4E4E-910D-3108ACFA36D2}">
      <dgm:prSet/>
      <dgm:spPr/>
      <dgm:t>
        <a:bodyPr/>
        <a:lstStyle/>
        <a:p>
          <a:endParaRPr lang="en-US"/>
        </a:p>
      </dgm:t>
    </dgm:pt>
    <dgm:pt modelId="{94F69FAE-14E6-45B7-861D-E93E715BEE03}">
      <dgm:prSet/>
      <dgm:spPr/>
      <dgm:t>
        <a:bodyPr/>
        <a:lstStyle/>
        <a:p>
          <a:r>
            <a:rPr lang="en-US"/>
            <a:t>3.Query processing overhead: Inverted file organization requires extra processing overhead to perform the set operations needed to retrieve data based on multiple search criteria. This can result in slower query processing times, especially for complex queries with multiple search criteria.</a:t>
          </a:r>
        </a:p>
      </dgm:t>
    </dgm:pt>
    <dgm:pt modelId="{D6ED0938-B29C-430C-BE9E-0C025E20260A}" type="parTrans" cxnId="{85D3EC9A-78AF-467E-A37F-DA3124317F74}">
      <dgm:prSet/>
      <dgm:spPr/>
      <dgm:t>
        <a:bodyPr/>
        <a:lstStyle/>
        <a:p>
          <a:endParaRPr lang="en-US"/>
        </a:p>
      </dgm:t>
    </dgm:pt>
    <dgm:pt modelId="{571FB345-6835-48BE-87FD-D1BB02952D80}" type="sibTrans" cxnId="{85D3EC9A-78AF-467E-A37F-DA3124317F74}">
      <dgm:prSet/>
      <dgm:spPr/>
      <dgm:t>
        <a:bodyPr/>
        <a:lstStyle/>
        <a:p>
          <a:endParaRPr lang="en-US"/>
        </a:p>
      </dgm:t>
    </dgm:pt>
    <dgm:pt modelId="{F00735B7-C35D-4869-B6E8-ABE0C7167B78}" type="pres">
      <dgm:prSet presAssocID="{D614D2A6-D72F-446C-93D8-58439DE7D66C}" presName="Name0" presStyleCnt="0">
        <dgm:presLayoutVars>
          <dgm:dir/>
          <dgm:animLvl val="lvl"/>
          <dgm:resizeHandles val="exact"/>
        </dgm:presLayoutVars>
      </dgm:prSet>
      <dgm:spPr/>
    </dgm:pt>
    <dgm:pt modelId="{B18DA549-94CE-4969-AD48-E77687CEDE3B}" type="pres">
      <dgm:prSet presAssocID="{94F69FAE-14E6-45B7-861D-E93E715BEE03}" presName="boxAndChildren" presStyleCnt="0"/>
      <dgm:spPr/>
    </dgm:pt>
    <dgm:pt modelId="{B6D6B440-ED3A-4BAA-97B0-F02435710D55}" type="pres">
      <dgm:prSet presAssocID="{94F69FAE-14E6-45B7-861D-E93E715BEE03}" presName="parentTextBox" presStyleLbl="node1" presStyleIdx="0" presStyleCnt="3"/>
      <dgm:spPr/>
    </dgm:pt>
    <dgm:pt modelId="{BE9C5C71-7DE7-40EE-9649-D611B535B4C6}" type="pres">
      <dgm:prSet presAssocID="{40F6656A-408D-4AC7-A6F5-7DBDA6F15836}" presName="sp" presStyleCnt="0"/>
      <dgm:spPr/>
    </dgm:pt>
    <dgm:pt modelId="{26E5FBEA-9455-47C2-81CB-483073396055}" type="pres">
      <dgm:prSet presAssocID="{4B9AA60D-E677-4C13-B57E-C99374C471C2}" presName="arrowAndChildren" presStyleCnt="0"/>
      <dgm:spPr/>
    </dgm:pt>
    <dgm:pt modelId="{36FCEF99-9AD9-4540-B92E-04E2F293F84F}" type="pres">
      <dgm:prSet presAssocID="{4B9AA60D-E677-4C13-B57E-C99374C471C2}" presName="parentTextArrow" presStyleLbl="node1" presStyleIdx="1" presStyleCnt="3"/>
      <dgm:spPr/>
    </dgm:pt>
    <dgm:pt modelId="{C69847F6-7085-48E8-A315-ED0015E1E659}" type="pres">
      <dgm:prSet presAssocID="{1CDBD090-2562-44ED-A9B1-F4EC0B493175}" presName="sp" presStyleCnt="0"/>
      <dgm:spPr/>
    </dgm:pt>
    <dgm:pt modelId="{5E70BDE8-4A8F-4D25-9925-AF3DE61DAB9B}" type="pres">
      <dgm:prSet presAssocID="{059654FE-50F1-4605-9A5E-7ACA65623BE1}" presName="arrowAndChildren" presStyleCnt="0"/>
      <dgm:spPr/>
    </dgm:pt>
    <dgm:pt modelId="{B8528D9B-C8F4-4E50-B78A-857B8E37FC8C}" type="pres">
      <dgm:prSet presAssocID="{059654FE-50F1-4605-9A5E-7ACA65623BE1}" presName="parentTextArrow" presStyleLbl="node1" presStyleIdx="2" presStyleCnt="3"/>
      <dgm:spPr/>
    </dgm:pt>
  </dgm:ptLst>
  <dgm:cxnLst>
    <dgm:cxn modelId="{B15F8829-C3CA-4D82-9818-E27DBA647F0A}" type="presOf" srcId="{94F69FAE-14E6-45B7-861D-E93E715BEE03}" destId="{B6D6B440-ED3A-4BAA-97B0-F02435710D55}" srcOrd="0" destOrd="0" presId="urn:microsoft.com/office/officeart/2005/8/layout/process4"/>
    <dgm:cxn modelId="{AAC24D59-604F-4F01-8B0A-E1214EE786B6}" type="presOf" srcId="{059654FE-50F1-4605-9A5E-7ACA65623BE1}" destId="{B8528D9B-C8F4-4E50-B78A-857B8E37FC8C}" srcOrd="0" destOrd="0" presId="urn:microsoft.com/office/officeart/2005/8/layout/process4"/>
    <dgm:cxn modelId="{85D3EC9A-78AF-467E-A37F-DA3124317F74}" srcId="{D614D2A6-D72F-446C-93D8-58439DE7D66C}" destId="{94F69FAE-14E6-45B7-861D-E93E715BEE03}" srcOrd="2" destOrd="0" parTransId="{D6ED0938-B29C-430C-BE9E-0C025E20260A}" sibTransId="{571FB345-6835-48BE-87FD-D1BB02952D80}"/>
    <dgm:cxn modelId="{0E308EC3-1454-46B0-8C60-8A981EB25EF2}" type="presOf" srcId="{D614D2A6-D72F-446C-93D8-58439DE7D66C}" destId="{F00735B7-C35D-4869-B6E8-ABE0C7167B78}" srcOrd="0" destOrd="0" presId="urn:microsoft.com/office/officeart/2005/8/layout/process4"/>
    <dgm:cxn modelId="{01AADCCB-5625-4E4E-910D-3108ACFA36D2}" srcId="{D614D2A6-D72F-446C-93D8-58439DE7D66C}" destId="{4B9AA60D-E677-4C13-B57E-C99374C471C2}" srcOrd="1" destOrd="0" parTransId="{4F015FCC-6D60-4DDB-9E72-2C664D00A019}" sibTransId="{40F6656A-408D-4AC7-A6F5-7DBDA6F15836}"/>
    <dgm:cxn modelId="{358056E4-4009-4B70-84F8-252552BAB97E}" type="presOf" srcId="{4B9AA60D-E677-4C13-B57E-C99374C471C2}" destId="{36FCEF99-9AD9-4540-B92E-04E2F293F84F}" srcOrd="0" destOrd="0" presId="urn:microsoft.com/office/officeart/2005/8/layout/process4"/>
    <dgm:cxn modelId="{0280BFFA-188B-433A-A540-8FAAC73AE196}" srcId="{D614D2A6-D72F-446C-93D8-58439DE7D66C}" destId="{059654FE-50F1-4605-9A5E-7ACA65623BE1}" srcOrd="0" destOrd="0" parTransId="{646FB93D-AF99-4A91-9BB6-9D30EE36322B}" sibTransId="{1CDBD090-2562-44ED-A9B1-F4EC0B493175}"/>
    <dgm:cxn modelId="{2D2742F5-938A-4CB4-A79B-DA5BD886B586}" type="presParOf" srcId="{F00735B7-C35D-4869-B6E8-ABE0C7167B78}" destId="{B18DA549-94CE-4969-AD48-E77687CEDE3B}" srcOrd="0" destOrd="0" presId="urn:microsoft.com/office/officeart/2005/8/layout/process4"/>
    <dgm:cxn modelId="{34320027-E017-4B15-8081-309CEBB9DC1D}" type="presParOf" srcId="{B18DA549-94CE-4969-AD48-E77687CEDE3B}" destId="{B6D6B440-ED3A-4BAA-97B0-F02435710D55}" srcOrd="0" destOrd="0" presId="urn:microsoft.com/office/officeart/2005/8/layout/process4"/>
    <dgm:cxn modelId="{424D1B8E-2150-424A-876D-1B77F8BA024B}" type="presParOf" srcId="{F00735B7-C35D-4869-B6E8-ABE0C7167B78}" destId="{BE9C5C71-7DE7-40EE-9649-D611B535B4C6}" srcOrd="1" destOrd="0" presId="urn:microsoft.com/office/officeart/2005/8/layout/process4"/>
    <dgm:cxn modelId="{4ED6CB25-65AC-4F43-AF1A-FE647396C542}" type="presParOf" srcId="{F00735B7-C35D-4869-B6E8-ABE0C7167B78}" destId="{26E5FBEA-9455-47C2-81CB-483073396055}" srcOrd="2" destOrd="0" presId="urn:microsoft.com/office/officeart/2005/8/layout/process4"/>
    <dgm:cxn modelId="{34700FD2-E7AF-4A38-82C6-2189CC0F6290}" type="presParOf" srcId="{26E5FBEA-9455-47C2-81CB-483073396055}" destId="{36FCEF99-9AD9-4540-B92E-04E2F293F84F}" srcOrd="0" destOrd="0" presId="urn:microsoft.com/office/officeart/2005/8/layout/process4"/>
    <dgm:cxn modelId="{E3A2D2AA-AC1F-49DC-B341-6FB3E5930C2E}" type="presParOf" srcId="{F00735B7-C35D-4869-B6E8-ABE0C7167B78}" destId="{C69847F6-7085-48E8-A315-ED0015E1E659}" srcOrd="3" destOrd="0" presId="urn:microsoft.com/office/officeart/2005/8/layout/process4"/>
    <dgm:cxn modelId="{0C0334EC-0FE9-4FBA-A403-1F0608B26355}" type="presParOf" srcId="{F00735B7-C35D-4869-B6E8-ABE0C7167B78}" destId="{5E70BDE8-4A8F-4D25-9925-AF3DE61DAB9B}" srcOrd="4" destOrd="0" presId="urn:microsoft.com/office/officeart/2005/8/layout/process4"/>
    <dgm:cxn modelId="{3CF58B8D-1803-461C-ABD1-AE9F85AC3A18}" type="presParOf" srcId="{5E70BDE8-4A8F-4D25-9925-AF3DE61DAB9B}" destId="{B8528D9B-C8F4-4E50-B78A-857B8E37FC8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F4DDAEF-4AF0-4D69-AB6D-8BFD796EDE5D}" type="doc">
      <dgm:prSet loTypeId="urn:microsoft.com/office/officeart/2005/8/layout/process1" loCatId="process" qsTypeId="urn:microsoft.com/office/officeart/2005/8/quickstyle/simple1" qsCatId="simple" csTypeId="urn:microsoft.com/office/officeart/2005/8/colors/colorful5" csCatId="colorful"/>
      <dgm:spPr/>
      <dgm:t>
        <a:bodyPr/>
        <a:lstStyle/>
        <a:p>
          <a:endParaRPr lang="en-US"/>
        </a:p>
      </dgm:t>
    </dgm:pt>
    <dgm:pt modelId="{AD66AAB7-A3DF-4F66-AEE4-A7AC03A92680}">
      <dgm:prSet/>
      <dgm:spPr/>
      <dgm:t>
        <a:bodyPr/>
        <a:lstStyle/>
        <a:p>
          <a:r>
            <a:rPr lang="en-US"/>
            <a:t>Multi list organization is a data structure that allows for the storage and retrieval of multiple items of data within a single record or entity. It is commonly used in computer programming to organize and manage complex data structures, such as databases.</a:t>
          </a:r>
        </a:p>
      </dgm:t>
    </dgm:pt>
    <dgm:pt modelId="{01C7D482-CA23-4928-95BF-A4AEB428FB2F}" type="parTrans" cxnId="{0CCFD146-C639-4744-89C9-5F0A936864AC}">
      <dgm:prSet/>
      <dgm:spPr/>
      <dgm:t>
        <a:bodyPr/>
        <a:lstStyle/>
        <a:p>
          <a:endParaRPr lang="en-US"/>
        </a:p>
      </dgm:t>
    </dgm:pt>
    <dgm:pt modelId="{68846C39-E16D-436B-A10D-30ABBC2CEE13}" type="sibTrans" cxnId="{0CCFD146-C639-4744-89C9-5F0A936864AC}">
      <dgm:prSet/>
      <dgm:spPr/>
      <dgm:t>
        <a:bodyPr/>
        <a:lstStyle/>
        <a:p>
          <a:endParaRPr lang="en-US"/>
        </a:p>
      </dgm:t>
    </dgm:pt>
    <dgm:pt modelId="{D469B020-35D3-4583-82A2-3C544FE82873}">
      <dgm:prSet/>
      <dgm:spPr/>
      <dgm:t>
        <a:bodyPr/>
        <a:lstStyle/>
        <a:p>
          <a:r>
            <a:rPr lang="en-US"/>
            <a:t>The basic concept of multi list organization involves creating multiple lists or arrays within a single record. Each list or array contains a set of related data items that are associated with the record. The lists or arrays can be of different sizes and contain different types of data.</a:t>
          </a:r>
        </a:p>
      </dgm:t>
    </dgm:pt>
    <dgm:pt modelId="{51036E09-CCF0-4C61-AD8C-85B887682F2B}" type="parTrans" cxnId="{65A74D7D-37D5-4769-87D3-A6DFAC68A0A0}">
      <dgm:prSet/>
      <dgm:spPr/>
      <dgm:t>
        <a:bodyPr/>
        <a:lstStyle/>
        <a:p>
          <a:endParaRPr lang="en-US"/>
        </a:p>
      </dgm:t>
    </dgm:pt>
    <dgm:pt modelId="{9D9AEDC8-C1BA-4F9F-A984-78B8DC624C89}" type="sibTrans" cxnId="{65A74D7D-37D5-4769-87D3-A6DFAC68A0A0}">
      <dgm:prSet/>
      <dgm:spPr/>
      <dgm:t>
        <a:bodyPr/>
        <a:lstStyle/>
        <a:p>
          <a:endParaRPr lang="en-US"/>
        </a:p>
      </dgm:t>
    </dgm:pt>
    <dgm:pt modelId="{6FBBFE23-9008-4F3C-92E0-244CC7DFA3B1}">
      <dgm:prSet/>
      <dgm:spPr/>
      <dgm:t>
        <a:bodyPr/>
        <a:lstStyle/>
        <a:p>
          <a:r>
            <a:rPr lang="en-US"/>
            <a:t>For example, consider a student record that contains information such as the student's name, address, and phone number. In addition to this basic information, the record may also contain multiple lists of data, such as the courses the student is enrolled in, the grades the student has received, and any extracurricular activities the student is involved in. Each list contains related data items that are associated with the student record.</a:t>
          </a:r>
        </a:p>
      </dgm:t>
    </dgm:pt>
    <dgm:pt modelId="{92A958BD-E810-4771-9ADB-8A76DBF5092A}" type="parTrans" cxnId="{99173C6E-882D-442F-9276-BA0999865418}">
      <dgm:prSet/>
      <dgm:spPr/>
      <dgm:t>
        <a:bodyPr/>
        <a:lstStyle/>
        <a:p>
          <a:endParaRPr lang="en-US"/>
        </a:p>
      </dgm:t>
    </dgm:pt>
    <dgm:pt modelId="{00B2E0BE-8C07-4178-BD1B-23742F7BBA62}" type="sibTrans" cxnId="{99173C6E-882D-442F-9276-BA0999865418}">
      <dgm:prSet/>
      <dgm:spPr/>
      <dgm:t>
        <a:bodyPr/>
        <a:lstStyle/>
        <a:p>
          <a:endParaRPr lang="en-US"/>
        </a:p>
      </dgm:t>
    </dgm:pt>
    <dgm:pt modelId="{6348DCC9-4558-4B91-9782-3EBCFB0D874B}" type="pres">
      <dgm:prSet presAssocID="{AF4DDAEF-4AF0-4D69-AB6D-8BFD796EDE5D}" presName="Name0" presStyleCnt="0">
        <dgm:presLayoutVars>
          <dgm:dir/>
          <dgm:resizeHandles val="exact"/>
        </dgm:presLayoutVars>
      </dgm:prSet>
      <dgm:spPr/>
    </dgm:pt>
    <dgm:pt modelId="{03715031-5500-4095-A19B-7D894421C606}" type="pres">
      <dgm:prSet presAssocID="{AD66AAB7-A3DF-4F66-AEE4-A7AC03A92680}" presName="node" presStyleLbl="node1" presStyleIdx="0" presStyleCnt="3">
        <dgm:presLayoutVars>
          <dgm:bulletEnabled val="1"/>
        </dgm:presLayoutVars>
      </dgm:prSet>
      <dgm:spPr/>
    </dgm:pt>
    <dgm:pt modelId="{70BD7FC8-F4BE-43B7-A50E-7FDA2F918DF6}" type="pres">
      <dgm:prSet presAssocID="{68846C39-E16D-436B-A10D-30ABBC2CEE13}" presName="sibTrans" presStyleLbl="sibTrans2D1" presStyleIdx="0" presStyleCnt="2"/>
      <dgm:spPr/>
    </dgm:pt>
    <dgm:pt modelId="{B2D7EB3E-B9B6-4EF1-942D-6AEC3D1370CB}" type="pres">
      <dgm:prSet presAssocID="{68846C39-E16D-436B-A10D-30ABBC2CEE13}" presName="connectorText" presStyleLbl="sibTrans2D1" presStyleIdx="0" presStyleCnt="2"/>
      <dgm:spPr/>
    </dgm:pt>
    <dgm:pt modelId="{974499B7-2095-46B4-8A77-1FF0D2F80ABD}" type="pres">
      <dgm:prSet presAssocID="{D469B020-35D3-4583-82A2-3C544FE82873}" presName="node" presStyleLbl="node1" presStyleIdx="1" presStyleCnt="3">
        <dgm:presLayoutVars>
          <dgm:bulletEnabled val="1"/>
        </dgm:presLayoutVars>
      </dgm:prSet>
      <dgm:spPr/>
    </dgm:pt>
    <dgm:pt modelId="{781796E7-0362-470D-9678-996CA89F03E6}" type="pres">
      <dgm:prSet presAssocID="{9D9AEDC8-C1BA-4F9F-A984-78B8DC624C89}" presName="sibTrans" presStyleLbl="sibTrans2D1" presStyleIdx="1" presStyleCnt="2"/>
      <dgm:spPr/>
    </dgm:pt>
    <dgm:pt modelId="{A99B5870-1643-4A3B-A0F1-A3B7E55F287E}" type="pres">
      <dgm:prSet presAssocID="{9D9AEDC8-C1BA-4F9F-A984-78B8DC624C89}" presName="connectorText" presStyleLbl="sibTrans2D1" presStyleIdx="1" presStyleCnt="2"/>
      <dgm:spPr/>
    </dgm:pt>
    <dgm:pt modelId="{179B87A4-DD52-4C4E-AB54-832BD4DD9C14}" type="pres">
      <dgm:prSet presAssocID="{6FBBFE23-9008-4F3C-92E0-244CC7DFA3B1}" presName="node" presStyleLbl="node1" presStyleIdx="2" presStyleCnt="3">
        <dgm:presLayoutVars>
          <dgm:bulletEnabled val="1"/>
        </dgm:presLayoutVars>
      </dgm:prSet>
      <dgm:spPr/>
    </dgm:pt>
  </dgm:ptLst>
  <dgm:cxnLst>
    <dgm:cxn modelId="{FE800F25-7A7F-4E86-9E91-90438B4F64C6}" type="presOf" srcId="{AD66AAB7-A3DF-4F66-AEE4-A7AC03A92680}" destId="{03715031-5500-4095-A19B-7D894421C606}" srcOrd="0" destOrd="0" presId="urn:microsoft.com/office/officeart/2005/8/layout/process1"/>
    <dgm:cxn modelId="{15EBBE26-9B49-4CA8-B3DC-BEFF95294127}" type="presOf" srcId="{6FBBFE23-9008-4F3C-92E0-244CC7DFA3B1}" destId="{179B87A4-DD52-4C4E-AB54-832BD4DD9C14}" srcOrd="0" destOrd="0" presId="urn:microsoft.com/office/officeart/2005/8/layout/process1"/>
    <dgm:cxn modelId="{0CCFD146-C639-4744-89C9-5F0A936864AC}" srcId="{AF4DDAEF-4AF0-4D69-AB6D-8BFD796EDE5D}" destId="{AD66AAB7-A3DF-4F66-AEE4-A7AC03A92680}" srcOrd="0" destOrd="0" parTransId="{01C7D482-CA23-4928-95BF-A4AEB428FB2F}" sibTransId="{68846C39-E16D-436B-A10D-30ABBC2CEE13}"/>
    <dgm:cxn modelId="{99173C6E-882D-442F-9276-BA0999865418}" srcId="{AF4DDAEF-4AF0-4D69-AB6D-8BFD796EDE5D}" destId="{6FBBFE23-9008-4F3C-92E0-244CC7DFA3B1}" srcOrd="2" destOrd="0" parTransId="{92A958BD-E810-4771-9ADB-8A76DBF5092A}" sibTransId="{00B2E0BE-8C07-4178-BD1B-23742F7BBA62}"/>
    <dgm:cxn modelId="{65A74D7D-37D5-4769-87D3-A6DFAC68A0A0}" srcId="{AF4DDAEF-4AF0-4D69-AB6D-8BFD796EDE5D}" destId="{D469B020-35D3-4583-82A2-3C544FE82873}" srcOrd="1" destOrd="0" parTransId="{51036E09-CCF0-4C61-AD8C-85B887682F2B}" sibTransId="{9D9AEDC8-C1BA-4F9F-A984-78B8DC624C89}"/>
    <dgm:cxn modelId="{37ECDD8D-9026-4359-963B-EAE596825FBB}" type="presOf" srcId="{68846C39-E16D-436B-A10D-30ABBC2CEE13}" destId="{B2D7EB3E-B9B6-4EF1-942D-6AEC3D1370CB}" srcOrd="1" destOrd="0" presId="urn:microsoft.com/office/officeart/2005/8/layout/process1"/>
    <dgm:cxn modelId="{D8E2D292-1EAD-4005-9904-8FDAAB679E87}" type="presOf" srcId="{68846C39-E16D-436B-A10D-30ABBC2CEE13}" destId="{70BD7FC8-F4BE-43B7-A50E-7FDA2F918DF6}" srcOrd="0" destOrd="0" presId="urn:microsoft.com/office/officeart/2005/8/layout/process1"/>
    <dgm:cxn modelId="{9D1274C2-FBCB-4CD6-BD46-0C55F9C217EF}" type="presOf" srcId="{9D9AEDC8-C1BA-4F9F-A984-78B8DC624C89}" destId="{781796E7-0362-470D-9678-996CA89F03E6}" srcOrd="0" destOrd="0" presId="urn:microsoft.com/office/officeart/2005/8/layout/process1"/>
    <dgm:cxn modelId="{7E0633CB-1818-481E-8E59-677E3715DDAC}" type="presOf" srcId="{D469B020-35D3-4583-82A2-3C544FE82873}" destId="{974499B7-2095-46B4-8A77-1FF0D2F80ABD}" srcOrd="0" destOrd="0" presId="urn:microsoft.com/office/officeart/2005/8/layout/process1"/>
    <dgm:cxn modelId="{DA1C9ED5-0551-408B-9DE9-1D767FA83A26}" type="presOf" srcId="{AF4DDAEF-4AF0-4D69-AB6D-8BFD796EDE5D}" destId="{6348DCC9-4558-4B91-9782-3EBCFB0D874B}" srcOrd="0" destOrd="0" presId="urn:microsoft.com/office/officeart/2005/8/layout/process1"/>
    <dgm:cxn modelId="{CB8FAEDA-45FB-48BB-8791-5E3C6C828407}" type="presOf" srcId="{9D9AEDC8-C1BA-4F9F-A984-78B8DC624C89}" destId="{A99B5870-1643-4A3B-A0F1-A3B7E55F287E}" srcOrd="1" destOrd="0" presId="urn:microsoft.com/office/officeart/2005/8/layout/process1"/>
    <dgm:cxn modelId="{54E1EEB4-921A-4603-8AE7-62E0E440323D}" type="presParOf" srcId="{6348DCC9-4558-4B91-9782-3EBCFB0D874B}" destId="{03715031-5500-4095-A19B-7D894421C606}" srcOrd="0" destOrd="0" presId="urn:microsoft.com/office/officeart/2005/8/layout/process1"/>
    <dgm:cxn modelId="{9500DDCD-34C5-4F1B-8D7A-09EB202BB368}" type="presParOf" srcId="{6348DCC9-4558-4B91-9782-3EBCFB0D874B}" destId="{70BD7FC8-F4BE-43B7-A50E-7FDA2F918DF6}" srcOrd="1" destOrd="0" presId="urn:microsoft.com/office/officeart/2005/8/layout/process1"/>
    <dgm:cxn modelId="{372C4CE3-4A75-4548-A904-E7686D796941}" type="presParOf" srcId="{70BD7FC8-F4BE-43B7-A50E-7FDA2F918DF6}" destId="{B2D7EB3E-B9B6-4EF1-942D-6AEC3D1370CB}" srcOrd="0" destOrd="0" presId="urn:microsoft.com/office/officeart/2005/8/layout/process1"/>
    <dgm:cxn modelId="{4642ED75-3EF1-4F0D-8369-3B0EDE6E6F5B}" type="presParOf" srcId="{6348DCC9-4558-4B91-9782-3EBCFB0D874B}" destId="{974499B7-2095-46B4-8A77-1FF0D2F80ABD}" srcOrd="2" destOrd="0" presId="urn:microsoft.com/office/officeart/2005/8/layout/process1"/>
    <dgm:cxn modelId="{F9576F2A-41D3-48EB-A9A1-8FF214C8C29D}" type="presParOf" srcId="{6348DCC9-4558-4B91-9782-3EBCFB0D874B}" destId="{781796E7-0362-470D-9678-996CA89F03E6}" srcOrd="3" destOrd="0" presId="urn:microsoft.com/office/officeart/2005/8/layout/process1"/>
    <dgm:cxn modelId="{8E2D9CBC-D3FD-4A87-A56E-79DD9A6DC6B7}" type="presParOf" srcId="{781796E7-0362-470D-9678-996CA89F03E6}" destId="{A99B5870-1643-4A3B-A0F1-A3B7E55F287E}" srcOrd="0" destOrd="0" presId="urn:microsoft.com/office/officeart/2005/8/layout/process1"/>
    <dgm:cxn modelId="{909BD206-D67D-40D2-8B20-C524E4ECDDC6}" type="presParOf" srcId="{6348DCC9-4558-4B91-9782-3EBCFB0D874B}" destId="{179B87A4-DD52-4C4E-AB54-832BD4DD9C14}"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A751C4E-6512-4941-8D3A-538774D0421C}"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7A39DAA1-68B6-43C0-8363-CB5427E337D2}">
      <dgm:prSet/>
      <dgm:spPr/>
      <dgm:t>
        <a:bodyPr/>
        <a:lstStyle/>
        <a:p>
          <a:r>
            <a:rPr lang="en-US" dirty="0">
              <a:latin typeface="Century Gothic" panose="020B0502020202020204"/>
            </a:rPr>
            <a:t>1.Improved</a:t>
          </a:r>
          <a:r>
            <a:rPr lang="en-US" dirty="0"/>
            <a:t> Data Organization: Multi list organization enables the organization of complex data structures within a single record or entity, making it easier to manage and access data.</a:t>
          </a:r>
        </a:p>
      </dgm:t>
    </dgm:pt>
    <dgm:pt modelId="{3557B768-F6C2-4EA4-9136-BACC6A3E3DC8}" type="parTrans" cxnId="{27B2ACAC-A8DA-4A09-9BC3-3D896DEA8F72}">
      <dgm:prSet/>
      <dgm:spPr/>
      <dgm:t>
        <a:bodyPr/>
        <a:lstStyle/>
        <a:p>
          <a:endParaRPr lang="en-US"/>
        </a:p>
      </dgm:t>
    </dgm:pt>
    <dgm:pt modelId="{1DC6711F-1C67-4450-A992-EA063A88798F}" type="sibTrans" cxnId="{27B2ACAC-A8DA-4A09-9BC3-3D896DEA8F72}">
      <dgm:prSet/>
      <dgm:spPr/>
      <dgm:t>
        <a:bodyPr/>
        <a:lstStyle/>
        <a:p>
          <a:endParaRPr lang="en-US"/>
        </a:p>
      </dgm:t>
    </dgm:pt>
    <dgm:pt modelId="{C81C100B-88B3-4CE6-87BD-E0FDF7B49064}">
      <dgm:prSet/>
      <dgm:spPr/>
      <dgm:t>
        <a:bodyPr/>
        <a:lstStyle/>
        <a:p>
          <a:r>
            <a:rPr lang="en-US" dirty="0">
              <a:latin typeface="Century Gothic" panose="020B0502020202020204"/>
            </a:rPr>
            <a:t>2.Easy</a:t>
          </a:r>
          <a:r>
            <a:rPr lang="en-US" dirty="0"/>
            <a:t> Access to Data: With multi list organization, it is easier to access and manipulate the data since the related data items are stored in the same record or entity.</a:t>
          </a:r>
        </a:p>
      </dgm:t>
    </dgm:pt>
    <dgm:pt modelId="{0AE759BE-D9B8-4963-8CCA-FF3F32B165D4}" type="parTrans" cxnId="{3C54708E-F283-4DF0-9B49-471F3FE18A44}">
      <dgm:prSet/>
      <dgm:spPr/>
      <dgm:t>
        <a:bodyPr/>
        <a:lstStyle/>
        <a:p>
          <a:endParaRPr lang="en-US"/>
        </a:p>
      </dgm:t>
    </dgm:pt>
    <dgm:pt modelId="{EB451851-7F91-41B9-9CBD-F8A5BBAF55F1}" type="sibTrans" cxnId="{3C54708E-F283-4DF0-9B49-471F3FE18A44}">
      <dgm:prSet/>
      <dgm:spPr/>
      <dgm:t>
        <a:bodyPr/>
        <a:lstStyle/>
        <a:p>
          <a:endParaRPr lang="en-US"/>
        </a:p>
      </dgm:t>
    </dgm:pt>
    <dgm:pt modelId="{5C827127-24CB-4040-8084-83DD4D599684}">
      <dgm:prSet/>
      <dgm:spPr/>
      <dgm:t>
        <a:bodyPr/>
        <a:lstStyle/>
        <a:p>
          <a:r>
            <a:rPr lang="en-US" dirty="0">
              <a:latin typeface="Century Gothic" panose="020B0502020202020204"/>
            </a:rPr>
            <a:t>3.Efficient</a:t>
          </a:r>
          <a:r>
            <a:rPr lang="en-US" dirty="0"/>
            <a:t> Memory Utilization: Multi list organization can help in efficient memory utilization since the data items are stored in a single record or entity, minimizing the need for multiple data structures.</a:t>
          </a:r>
        </a:p>
      </dgm:t>
    </dgm:pt>
    <dgm:pt modelId="{915DD6A7-7A84-448C-BF85-B454876B2A98}" type="parTrans" cxnId="{B082B066-C517-45A8-B245-FC944D3D73C6}">
      <dgm:prSet/>
      <dgm:spPr/>
      <dgm:t>
        <a:bodyPr/>
        <a:lstStyle/>
        <a:p>
          <a:endParaRPr lang="en-US"/>
        </a:p>
      </dgm:t>
    </dgm:pt>
    <dgm:pt modelId="{CCF34539-AF65-4222-BB7D-D14557BDAC1E}" type="sibTrans" cxnId="{B082B066-C517-45A8-B245-FC944D3D73C6}">
      <dgm:prSet/>
      <dgm:spPr/>
      <dgm:t>
        <a:bodyPr/>
        <a:lstStyle/>
        <a:p>
          <a:endParaRPr lang="en-US"/>
        </a:p>
      </dgm:t>
    </dgm:pt>
    <dgm:pt modelId="{D5136BC1-BCEC-40C9-89A1-E0C7418997AA}" type="pres">
      <dgm:prSet presAssocID="{3A751C4E-6512-4941-8D3A-538774D0421C}" presName="outerComposite" presStyleCnt="0">
        <dgm:presLayoutVars>
          <dgm:chMax val="5"/>
          <dgm:dir/>
          <dgm:resizeHandles val="exact"/>
        </dgm:presLayoutVars>
      </dgm:prSet>
      <dgm:spPr/>
    </dgm:pt>
    <dgm:pt modelId="{BAE3BFB5-16D2-410B-8F16-536D3EC25776}" type="pres">
      <dgm:prSet presAssocID="{3A751C4E-6512-4941-8D3A-538774D0421C}" presName="dummyMaxCanvas" presStyleCnt="0">
        <dgm:presLayoutVars/>
      </dgm:prSet>
      <dgm:spPr/>
    </dgm:pt>
    <dgm:pt modelId="{9B0DD675-9F58-48B7-BB5B-A8D459365B99}" type="pres">
      <dgm:prSet presAssocID="{3A751C4E-6512-4941-8D3A-538774D0421C}" presName="ThreeNodes_1" presStyleLbl="node1" presStyleIdx="0" presStyleCnt="3">
        <dgm:presLayoutVars>
          <dgm:bulletEnabled val="1"/>
        </dgm:presLayoutVars>
      </dgm:prSet>
      <dgm:spPr/>
    </dgm:pt>
    <dgm:pt modelId="{3FE1803B-3C36-4B78-8BAE-EA92C52508CC}" type="pres">
      <dgm:prSet presAssocID="{3A751C4E-6512-4941-8D3A-538774D0421C}" presName="ThreeNodes_2" presStyleLbl="node1" presStyleIdx="1" presStyleCnt="3">
        <dgm:presLayoutVars>
          <dgm:bulletEnabled val="1"/>
        </dgm:presLayoutVars>
      </dgm:prSet>
      <dgm:spPr/>
    </dgm:pt>
    <dgm:pt modelId="{C8E8E854-103B-4F99-961C-6E250E3C9552}" type="pres">
      <dgm:prSet presAssocID="{3A751C4E-6512-4941-8D3A-538774D0421C}" presName="ThreeNodes_3" presStyleLbl="node1" presStyleIdx="2" presStyleCnt="3">
        <dgm:presLayoutVars>
          <dgm:bulletEnabled val="1"/>
        </dgm:presLayoutVars>
      </dgm:prSet>
      <dgm:spPr/>
    </dgm:pt>
    <dgm:pt modelId="{156F6D47-BA53-49F7-832F-412A26CF517E}" type="pres">
      <dgm:prSet presAssocID="{3A751C4E-6512-4941-8D3A-538774D0421C}" presName="ThreeConn_1-2" presStyleLbl="fgAccFollowNode1" presStyleIdx="0" presStyleCnt="2">
        <dgm:presLayoutVars>
          <dgm:bulletEnabled val="1"/>
        </dgm:presLayoutVars>
      </dgm:prSet>
      <dgm:spPr/>
    </dgm:pt>
    <dgm:pt modelId="{B2A03880-793F-48CF-9C65-EFA9D30DCA4D}" type="pres">
      <dgm:prSet presAssocID="{3A751C4E-6512-4941-8D3A-538774D0421C}" presName="ThreeConn_2-3" presStyleLbl="fgAccFollowNode1" presStyleIdx="1" presStyleCnt="2">
        <dgm:presLayoutVars>
          <dgm:bulletEnabled val="1"/>
        </dgm:presLayoutVars>
      </dgm:prSet>
      <dgm:spPr/>
    </dgm:pt>
    <dgm:pt modelId="{94C429AE-AFF2-4855-BE64-F1AADA8F2E27}" type="pres">
      <dgm:prSet presAssocID="{3A751C4E-6512-4941-8D3A-538774D0421C}" presName="ThreeNodes_1_text" presStyleLbl="node1" presStyleIdx="2" presStyleCnt="3">
        <dgm:presLayoutVars>
          <dgm:bulletEnabled val="1"/>
        </dgm:presLayoutVars>
      </dgm:prSet>
      <dgm:spPr/>
    </dgm:pt>
    <dgm:pt modelId="{01D0AFDB-6C7A-4BB4-8EA1-F628E2256FEE}" type="pres">
      <dgm:prSet presAssocID="{3A751C4E-6512-4941-8D3A-538774D0421C}" presName="ThreeNodes_2_text" presStyleLbl="node1" presStyleIdx="2" presStyleCnt="3">
        <dgm:presLayoutVars>
          <dgm:bulletEnabled val="1"/>
        </dgm:presLayoutVars>
      </dgm:prSet>
      <dgm:spPr/>
    </dgm:pt>
    <dgm:pt modelId="{12D7B0DC-CC76-4997-AAE2-1FBFC98F888A}" type="pres">
      <dgm:prSet presAssocID="{3A751C4E-6512-4941-8D3A-538774D0421C}" presName="ThreeNodes_3_text" presStyleLbl="node1" presStyleIdx="2" presStyleCnt="3">
        <dgm:presLayoutVars>
          <dgm:bulletEnabled val="1"/>
        </dgm:presLayoutVars>
      </dgm:prSet>
      <dgm:spPr/>
    </dgm:pt>
  </dgm:ptLst>
  <dgm:cxnLst>
    <dgm:cxn modelId="{EF61C425-F665-4AFB-BF65-F8D9AF3D2E08}" type="presOf" srcId="{5C827127-24CB-4040-8084-83DD4D599684}" destId="{C8E8E854-103B-4F99-961C-6E250E3C9552}" srcOrd="0" destOrd="0" presId="urn:microsoft.com/office/officeart/2005/8/layout/vProcess5"/>
    <dgm:cxn modelId="{BA948A30-E5E7-4216-9C22-281BFE2482C6}" type="presOf" srcId="{3A751C4E-6512-4941-8D3A-538774D0421C}" destId="{D5136BC1-BCEC-40C9-89A1-E0C7418997AA}" srcOrd="0" destOrd="0" presId="urn:microsoft.com/office/officeart/2005/8/layout/vProcess5"/>
    <dgm:cxn modelId="{26FD4C39-DF6D-47F7-A712-F28ECCE8FF6C}" type="presOf" srcId="{C81C100B-88B3-4CE6-87BD-E0FDF7B49064}" destId="{3FE1803B-3C36-4B78-8BAE-EA92C52508CC}" srcOrd="0" destOrd="0" presId="urn:microsoft.com/office/officeart/2005/8/layout/vProcess5"/>
    <dgm:cxn modelId="{B082B066-C517-45A8-B245-FC944D3D73C6}" srcId="{3A751C4E-6512-4941-8D3A-538774D0421C}" destId="{5C827127-24CB-4040-8084-83DD4D599684}" srcOrd="2" destOrd="0" parTransId="{915DD6A7-7A84-448C-BF85-B454876B2A98}" sibTransId="{CCF34539-AF65-4222-BB7D-D14557BDAC1E}"/>
    <dgm:cxn modelId="{598F6B53-1BD4-4F44-800E-CD22EAEAEEFF}" type="presOf" srcId="{5C827127-24CB-4040-8084-83DD4D599684}" destId="{12D7B0DC-CC76-4997-AAE2-1FBFC98F888A}" srcOrd="1" destOrd="0" presId="urn:microsoft.com/office/officeart/2005/8/layout/vProcess5"/>
    <dgm:cxn modelId="{71895D58-8CDC-44EB-A3C3-5E5FB9CAF846}" type="presOf" srcId="{EB451851-7F91-41B9-9CBD-F8A5BBAF55F1}" destId="{B2A03880-793F-48CF-9C65-EFA9D30DCA4D}" srcOrd="0" destOrd="0" presId="urn:microsoft.com/office/officeart/2005/8/layout/vProcess5"/>
    <dgm:cxn modelId="{3C54708E-F283-4DF0-9B49-471F3FE18A44}" srcId="{3A751C4E-6512-4941-8D3A-538774D0421C}" destId="{C81C100B-88B3-4CE6-87BD-E0FDF7B49064}" srcOrd="1" destOrd="0" parTransId="{0AE759BE-D9B8-4963-8CCA-FF3F32B165D4}" sibTransId="{EB451851-7F91-41B9-9CBD-F8A5BBAF55F1}"/>
    <dgm:cxn modelId="{547D09A2-D650-49B0-BD24-6425711B3BEB}" type="presOf" srcId="{C81C100B-88B3-4CE6-87BD-E0FDF7B49064}" destId="{01D0AFDB-6C7A-4BB4-8EA1-F628E2256FEE}" srcOrd="1" destOrd="0" presId="urn:microsoft.com/office/officeart/2005/8/layout/vProcess5"/>
    <dgm:cxn modelId="{F6FD24AB-32CB-4CDA-B29A-49A12484EE62}" type="presOf" srcId="{7A39DAA1-68B6-43C0-8363-CB5427E337D2}" destId="{9B0DD675-9F58-48B7-BB5B-A8D459365B99}" srcOrd="0" destOrd="0" presId="urn:microsoft.com/office/officeart/2005/8/layout/vProcess5"/>
    <dgm:cxn modelId="{27B2ACAC-A8DA-4A09-9BC3-3D896DEA8F72}" srcId="{3A751C4E-6512-4941-8D3A-538774D0421C}" destId="{7A39DAA1-68B6-43C0-8363-CB5427E337D2}" srcOrd="0" destOrd="0" parTransId="{3557B768-F6C2-4EA4-9136-BACC6A3E3DC8}" sibTransId="{1DC6711F-1C67-4450-A992-EA063A88798F}"/>
    <dgm:cxn modelId="{624466BD-93BA-4C6C-A0AE-53417B500691}" type="presOf" srcId="{7A39DAA1-68B6-43C0-8363-CB5427E337D2}" destId="{94C429AE-AFF2-4855-BE64-F1AADA8F2E27}" srcOrd="1" destOrd="0" presId="urn:microsoft.com/office/officeart/2005/8/layout/vProcess5"/>
    <dgm:cxn modelId="{8409FAFD-713F-4420-A559-2827D7AD672E}" type="presOf" srcId="{1DC6711F-1C67-4450-A992-EA063A88798F}" destId="{156F6D47-BA53-49F7-832F-412A26CF517E}" srcOrd="0" destOrd="0" presId="urn:microsoft.com/office/officeart/2005/8/layout/vProcess5"/>
    <dgm:cxn modelId="{53FC8E7B-CA49-4D47-8DE3-00CE7BD5698F}" type="presParOf" srcId="{D5136BC1-BCEC-40C9-89A1-E0C7418997AA}" destId="{BAE3BFB5-16D2-410B-8F16-536D3EC25776}" srcOrd="0" destOrd="0" presId="urn:microsoft.com/office/officeart/2005/8/layout/vProcess5"/>
    <dgm:cxn modelId="{EF0273D1-5289-4539-B5EA-D95F201C34A8}" type="presParOf" srcId="{D5136BC1-BCEC-40C9-89A1-E0C7418997AA}" destId="{9B0DD675-9F58-48B7-BB5B-A8D459365B99}" srcOrd="1" destOrd="0" presId="urn:microsoft.com/office/officeart/2005/8/layout/vProcess5"/>
    <dgm:cxn modelId="{DA9ABADE-375F-4B1A-BB09-3EF0F8B27AB1}" type="presParOf" srcId="{D5136BC1-BCEC-40C9-89A1-E0C7418997AA}" destId="{3FE1803B-3C36-4B78-8BAE-EA92C52508CC}" srcOrd="2" destOrd="0" presId="urn:microsoft.com/office/officeart/2005/8/layout/vProcess5"/>
    <dgm:cxn modelId="{B79EA765-5396-41DC-9308-EEB4082AF067}" type="presParOf" srcId="{D5136BC1-BCEC-40C9-89A1-E0C7418997AA}" destId="{C8E8E854-103B-4F99-961C-6E250E3C9552}" srcOrd="3" destOrd="0" presId="urn:microsoft.com/office/officeart/2005/8/layout/vProcess5"/>
    <dgm:cxn modelId="{BE4644FD-E47E-461C-BCE8-C6BA997006BE}" type="presParOf" srcId="{D5136BC1-BCEC-40C9-89A1-E0C7418997AA}" destId="{156F6D47-BA53-49F7-832F-412A26CF517E}" srcOrd="4" destOrd="0" presId="urn:microsoft.com/office/officeart/2005/8/layout/vProcess5"/>
    <dgm:cxn modelId="{0C4EB6D8-39E0-4F6A-8DA0-A64231576E93}" type="presParOf" srcId="{D5136BC1-BCEC-40C9-89A1-E0C7418997AA}" destId="{B2A03880-793F-48CF-9C65-EFA9D30DCA4D}" srcOrd="5" destOrd="0" presId="urn:microsoft.com/office/officeart/2005/8/layout/vProcess5"/>
    <dgm:cxn modelId="{925B7A88-A7E7-4E55-9187-CC3E1626997A}" type="presParOf" srcId="{D5136BC1-BCEC-40C9-89A1-E0C7418997AA}" destId="{94C429AE-AFF2-4855-BE64-F1AADA8F2E27}" srcOrd="6" destOrd="0" presId="urn:microsoft.com/office/officeart/2005/8/layout/vProcess5"/>
    <dgm:cxn modelId="{0424DC83-26B3-4702-9404-233AD42BA236}" type="presParOf" srcId="{D5136BC1-BCEC-40C9-89A1-E0C7418997AA}" destId="{01D0AFDB-6C7A-4BB4-8EA1-F628E2256FEE}" srcOrd="7" destOrd="0" presId="urn:microsoft.com/office/officeart/2005/8/layout/vProcess5"/>
    <dgm:cxn modelId="{CD50B104-8630-404A-AAEA-A45A645492EA}" type="presParOf" srcId="{D5136BC1-BCEC-40C9-89A1-E0C7418997AA}" destId="{12D7B0DC-CC76-4997-AAE2-1FBFC98F888A}"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6CBD3E-8A4C-40BC-920D-92A631174F85}">
      <dsp:nvSpPr>
        <dsp:cNvPr id="0" name=""/>
        <dsp:cNvSpPr/>
      </dsp:nvSpPr>
      <dsp:spPr>
        <a:xfrm>
          <a:off x="0" y="0"/>
          <a:ext cx="7993699" cy="1825395"/>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1" kern="1200"/>
            <a:t>In a database or any data structure a key is a unique identifier used to identify each record or element. Traditionally data structures have supported access to data using only one key. However in many scenarios data needs to be accessed and  retrieved  based on more than one attribute or key . This is where multi-key access comes in.</a:t>
          </a:r>
          <a:endParaRPr lang="en-US" sz="1500" kern="1200"/>
        </a:p>
      </dsp:txBody>
      <dsp:txXfrm>
        <a:off x="53464" y="53464"/>
        <a:ext cx="6107010" cy="1718467"/>
      </dsp:txXfrm>
    </dsp:sp>
    <dsp:sp modelId="{998AB638-0192-4A1D-B834-82296D7C5907}">
      <dsp:nvSpPr>
        <dsp:cNvPr id="0" name=""/>
        <dsp:cNvSpPr/>
      </dsp:nvSpPr>
      <dsp:spPr>
        <a:xfrm>
          <a:off x="1410652" y="2231038"/>
          <a:ext cx="7993699" cy="1825395"/>
        </a:xfrm>
        <a:prstGeom prst="roundRect">
          <a:avLst>
            <a:gd name="adj" fmla="val 10000"/>
          </a:avLst>
        </a:prstGeom>
        <a:solidFill>
          <a:schemeClr val="accent2">
            <a:hueOff val="1354814"/>
            <a:satOff val="-6632"/>
            <a:lumOff val="372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1" kern="1200"/>
            <a:t>Multi-key access file organization is commonly used in databases and file systems, where efficient access to data records is critical. It is particularly useful in applications where records need to be accessed based on multiple criteria, such as a customer database where records may need to be accessed based on customer name, phone number, or address.</a:t>
          </a:r>
          <a:endParaRPr lang="en-US" sz="1500" kern="1200"/>
        </a:p>
      </dsp:txBody>
      <dsp:txXfrm>
        <a:off x="1464116" y="2284502"/>
        <a:ext cx="5289611" cy="1718467"/>
      </dsp:txXfrm>
    </dsp:sp>
    <dsp:sp modelId="{C293229E-B0F1-4D3A-85B6-A50B2CAD6F6A}">
      <dsp:nvSpPr>
        <dsp:cNvPr id="0" name=""/>
        <dsp:cNvSpPr/>
      </dsp:nvSpPr>
      <dsp:spPr>
        <a:xfrm>
          <a:off x="6807192" y="1434963"/>
          <a:ext cx="1186506" cy="1186506"/>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074156" y="1434963"/>
        <a:ext cx="652578" cy="89284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31B315-F29C-4EF8-A0FE-FE623A115D0E}">
      <dsp:nvSpPr>
        <dsp:cNvPr id="0" name=""/>
        <dsp:cNvSpPr/>
      </dsp:nvSpPr>
      <dsp:spPr>
        <a:xfrm>
          <a:off x="0" y="567487"/>
          <a:ext cx="3064322" cy="19458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1E1059-3989-4B01-B51A-BB0E71B7ED5B}">
      <dsp:nvSpPr>
        <dsp:cNvPr id="0" name=""/>
        <dsp:cNvSpPr/>
      </dsp:nvSpPr>
      <dsp:spPr>
        <a:xfrm>
          <a:off x="340480"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1.Complexity: The implementation of multi list organization can be complex, especially for large and complex data structures.</a:t>
          </a:r>
        </a:p>
      </dsp:txBody>
      <dsp:txXfrm>
        <a:off x="397472" y="947936"/>
        <a:ext cx="2950338" cy="1831860"/>
      </dsp:txXfrm>
    </dsp:sp>
    <dsp:sp modelId="{2DBA2DC8-BDAE-431C-8F3F-397334581CA6}">
      <dsp:nvSpPr>
        <dsp:cNvPr id="0" name=""/>
        <dsp:cNvSpPr/>
      </dsp:nvSpPr>
      <dsp:spPr>
        <a:xfrm>
          <a:off x="3745283" y="567487"/>
          <a:ext cx="3064322" cy="19458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A19D2A-51CA-4F0F-AEF5-F5F7A7E13581}">
      <dsp:nvSpPr>
        <dsp:cNvPr id="0" name=""/>
        <dsp:cNvSpPr/>
      </dsp:nvSpPr>
      <dsp:spPr>
        <a:xfrm>
          <a:off x="4085763"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2.Limited Scalability: Multi list organization can be limited in scalability, especially when dealing with a large amount of data since storing all the data in a single record or entity can lead to performance issues.</a:t>
          </a:r>
        </a:p>
      </dsp:txBody>
      <dsp:txXfrm>
        <a:off x="4142755" y="947936"/>
        <a:ext cx="2950338" cy="1831860"/>
      </dsp:txXfrm>
    </dsp:sp>
    <dsp:sp modelId="{408C67E5-9A8F-4F33-A563-F2CD3D9DAB6E}">
      <dsp:nvSpPr>
        <dsp:cNvPr id="0" name=""/>
        <dsp:cNvSpPr/>
      </dsp:nvSpPr>
      <dsp:spPr>
        <a:xfrm>
          <a:off x="7490566" y="567487"/>
          <a:ext cx="3064322" cy="19458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1DE5E5-46B0-4DE2-AB43-72B33CF7957F}">
      <dsp:nvSpPr>
        <dsp:cNvPr id="0" name=""/>
        <dsp:cNvSpPr/>
      </dsp:nvSpPr>
      <dsp:spPr>
        <a:xfrm>
          <a:off x="7831047"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3.Higher Processing Time: Since related data items are stored within a single record or entity, it can lead to increased processing time when accessing and manipulating the data.</a:t>
          </a:r>
        </a:p>
      </dsp:txBody>
      <dsp:txXfrm>
        <a:off x="7888039" y="947936"/>
        <a:ext cx="2950338" cy="183186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E72A82-734C-45E8-9030-53D3B5A60BB1}">
      <dsp:nvSpPr>
        <dsp:cNvPr id="0" name=""/>
        <dsp:cNvSpPr/>
      </dsp:nvSpPr>
      <dsp:spPr>
        <a:xfrm>
          <a:off x="0" y="0"/>
          <a:ext cx="9261064" cy="1021283"/>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Multi key file organization is a powerful technique used in data structures to enable efficient storage and retrieval of records based on multiple keys. It involves associating each record with multiple keys and organizing the data structure based on these keys. Multi key file organization can improve data access time and provide more flexibility for data manipulation.</a:t>
          </a:r>
          <a:endParaRPr lang="en-US" sz="1300" kern="1200"/>
        </a:p>
      </dsp:txBody>
      <dsp:txXfrm>
        <a:off x="29912" y="29912"/>
        <a:ext cx="8159021" cy="961459"/>
      </dsp:txXfrm>
    </dsp:sp>
    <dsp:sp modelId="{8BE0B6C8-8CDB-44FC-8FC8-65A9CD020D6E}">
      <dsp:nvSpPr>
        <dsp:cNvPr id="0" name=""/>
        <dsp:cNvSpPr/>
      </dsp:nvSpPr>
      <dsp:spPr>
        <a:xfrm>
          <a:off x="817152" y="1191496"/>
          <a:ext cx="9261064" cy="1021283"/>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A real-life example of multi key file organization is a library catalog system. A library catalog system is a collection of records that contain information about books, journals, and other materials that the library owns. Each record is associated with multiple keys such as the title, author, and subject of the book.</a:t>
          </a:r>
          <a:endParaRPr lang="en-US" sz="1300" kern="1200"/>
        </a:p>
      </dsp:txBody>
      <dsp:txXfrm>
        <a:off x="847064" y="1221408"/>
        <a:ext cx="7720253" cy="961459"/>
      </dsp:txXfrm>
    </dsp:sp>
    <dsp:sp modelId="{132C7BD3-F69B-4378-9FD2-1B1DE6C2C7E2}">
      <dsp:nvSpPr>
        <dsp:cNvPr id="0" name=""/>
        <dsp:cNvSpPr/>
      </dsp:nvSpPr>
      <dsp:spPr>
        <a:xfrm>
          <a:off x="1634305" y="2382993"/>
          <a:ext cx="9261064" cy="1021283"/>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To implement multi key file organization in a library catalog system, each record can contain multiple lists of data such as the title, author, and subject of the book. Each of these lists can be indexed separately, allowing for efficient retrieval of records based on different keys.</a:t>
          </a:r>
          <a:endParaRPr lang="en-US" sz="1300" kern="1200"/>
        </a:p>
      </dsp:txBody>
      <dsp:txXfrm>
        <a:off x="1664217" y="2412905"/>
        <a:ext cx="7720253" cy="961459"/>
      </dsp:txXfrm>
    </dsp:sp>
    <dsp:sp modelId="{BB64F278-6D5D-4102-98CC-89145955BE17}">
      <dsp:nvSpPr>
        <dsp:cNvPr id="0" name=""/>
        <dsp:cNvSpPr/>
      </dsp:nvSpPr>
      <dsp:spPr>
        <a:xfrm>
          <a:off x="8597230" y="774473"/>
          <a:ext cx="663834" cy="663834"/>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8746593" y="774473"/>
        <a:ext cx="365108" cy="499535"/>
      </dsp:txXfrm>
    </dsp:sp>
    <dsp:sp modelId="{9F71FD63-2ABA-4C39-B3EE-3930F6039387}">
      <dsp:nvSpPr>
        <dsp:cNvPr id="0" name=""/>
        <dsp:cNvSpPr/>
      </dsp:nvSpPr>
      <dsp:spPr>
        <a:xfrm>
          <a:off x="9414383" y="1959161"/>
          <a:ext cx="663834" cy="663834"/>
        </a:xfrm>
        <a:prstGeom prst="downArrow">
          <a:avLst>
            <a:gd name="adj1" fmla="val 55000"/>
            <a:gd name="adj2" fmla="val 45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9563746" y="1959161"/>
        <a:ext cx="365108" cy="4995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F1426-9B38-4FF1-946F-731CB8058EE9}">
      <dsp:nvSpPr>
        <dsp:cNvPr id="0" name=""/>
        <dsp:cNvSpPr/>
      </dsp:nvSpPr>
      <dsp:spPr>
        <a:xfrm>
          <a:off x="0" y="0"/>
          <a:ext cx="8716296" cy="748940"/>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Multi-key file organization is a method of organizing data in a file in a way that allows for efficient access to data records based on multiple keys. Here's an example to illustrate this concept:</a:t>
          </a:r>
        </a:p>
      </dsp:txBody>
      <dsp:txXfrm>
        <a:off x="21936" y="21936"/>
        <a:ext cx="7844844" cy="705068"/>
      </dsp:txXfrm>
    </dsp:sp>
    <dsp:sp modelId="{C8191529-944A-49CE-B294-DAE94F878F92}">
      <dsp:nvSpPr>
        <dsp:cNvPr id="0" name=""/>
        <dsp:cNvSpPr/>
      </dsp:nvSpPr>
      <dsp:spPr>
        <a:xfrm>
          <a:off x="729989" y="885112"/>
          <a:ext cx="8716296" cy="748940"/>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Suppose you have a database of employee records that contains the following fields: employee ID, name, age, and department. You need to be able to access employee records based on both employee ID and department.</a:t>
          </a:r>
        </a:p>
      </dsp:txBody>
      <dsp:txXfrm>
        <a:off x="751925" y="907048"/>
        <a:ext cx="7455622" cy="705068"/>
      </dsp:txXfrm>
    </dsp:sp>
    <dsp:sp modelId="{061BCD14-8C74-4663-8D5A-A1767D84F5C5}">
      <dsp:nvSpPr>
        <dsp:cNvPr id="0" name=""/>
        <dsp:cNvSpPr/>
      </dsp:nvSpPr>
      <dsp:spPr>
        <a:xfrm>
          <a:off x="1449084" y="1770224"/>
          <a:ext cx="8716296" cy="748940"/>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In a traditional file organization method, you might organize the file based on employee ID, which allows for efficient access to records based on that key. However, if you need to access records based on department, you would need to scan the entire file to find the relevant records.</a:t>
          </a:r>
        </a:p>
      </dsp:txBody>
      <dsp:txXfrm>
        <a:off x="1471020" y="1792160"/>
        <a:ext cx="7466517" cy="705068"/>
      </dsp:txXfrm>
    </dsp:sp>
    <dsp:sp modelId="{7D2D7DA8-83B6-4B5A-AB13-4C99C9A81317}">
      <dsp:nvSpPr>
        <dsp:cNvPr id="0" name=""/>
        <dsp:cNvSpPr/>
      </dsp:nvSpPr>
      <dsp:spPr>
        <a:xfrm>
          <a:off x="2179074" y="2655336"/>
          <a:ext cx="8716296" cy="748940"/>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In a multi-key file organization, you can create an index that maps both employee ID and department to the corresponding records in the file. This index allows for efficient access to records based on either key, without the need to scan the entire file.</a:t>
          </a:r>
          <a:br>
            <a:rPr lang="en-US" sz="1100" kern="1200"/>
          </a:br>
          <a:endParaRPr lang="en-US" sz="1100" kern="1200"/>
        </a:p>
      </dsp:txBody>
      <dsp:txXfrm>
        <a:off x="2201010" y="2677272"/>
        <a:ext cx="7455622" cy="705068"/>
      </dsp:txXfrm>
    </dsp:sp>
    <dsp:sp modelId="{5BB1F860-93BA-4409-807C-90D6BDD02E13}">
      <dsp:nvSpPr>
        <dsp:cNvPr id="0" name=""/>
        <dsp:cNvSpPr/>
      </dsp:nvSpPr>
      <dsp:spPr>
        <a:xfrm>
          <a:off x="8229484" y="573620"/>
          <a:ext cx="486811" cy="486811"/>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339016" y="573620"/>
        <a:ext cx="267747" cy="366325"/>
      </dsp:txXfrm>
    </dsp:sp>
    <dsp:sp modelId="{06109C03-166C-4220-A1CA-F0F46E3602BB}">
      <dsp:nvSpPr>
        <dsp:cNvPr id="0" name=""/>
        <dsp:cNvSpPr/>
      </dsp:nvSpPr>
      <dsp:spPr>
        <a:xfrm>
          <a:off x="8959474" y="1458732"/>
          <a:ext cx="486811" cy="486811"/>
        </a:xfrm>
        <a:prstGeom prst="downArrow">
          <a:avLst>
            <a:gd name="adj1" fmla="val 55000"/>
            <a:gd name="adj2" fmla="val 45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9069006" y="1458732"/>
        <a:ext cx="267747" cy="366325"/>
      </dsp:txXfrm>
    </dsp:sp>
    <dsp:sp modelId="{A06C6338-865E-46ED-8930-A04960C61EC7}">
      <dsp:nvSpPr>
        <dsp:cNvPr id="0" name=""/>
        <dsp:cNvSpPr/>
      </dsp:nvSpPr>
      <dsp:spPr>
        <a:xfrm>
          <a:off x="9678568" y="2343844"/>
          <a:ext cx="486811" cy="486811"/>
        </a:xfrm>
        <a:prstGeom prst="downArrow">
          <a:avLst>
            <a:gd name="adj1" fmla="val 55000"/>
            <a:gd name="adj2" fmla="val 45000"/>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9788100" y="2343844"/>
        <a:ext cx="267747" cy="3663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27E2BD-9DE6-4D64-BD84-EA48B2B7BBC6}">
      <dsp:nvSpPr>
        <dsp:cNvPr id="0" name=""/>
        <dsp:cNvSpPr/>
      </dsp:nvSpPr>
      <dsp:spPr>
        <a:xfrm>
          <a:off x="0" y="0"/>
          <a:ext cx="7993699" cy="1214011"/>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1.Improved query performance: With multi-key access, data can be retrieved based on multiple criteria without having to scan the entire file. This improves query performance and reduces the time required to retrieve data.</a:t>
          </a:r>
        </a:p>
      </dsp:txBody>
      <dsp:txXfrm>
        <a:off x="35557" y="35557"/>
        <a:ext cx="6683686" cy="1142897"/>
      </dsp:txXfrm>
    </dsp:sp>
    <dsp:sp modelId="{D05E20A2-E6D4-4ABB-99B6-0F0A1116F39D}">
      <dsp:nvSpPr>
        <dsp:cNvPr id="0" name=""/>
        <dsp:cNvSpPr/>
      </dsp:nvSpPr>
      <dsp:spPr>
        <a:xfrm>
          <a:off x="705326" y="1416347"/>
          <a:ext cx="7993699" cy="1214011"/>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2.Increased flexibility: Multi-key access allows for more flexible data access. Records can be retrieved based on any combination of keys, allowing for more complex queries and analysis.</a:t>
          </a:r>
        </a:p>
      </dsp:txBody>
      <dsp:txXfrm>
        <a:off x="740883" y="1451904"/>
        <a:ext cx="6428151" cy="1142897"/>
      </dsp:txXfrm>
    </dsp:sp>
    <dsp:sp modelId="{6DDE01BC-DCFB-432B-A401-F06C77210D85}">
      <dsp:nvSpPr>
        <dsp:cNvPr id="0" name=""/>
        <dsp:cNvSpPr/>
      </dsp:nvSpPr>
      <dsp:spPr>
        <a:xfrm>
          <a:off x="1410652" y="2832694"/>
          <a:ext cx="7993699" cy="1214011"/>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3.Reduced storage requirements: Traditional file organization methods may require redundant data storage to enable efficient access to data based on multiple keys. Multi-key access eliminates the need for redundant storage, reducing storage requirements and saving costs.</a:t>
          </a:r>
        </a:p>
      </dsp:txBody>
      <dsp:txXfrm>
        <a:off x="1446209" y="2868251"/>
        <a:ext cx="6428151" cy="1142897"/>
      </dsp:txXfrm>
    </dsp:sp>
    <dsp:sp modelId="{60043350-D30B-4810-A07B-B7891A127CF6}">
      <dsp:nvSpPr>
        <dsp:cNvPr id="0" name=""/>
        <dsp:cNvSpPr/>
      </dsp:nvSpPr>
      <dsp:spPr>
        <a:xfrm>
          <a:off x="7204591" y="920625"/>
          <a:ext cx="789107" cy="789107"/>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382140" y="920625"/>
        <a:ext cx="434009" cy="593803"/>
      </dsp:txXfrm>
    </dsp:sp>
    <dsp:sp modelId="{BDA79E76-74B9-4BE1-90FA-30BC128F9B9A}">
      <dsp:nvSpPr>
        <dsp:cNvPr id="0" name=""/>
        <dsp:cNvSpPr/>
      </dsp:nvSpPr>
      <dsp:spPr>
        <a:xfrm>
          <a:off x="7909917" y="2328879"/>
          <a:ext cx="789107" cy="789107"/>
        </a:xfrm>
        <a:prstGeom prst="downArrow">
          <a:avLst>
            <a:gd name="adj1" fmla="val 55000"/>
            <a:gd name="adj2" fmla="val 45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087466" y="2328879"/>
        <a:ext cx="434009" cy="5938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941B18-BF35-4ABD-B711-633CC48E68BD}">
      <dsp:nvSpPr>
        <dsp:cNvPr id="0" name=""/>
        <dsp:cNvSpPr/>
      </dsp:nvSpPr>
      <dsp:spPr>
        <a:xfrm>
          <a:off x="0" y="0"/>
          <a:ext cx="9261064" cy="1021283"/>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1.Increased complexity: Implementing multi-key access requires more complex data structures and algorithms, which can be more difficult to design, implement, and maintain.</a:t>
          </a:r>
        </a:p>
      </dsp:txBody>
      <dsp:txXfrm>
        <a:off x="29912" y="29912"/>
        <a:ext cx="8159021" cy="961459"/>
      </dsp:txXfrm>
    </dsp:sp>
    <dsp:sp modelId="{C73BE81C-A905-45CC-9D9A-991407B153C6}">
      <dsp:nvSpPr>
        <dsp:cNvPr id="0" name=""/>
        <dsp:cNvSpPr/>
      </dsp:nvSpPr>
      <dsp:spPr>
        <a:xfrm>
          <a:off x="817152" y="1191496"/>
          <a:ext cx="9261064" cy="1021283"/>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2.Increased storage overhead: The index structure required for multi-key access requires additional storage overhead, which can increase the overall storage requirements of the system.</a:t>
          </a:r>
        </a:p>
      </dsp:txBody>
      <dsp:txXfrm>
        <a:off x="847064" y="1221408"/>
        <a:ext cx="7720253" cy="961459"/>
      </dsp:txXfrm>
    </dsp:sp>
    <dsp:sp modelId="{54790ED5-53D7-4A67-B678-92C2EEFFD3D6}">
      <dsp:nvSpPr>
        <dsp:cNvPr id="0" name=""/>
        <dsp:cNvSpPr/>
      </dsp:nvSpPr>
      <dsp:spPr>
        <a:xfrm>
          <a:off x="1634305" y="2382993"/>
          <a:ext cx="9261064" cy="1021283"/>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3.Increased processing overhead: The index structure must be maintained as new data is added or existing data is updated, which can increase processing overhead and reduce system performance.</a:t>
          </a:r>
        </a:p>
      </dsp:txBody>
      <dsp:txXfrm>
        <a:off x="1664217" y="2412905"/>
        <a:ext cx="7720253" cy="961459"/>
      </dsp:txXfrm>
    </dsp:sp>
    <dsp:sp modelId="{092B9B31-A989-4C04-BCB6-8E0753123B49}">
      <dsp:nvSpPr>
        <dsp:cNvPr id="0" name=""/>
        <dsp:cNvSpPr/>
      </dsp:nvSpPr>
      <dsp:spPr>
        <a:xfrm>
          <a:off x="8597230" y="774473"/>
          <a:ext cx="663834" cy="663834"/>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8746593" y="774473"/>
        <a:ext cx="365108" cy="499535"/>
      </dsp:txXfrm>
    </dsp:sp>
    <dsp:sp modelId="{8F54366E-A6FC-4570-8D7F-366A718F6DA3}">
      <dsp:nvSpPr>
        <dsp:cNvPr id="0" name=""/>
        <dsp:cNvSpPr/>
      </dsp:nvSpPr>
      <dsp:spPr>
        <a:xfrm>
          <a:off x="9414383" y="1959161"/>
          <a:ext cx="663834" cy="663834"/>
        </a:xfrm>
        <a:prstGeom prst="downArrow">
          <a:avLst>
            <a:gd name="adj1" fmla="val 55000"/>
            <a:gd name="adj2" fmla="val 45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9563746" y="1959161"/>
        <a:ext cx="365108" cy="4995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53C924-96F2-49AB-B137-42AFDBDBDD6F}">
      <dsp:nvSpPr>
        <dsp:cNvPr id="0" name=""/>
        <dsp:cNvSpPr/>
      </dsp:nvSpPr>
      <dsp:spPr>
        <a:xfrm>
          <a:off x="85120" y="162"/>
          <a:ext cx="4596484" cy="291876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479A3E-8423-4469-A559-2C68F676AC35}">
      <dsp:nvSpPr>
        <dsp:cNvPr id="0" name=""/>
        <dsp:cNvSpPr/>
      </dsp:nvSpPr>
      <dsp:spPr>
        <a:xfrm>
          <a:off x="595840" y="485346"/>
          <a:ext cx="4596484" cy="291876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Inverted file organization is a data structure used to efficiently retrieve information from a large collection of documents or records based on multiple search criteria. The basic concept of inverted file organization is to create an index for each word or term in the collection, which contains a list of all the documents that contain that word or term. This list is called the inverted list and it stores the locations of the documents where the term appears.</a:t>
          </a:r>
        </a:p>
      </dsp:txBody>
      <dsp:txXfrm>
        <a:off x="681328" y="570834"/>
        <a:ext cx="4425508" cy="2747791"/>
      </dsp:txXfrm>
    </dsp:sp>
    <dsp:sp modelId="{0CF7E706-C90E-4DA2-BF1D-CE245E8AF921}">
      <dsp:nvSpPr>
        <dsp:cNvPr id="0" name=""/>
        <dsp:cNvSpPr/>
      </dsp:nvSpPr>
      <dsp:spPr>
        <a:xfrm>
          <a:off x="5703045" y="162"/>
          <a:ext cx="4596484" cy="291876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E4B6D8-F7D9-4667-822B-4F41DD8F4B8A}">
      <dsp:nvSpPr>
        <dsp:cNvPr id="0" name=""/>
        <dsp:cNvSpPr/>
      </dsp:nvSpPr>
      <dsp:spPr>
        <a:xfrm>
          <a:off x="6213765" y="485346"/>
          <a:ext cx="4596484" cy="291876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To understand how inverted file organization works in multi-key access, consider a database of books that contains information on the title, author, publisher, and publication year. Each of these attributes can be indexed using an inverted file organization to create an inverted list. For example, an inverted list for the author field would contain a list of all the books written by that author.</a:t>
          </a:r>
        </a:p>
      </dsp:txBody>
      <dsp:txXfrm>
        <a:off x="6299253" y="570834"/>
        <a:ext cx="4425508" cy="274779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ED4C24-33F8-4110-8F79-2042A306C8A5}">
      <dsp:nvSpPr>
        <dsp:cNvPr id="0" name=""/>
        <dsp:cNvSpPr/>
      </dsp:nvSpPr>
      <dsp:spPr>
        <a:xfrm>
          <a:off x="9576" y="98880"/>
          <a:ext cx="2862162" cy="3206516"/>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1.Fast retrieval: Inverted file organization is designed to provide fast retrieval of data based on multiple search criteria. The use of indexes and inverted lists allows for quick access to the documents that match the search criteria, resulting in faster search results.</a:t>
          </a:r>
        </a:p>
      </dsp:txBody>
      <dsp:txXfrm>
        <a:off x="93406" y="182710"/>
        <a:ext cx="2694502" cy="3038856"/>
      </dsp:txXfrm>
    </dsp:sp>
    <dsp:sp modelId="{FC9D5B6D-2096-44A8-8EFC-17BDB2CFC931}">
      <dsp:nvSpPr>
        <dsp:cNvPr id="0" name=""/>
        <dsp:cNvSpPr/>
      </dsp:nvSpPr>
      <dsp:spPr>
        <a:xfrm>
          <a:off x="3157954" y="1347230"/>
          <a:ext cx="606778" cy="709816"/>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3157954" y="1489193"/>
        <a:ext cx="424745" cy="425890"/>
      </dsp:txXfrm>
    </dsp:sp>
    <dsp:sp modelId="{E6BD21B3-EDED-4536-AADF-69A2F1FE81AC}">
      <dsp:nvSpPr>
        <dsp:cNvPr id="0" name=""/>
        <dsp:cNvSpPr/>
      </dsp:nvSpPr>
      <dsp:spPr>
        <a:xfrm>
          <a:off x="4016603" y="98880"/>
          <a:ext cx="2862162" cy="3206516"/>
        </a:xfrm>
        <a:prstGeom prst="roundRect">
          <a:avLst>
            <a:gd name="adj" fmla="val 10000"/>
          </a:avLst>
        </a:prstGeom>
        <a:solidFill>
          <a:schemeClr val="accent5">
            <a:hueOff val="3118619"/>
            <a:satOff val="-2006"/>
            <a:lumOff val="137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2.Scalability: Inverted file organization is highly scalable and can handle large amounts of data. As the size of the data set grows, the performance of inverted file organization remains relatively constant, making it an ideal choice for applications that require the handling of large volumes of data.</a:t>
          </a:r>
        </a:p>
      </dsp:txBody>
      <dsp:txXfrm>
        <a:off x="4100433" y="182710"/>
        <a:ext cx="2694502" cy="3038856"/>
      </dsp:txXfrm>
    </dsp:sp>
    <dsp:sp modelId="{DE8AA470-7FAB-4E0D-84E8-5CDBC0797301}">
      <dsp:nvSpPr>
        <dsp:cNvPr id="0" name=""/>
        <dsp:cNvSpPr/>
      </dsp:nvSpPr>
      <dsp:spPr>
        <a:xfrm>
          <a:off x="7164982" y="1347230"/>
          <a:ext cx="606778" cy="709816"/>
        </a:xfrm>
        <a:prstGeom prst="rightArrow">
          <a:avLst>
            <a:gd name="adj1" fmla="val 60000"/>
            <a:gd name="adj2" fmla="val 50000"/>
          </a:avLst>
        </a:prstGeom>
        <a:solidFill>
          <a:schemeClr val="accent5">
            <a:hueOff val="6237238"/>
            <a:satOff val="-4013"/>
            <a:lumOff val="274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7164982" y="1489193"/>
        <a:ext cx="424745" cy="425890"/>
      </dsp:txXfrm>
    </dsp:sp>
    <dsp:sp modelId="{F393BB0F-9062-48E2-8F93-2C02C8970D43}">
      <dsp:nvSpPr>
        <dsp:cNvPr id="0" name=""/>
        <dsp:cNvSpPr/>
      </dsp:nvSpPr>
      <dsp:spPr>
        <a:xfrm>
          <a:off x="8023631" y="98880"/>
          <a:ext cx="2862162" cy="3206516"/>
        </a:xfrm>
        <a:prstGeom prst="roundRect">
          <a:avLst>
            <a:gd name="adj" fmla="val 10000"/>
          </a:avLst>
        </a:prstGeom>
        <a:solidFill>
          <a:schemeClr val="accent5">
            <a:hueOff val="6237238"/>
            <a:satOff val="-4013"/>
            <a:lumOff val="274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3.Flexibility: Inverted file organization can be used to search on multiple keys or attributes, allowing for complex queries with multiple search criteria. This makes it a powerful tool for multi-key access, as it allows users to find the information they need using various search criteria.</a:t>
          </a:r>
        </a:p>
      </dsp:txBody>
      <dsp:txXfrm>
        <a:off x="8107461" y="182710"/>
        <a:ext cx="2694502" cy="30388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D6B440-ED3A-4BAA-97B0-F02435710D55}">
      <dsp:nvSpPr>
        <dsp:cNvPr id="0" name=""/>
        <dsp:cNvSpPr/>
      </dsp:nvSpPr>
      <dsp:spPr>
        <a:xfrm>
          <a:off x="0" y="2562579"/>
          <a:ext cx="10895369" cy="841095"/>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3.Query processing overhead: Inverted file organization requires extra processing overhead to perform the set operations needed to retrieve data based on multiple search criteria. This can result in slower query processing times, especially for complex queries with multiple search criteria.</a:t>
          </a:r>
        </a:p>
      </dsp:txBody>
      <dsp:txXfrm>
        <a:off x="0" y="2562579"/>
        <a:ext cx="10895369" cy="841095"/>
      </dsp:txXfrm>
    </dsp:sp>
    <dsp:sp modelId="{36FCEF99-9AD9-4540-B92E-04E2F293F84F}">
      <dsp:nvSpPr>
        <dsp:cNvPr id="0" name=""/>
        <dsp:cNvSpPr/>
      </dsp:nvSpPr>
      <dsp:spPr>
        <a:xfrm rot="10800000">
          <a:off x="0" y="1281590"/>
          <a:ext cx="10895369" cy="1293605"/>
        </a:xfrm>
        <a:prstGeom prst="upArrowCallou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2.Storage overhead: Inverted file organization requires additional storage space to store the indexes and inverted lists. As the size of the data set grows, the storage overhead can become significant, making it more expensive to maintain the system.</a:t>
          </a:r>
        </a:p>
      </dsp:txBody>
      <dsp:txXfrm rot="10800000">
        <a:off x="0" y="1281590"/>
        <a:ext cx="10895369" cy="840546"/>
      </dsp:txXfrm>
    </dsp:sp>
    <dsp:sp modelId="{B8528D9B-C8F4-4E50-B78A-857B8E37FC8C}">
      <dsp:nvSpPr>
        <dsp:cNvPr id="0" name=""/>
        <dsp:cNvSpPr/>
      </dsp:nvSpPr>
      <dsp:spPr>
        <a:xfrm rot="10800000">
          <a:off x="0" y="601"/>
          <a:ext cx="10895369" cy="1293605"/>
        </a:xfrm>
        <a:prstGeom prst="upArrowCallou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1.Increased complexity: Inverted file organization can become more complex as the number of keys or attributes being indexed increases. This complexity can make it more difficult to maintain and optimize the system.</a:t>
          </a:r>
        </a:p>
      </dsp:txBody>
      <dsp:txXfrm rot="10800000">
        <a:off x="0" y="601"/>
        <a:ext cx="10895369" cy="84054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715031-5500-4095-A19B-7D894421C606}">
      <dsp:nvSpPr>
        <dsp:cNvPr id="0" name=""/>
        <dsp:cNvSpPr/>
      </dsp:nvSpPr>
      <dsp:spPr>
        <a:xfrm>
          <a:off x="9576" y="218369"/>
          <a:ext cx="2862162" cy="2967537"/>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Multi list organization is a data structure that allows for the storage and retrieval of multiple items of data within a single record or entity. It is commonly used in computer programming to organize and manage complex data structures, such as databases.</a:t>
          </a:r>
        </a:p>
      </dsp:txBody>
      <dsp:txXfrm>
        <a:off x="93406" y="302199"/>
        <a:ext cx="2694502" cy="2799877"/>
      </dsp:txXfrm>
    </dsp:sp>
    <dsp:sp modelId="{70BD7FC8-F4BE-43B7-A50E-7FDA2F918DF6}">
      <dsp:nvSpPr>
        <dsp:cNvPr id="0" name=""/>
        <dsp:cNvSpPr/>
      </dsp:nvSpPr>
      <dsp:spPr>
        <a:xfrm>
          <a:off x="3157954" y="1347230"/>
          <a:ext cx="606778" cy="709816"/>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157954" y="1489193"/>
        <a:ext cx="424745" cy="425890"/>
      </dsp:txXfrm>
    </dsp:sp>
    <dsp:sp modelId="{974499B7-2095-46B4-8A77-1FF0D2F80ABD}">
      <dsp:nvSpPr>
        <dsp:cNvPr id="0" name=""/>
        <dsp:cNvSpPr/>
      </dsp:nvSpPr>
      <dsp:spPr>
        <a:xfrm>
          <a:off x="4016603" y="218369"/>
          <a:ext cx="2862162" cy="2967537"/>
        </a:xfrm>
        <a:prstGeom prst="roundRect">
          <a:avLst>
            <a:gd name="adj" fmla="val 10000"/>
          </a:avLst>
        </a:prstGeom>
        <a:solidFill>
          <a:schemeClr val="accent5">
            <a:hueOff val="3118619"/>
            <a:satOff val="-2006"/>
            <a:lumOff val="137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The basic concept of multi list organization involves creating multiple lists or arrays within a single record. Each list or array contains a set of related data items that are associated with the record. The lists or arrays can be of different sizes and contain different types of data.</a:t>
          </a:r>
        </a:p>
      </dsp:txBody>
      <dsp:txXfrm>
        <a:off x="4100433" y="302199"/>
        <a:ext cx="2694502" cy="2799877"/>
      </dsp:txXfrm>
    </dsp:sp>
    <dsp:sp modelId="{781796E7-0362-470D-9678-996CA89F03E6}">
      <dsp:nvSpPr>
        <dsp:cNvPr id="0" name=""/>
        <dsp:cNvSpPr/>
      </dsp:nvSpPr>
      <dsp:spPr>
        <a:xfrm>
          <a:off x="7164982" y="1347230"/>
          <a:ext cx="606778" cy="709816"/>
        </a:xfrm>
        <a:prstGeom prst="rightArrow">
          <a:avLst>
            <a:gd name="adj1" fmla="val 60000"/>
            <a:gd name="adj2" fmla="val 50000"/>
          </a:avLst>
        </a:prstGeom>
        <a:solidFill>
          <a:schemeClr val="accent5">
            <a:hueOff val="6237238"/>
            <a:satOff val="-4013"/>
            <a:lumOff val="274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7164982" y="1489193"/>
        <a:ext cx="424745" cy="425890"/>
      </dsp:txXfrm>
    </dsp:sp>
    <dsp:sp modelId="{179B87A4-DD52-4C4E-AB54-832BD4DD9C14}">
      <dsp:nvSpPr>
        <dsp:cNvPr id="0" name=""/>
        <dsp:cNvSpPr/>
      </dsp:nvSpPr>
      <dsp:spPr>
        <a:xfrm>
          <a:off x="8023631" y="218369"/>
          <a:ext cx="2862162" cy="2967537"/>
        </a:xfrm>
        <a:prstGeom prst="roundRect">
          <a:avLst>
            <a:gd name="adj" fmla="val 10000"/>
          </a:avLst>
        </a:prstGeom>
        <a:solidFill>
          <a:schemeClr val="accent5">
            <a:hueOff val="6237238"/>
            <a:satOff val="-4013"/>
            <a:lumOff val="274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For example, consider a student record that contains information such as the student's name, address, and phone number. In addition to this basic information, the record may also contain multiple lists of data, such as the courses the student is enrolled in, the grades the student has received, and any extracurricular activities the student is involved in. Each list contains related data items that are associated with the student record.</a:t>
          </a:r>
        </a:p>
      </dsp:txBody>
      <dsp:txXfrm>
        <a:off x="8107461" y="302199"/>
        <a:ext cx="2694502" cy="279987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0DD675-9F58-48B7-BB5B-A8D459365B99}">
      <dsp:nvSpPr>
        <dsp:cNvPr id="0" name=""/>
        <dsp:cNvSpPr/>
      </dsp:nvSpPr>
      <dsp:spPr>
        <a:xfrm>
          <a:off x="0" y="0"/>
          <a:ext cx="9261064" cy="1021283"/>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latin typeface="Century Gothic" panose="020B0502020202020204"/>
            </a:rPr>
            <a:t>1.Improved</a:t>
          </a:r>
          <a:r>
            <a:rPr lang="en-US" sz="1700" kern="1200" dirty="0"/>
            <a:t> Data Organization: Multi list organization enables the organization of complex data structures within a single record or entity, making it easier to manage and access data.</a:t>
          </a:r>
        </a:p>
      </dsp:txBody>
      <dsp:txXfrm>
        <a:off x="29912" y="29912"/>
        <a:ext cx="8159021" cy="961459"/>
      </dsp:txXfrm>
    </dsp:sp>
    <dsp:sp modelId="{3FE1803B-3C36-4B78-8BAE-EA92C52508CC}">
      <dsp:nvSpPr>
        <dsp:cNvPr id="0" name=""/>
        <dsp:cNvSpPr/>
      </dsp:nvSpPr>
      <dsp:spPr>
        <a:xfrm>
          <a:off x="817152" y="1191496"/>
          <a:ext cx="9261064" cy="1021283"/>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latin typeface="Century Gothic" panose="020B0502020202020204"/>
            </a:rPr>
            <a:t>2.Easy</a:t>
          </a:r>
          <a:r>
            <a:rPr lang="en-US" sz="1700" kern="1200" dirty="0"/>
            <a:t> Access to Data: With multi list organization, it is easier to access and manipulate the data since the related data items are stored in the same record or entity.</a:t>
          </a:r>
        </a:p>
      </dsp:txBody>
      <dsp:txXfrm>
        <a:off x="847064" y="1221408"/>
        <a:ext cx="7720253" cy="961459"/>
      </dsp:txXfrm>
    </dsp:sp>
    <dsp:sp modelId="{C8E8E854-103B-4F99-961C-6E250E3C9552}">
      <dsp:nvSpPr>
        <dsp:cNvPr id="0" name=""/>
        <dsp:cNvSpPr/>
      </dsp:nvSpPr>
      <dsp:spPr>
        <a:xfrm>
          <a:off x="1634305" y="2382993"/>
          <a:ext cx="9261064" cy="1021283"/>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latin typeface="Century Gothic" panose="020B0502020202020204"/>
            </a:rPr>
            <a:t>3.Efficient</a:t>
          </a:r>
          <a:r>
            <a:rPr lang="en-US" sz="1700" kern="1200" dirty="0"/>
            <a:t> Memory Utilization: Multi list organization can help in efficient memory utilization since the data items are stored in a single record or entity, minimizing the need for multiple data structures.</a:t>
          </a:r>
        </a:p>
      </dsp:txBody>
      <dsp:txXfrm>
        <a:off x="1664217" y="2412905"/>
        <a:ext cx="7720253" cy="961459"/>
      </dsp:txXfrm>
    </dsp:sp>
    <dsp:sp modelId="{156F6D47-BA53-49F7-832F-412A26CF517E}">
      <dsp:nvSpPr>
        <dsp:cNvPr id="0" name=""/>
        <dsp:cNvSpPr/>
      </dsp:nvSpPr>
      <dsp:spPr>
        <a:xfrm>
          <a:off x="8597230" y="774473"/>
          <a:ext cx="663834" cy="663834"/>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8746593" y="774473"/>
        <a:ext cx="365108" cy="499535"/>
      </dsp:txXfrm>
    </dsp:sp>
    <dsp:sp modelId="{B2A03880-793F-48CF-9C65-EFA9D30DCA4D}">
      <dsp:nvSpPr>
        <dsp:cNvPr id="0" name=""/>
        <dsp:cNvSpPr/>
      </dsp:nvSpPr>
      <dsp:spPr>
        <a:xfrm>
          <a:off x="9414383" y="1959161"/>
          <a:ext cx="663834" cy="663834"/>
        </a:xfrm>
        <a:prstGeom prst="downArrow">
          <a:avLst>
            <a:gd name="adj1" fmla="val 55000"/>
            <a:gd name="adj2" fmla="val 45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9563746" y="1959161"/>
        <a:ext cx="365108" cy="49953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741764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93525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873133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19872055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0874131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8144902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306014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607333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085791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70915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120247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869939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3/23/2023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15211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3/23/2023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66427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3/23/2023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758867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3/23/2023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958253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256299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3/23/2023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1979470410"/>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2" name="Picture 22">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3" name="Picture 24">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4" name="Oval 26">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5" name="Picture 28">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6" name="Picture 30">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7" name="Rectangle 32">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8" name="Rectangle 34">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9"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50" name="Freeform: Shape 38">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19C18B18-2448-AD1D-4715-C1B746966FB5}"/>
              </a:ext>
            </a:extLst>
          </p:cNvPr>
          <p:cNvSpPr>
            <a:spLocks noGrp="1"/>
          </p:cNvSpPr>
          <p:nvPr>
            <p:ph type="title"/>
          </p:nvPr>
        </p:nvSpPr>
        <p:spPr>
          <a:xfrm>
            <a:off x="1154955" y="1447800"/>
            <a:ext cx="6974915" cy="3329581"/>
          </a:xfrm>
        </p:spPr>
        <p:txBody>
          <a:bodyPr vert="horz" lIns="91440" tIns="45720" rIns="91440" bIns="45720" rtlCol="0" anchor="b">
            <a:normAutofit/>
          </a:bodyPr>
          <a:lstStyle/>
          <a:p>
            <a:r>
              <a:rPr lang="en-US" sz="7200" b="0" i="0" kern="1200">
                <a:solidFill>
                  <a:schemeClr val="tx2"/>
                </a:solidFill>
                <a:latin typeface="+mj-lt"/>
                <a:ea typeface="+mj-ea"/>
                <a:cs typeface="+mj-cs"/>
              </a:rPr>
              <a:t>Multi-key File organization</a:t>
            </a:r>
          </a:p>
        </p:txBody>
      </p:sp>
      <p:sp>
        <p:nvSpPr>
          <p:cNvPr id="41" name="Rectangle 40">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18739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27"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50289FBD-336F-1490-664F-BBEF38F6D0A2}"/>
              </a:ext>
            </a:extLst>
          </p:cNvPr>
          <p:cNvSpPr>
            <a:spLocks noGrp="1"/>
          </p:cNvSpPr>
          <p:nvPr>
            <p:ph type="title"/>
          </p:nvPr>
        </p:nvSpPr>
        <p:spPr>
          <a:xfrm>
            <a:off x="806195" y="804672"/>
            <a:ext cx="3521359" cy="5248656"/>
          </a:xfrm>
        </p:spPr>
        <p:txBody>
          <a:bodyPr anchor="ctr">
            <a:normAutofit/>
          </a:bodyPr>
          <a:lstStyle/>
          <a:p>
            <a:pPr algn="ctr"/>
            <a:r>
              <a:rPr lang="en-US"/>
              <a:t>Introduction:</a:t>
            </a:r>
          </a:p>
        </p:txBody>
      </p:sp>
      <p:sp>
        <p:nvSpPr>
          <p:cNvPr id="3" name="Content Placeholder 2">
            <a:extLst>
              <a:ext uri="{FF2B5EF4-FFF2-40B4-BE49-F238E27FC236}">
                <a16:creationId xmlns:a16="http://schemas.microsoft.com/office/drawing/2014/main" id="{4F47ADC7-4970-2F40-82EF-AC47BEA78EDA}"/>
              </a:ext>
            </a:extLst>
          </p:cNvPr>
          <p:cNvSpPr>
            <a:spLocks noGrp="1"/>
          </p:cNvSpPr>
          <p:nvPr>
            <p:ph idx="1"/>
          </p:nvPr>
        </p:nvSpPr>
        <p:spPr>
          <a:xfrm>
            <a:off x="4975861" y="804671"/>
            <a:ext cx="6399930" cy="5248657"/>
          </a:xfrm>
        </p:spPr>
        <p:txBody>
          <a:bodyPr vert="horz" lIns="91440" tIns="45720" rIns="91440" bIns="45720" rtlCol="0" anchor="ctr">
            <a:normAutofit/>
          </a:bodyPr>
          <a:lstStyle/>
          <a:p>
            <a:pPr>
              <a:buNone/>
            </a:pPr>
            <a:r>
              <a:rPr lang="en-US" dirty="0">
                <a:ea typeface="+mj-lt"/>
                <a:cs typeface="+mj-lt"/>
              </a:rPr>
              <a:t>     Inverted file organization is a data structure used for efficient retrieval of information from a large collection of documents or records. It is commonly used in search engines and databases to provide fast search results. Inverted file organization is based on the concept of indexing, where an index is created for each word or term in the collection of documents. The index contains a list of all the documents that contain that particular word or term. This list is called the inverted list, and it stores the locations of the documents where the term appears.</a:t>
            </a:r>
            <a:endParaRPr lang="en-US" dirty="0"/>
          </a:p>
          <a:p>
            <a:pPr>
              <a:buNone/>
            </a:pPr>
            <a:endParaRPr lang="en-US" dirty="0"/>
          </a:p>
          <a:p>
            <a:pPr marL="0" indent="0">
              <a:buNone/>
            </a:pPr>
            <a:endParaRPr lang="en-US" dirty="0"/>
          </a:p>
        </p:txBody>
      </p:sp>
    </p:spTree>
    <p:extLst>
      <p:ext uri="{BB962C8B-B14F-4D97-AF65-F5344CB8AC3E}">
        <p14:creationId xmlns:p14="http://schemas.microsoft.com/office/powerpoint/2010/main" val="923458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23">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3"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A6454AE-63DE-B828-2428-8F76790A9660}"/>
              </a:ext>
            </a:extLst>
          </p:cNvPr>
          <p:cNvSpPr>
            <a:spLocks noGrp="1"/>
          </p:cNvSpPr>
          <p:nvPr>
            <p:ph type="title"/>
          </p:nvPr>
        </p:nvSpPr>
        <p:spPr>
          <a:xfrm>
            <a:off x="648930" y="629267"/>
            <a:ext cx="9252154" cy="1016654"/>
          </a:xfrm>
        </p:spPr>
        <p:txBody>
          <a:bodyPr>
            <a:normAutofit/>
          </a:bodyPr>
          <a:lstStyle/>
          <a:p>
            <a:pPr>
              <a:lnSpc>
                <a:spcPct val="90000"/>
              </a:lnSpc>
            </a:pPr>
            <a:r>
              <a:rPr lang="en-US" sz="3300">
                <a:solidFill>
                  <a:srgbClr val="EBEBEB"/>
                </a:solidFill>
              </a:rPr>
              <a:t>Basic Concepts of Inverted File organization</a:t>
            </a:r>
          </a:p>
        </p:txBody>
      </p:sp>
      <p:sp>
        <p:nvSpPr>
          <p:cNvPr id="34" name="Rectangle 27">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5" name="Freeform: Shape 29">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36" name="Content Placeholder 2">
            <a:extLst>
              <a:ext uri="{FF2B5EF4-FFF2-40B4-BE49-F238E27FC236}">
                <a16:creationId xmlns:a16="http://schemas.microsoft.com/office/drawing/2014/main" id="{8B1F5830-C106-AB98-B756-1F416EBAADDB}"/>
              </a:ext>
            </a:extLst>
          </p:cNvPr>
          <p:cNvGraphicFramePr>
            <a:graphicFrameLocks noGrp="1"/>
          </p:cNvGraphicFramePr>
          <p:nvPr>
            <p:ph idx="1"/>
            <p:extLst>
              <p:ext uri="{D42A27DB-BD31-4B8C-83A1-F6EECF244321}">
                <p14:modId xmlns:p14="http://schemas.microsoft.com/office/powerpoint/2010/main" val="2865584469"/>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495841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516B909-3137-1977-4B8E-493A21A7FE61}"/>
              </a:ext>
            </a:extLst>
          </p:cNvPr>
          <p:cNvSpPr>
            <a:spLocks noGrp="1"/>
          </p:cNvSpPr>
          <p:nvPr>
            <p:ph type="title"/>
          </p:nvPr>
        </p:nvSpPr>
        <p:spPr>
          <a:xfrm>
            <a:off x="648930" y="629267"/>
            <a:ext cx="9252154" cy="1016654"/>
          </a:xfrm>
        </p:spPr>
        <p:txBody>
          <a:bodyPr>
            <a:normAutofit/>
          </a:bodyPr>
          <a:lstStyle/>
          <a:p>
            <a:r>
              <a:rPr lang="en-US">
                <a:solidFill>
                  <a:srgbClr val="EBEBEB"/>
                </a:solidFill>
              </a:rPr>
              <a:t>Advantages:</a:t>
            </a:r>
          </a:p>
        </p:txBody>
      </p:sp>
      <p:sp>
        <p:nvSpPr>
          <p:cNvPr id="24" name="Rectangle 2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16" name="Content Placeholder 2">
            <a:extLst>
              <a:ext uri="{FF2B5EF4-FFF2-40B4-BE49-F238E27FC236}">
                <a16:creationId xmlns:a16="http://schemas.microsoft.com/office/drawing/2014/main" id="{E5113CD8-BA3A-01EA-6432-985575BEEA4F}"/>
              </a:ext>
            </a:extLst>
          </p:cNvPr>
          <p:cNvGraphicFramePr>
            <a:graphicFrameLocks noGrp="1"/>
          </p:cNvGraphicFramePr>
          <p:nvPr>
            <p:ph idx="1"/>
            <p:extLst>
              <p:ext uri="{D42A27DB-BD31-4B8C-83A1-F6EECF244321}">
                <p14:modId xmlns:p14="http://schemas.microsoft.com/office/powerpoint/2010/main" val="1456329690"/>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6999850"/>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9">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9"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CCDEF0E-590C-AA62-79F3-B1E1A4E0B644}"/>
              </a:ext>
            </a:extLst>
          </p:cNvPr>
          <p:cNvSpPr>
            <a:spLocks noGrp="1"/>
          </p:cNvSpPr>
          <p:nvPr>
            <p:ph type="title"/>
          </p:nvPr>
        </p:nvSpPr>
        <p:spPr>
          <a:xfrm>
            <a:off x="648930" y="629267"/>
            <a:ext cx="9252154" cy="1016654"/>
          </a:xfrm>
        </p:spPr>
        <p:txBody>
          <a:bodyPr>
            <a:normAutofit/>
          </a:bodyPr>
          <a:lstStyle/>
          <a:p>
            <a:r>
              <a:rPr lang="en-US">
                <a:solidFill>
                  <a:srgbClr val="EBEBEB"/>
                </a:solidFill>
              </a:rPr>
              <a:t>Disadvantages:</a:t>
            </a:r>
          </a:p>
        </p:txBody>
      </p:sp>
      <p:sp>
        <p:nvSpPr>
          <p:cNvPr id="30" name="Rectangle 23">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1" name="Freeform: Shape 25">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32" name="Content Placeholder 2">
            <a:extLst>
              <a:ext uri="{FF2B5EF4-FFF2-40B4-BE49-F238E27FC236}">
                <a16:creationId xmlns:a16="http://schemas.microsoft.com/office/drawing/2014/main" id="{D504CFA2-6346-AB06-4EA0-4F1BA9BAFDFD}"/>
              </a:ext>
            </a:extLst>
          </p:cNvPr>
          <p:cNvGraphicFramePr>
            <a:graphicFrameLocks noGrp="1"/>
          </p:cNvGraphicFramePr>
          <p:nvPr>
            <p:ph idx="1"/>
            <p:extLst>
              <p:ext uri="{D42A27DB-BD31-4B8C-83A1-F6EECF244321}">
                <p14:modId xmlns:p14="http://schemas.microsoft.com/office/powerpoint/2010/main" val="2225409724"/>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1594192"/>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C67DB-420D-51D0-B05A-19E0555A35D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C1225871-D5DD-DB3C-F3F5-E471EF8D5C2F}"/>
              </a:ext>
            </a:extLst>
          </p:cNvPr>
          <p:cNvSpPr>
            <a:spLocks noGrp="1"/>
          </p:cNvSpPr>
          <p:nvPr>
            <p:ph idx="1"/>
          </p:nvPr>
        </p:nvSpPr>
        <p:spPr>
          <a:xfrm>
            <a:off x="266362" y="1215968"/>
            <a:ext cx="11819655" cy="5407185"/>
          </a:xfrm>
        </p:spPr>
        <p:txBody>
          <a:bodyPr vert="horz" lIns="91440" tIns="45720" rIns="91440" bIns="45720" rtlCol="0" anchor="t">
            <a:normAutofit/>
          </a:bodyPr>
          <a:lstStyle/>
          <a:p>
            <a:r>
              <a:rPr lang="en-US" dirty="0"/>
              <a:t>To understand the example ,consider the student file</a:t>
            </a:r>
          </a:p>
          <a:p>
            <a:pPr marL="0" indent="0">
              <a:buClr>
                <a:srgbClr val="8AD0D6"/>
              </a:buClr>
              <a:buNone/>
            </a:pPr>
            <a:r>
              <a:rPr lang="en-US" dirty="0"/>
              <a:t>   STUDENT</a:t>
            </a:r>
          </a:p>
        </p:txBody>
      </p:sp>
      <p:graphicFrame>
        <p:nvGraphicFramePr>
          <p:cNvPr id="4" name="Table 4">
            <a:extLst>
              <a:ext uri="{FF2B5EF4-FFF2-40B4-BE49-F238E27FC236}">
                <a16:creationId xmlns:a16="http://schemas.microsoft.com/office/drawing/2014/main" id="{59CD5115-0240-A1EF-1B59-B5EDD1956B6D}"/>
              </a:ext>
            </a:extLst>
          </p:cNvPr>
          <p:cNvGraphicFramePr>
            <a:graphicFrameLocks noGrp="1"/>
          </p:cNvGraphicFramePr>
          <p:nvPr>
            <p:extLst>
              <p:ext uri="{D42A27DB-BD31-4B8C-83A1-F6EECF244321}">
                <p14:modId xmlns:p14="http://schemas.microsoft.com/office/powerpoint/2010/main" val="3422838652"/>
              </p:ext>
            </p:extLst>
          </p:nvPr>
        </p:nvGraphicFramePr>
        <p:xfrm>
          <a:off x="574622" y="2023672"/>
          <a:ext cx="9738852" cy="4598196"/>
        </p:xfrm>
        <a:graphic>
          <a:graphicData uri="http://schemas.openxmlformats.org/drawingml/2006/table">
            <a:tbl>
              <a:tblPr firstRow="1" bandRow="1">
                <a:tableStyleId>{5940675A-B579-460E-94D1-54222C63F5DA}</a:tableStyleId>
              </a:tblPr>
              <a:tblGrid>
                <a:gridCol w="1947773">
                  <a:extLst>
                    <a:ext uri="{9D8B030D-6E8A-4147-A177-3AD203B41FA5}">
                      <a16:colId xmlns:a16="http://schemas.microsoft.com/office/drawing/2014/main" val="3304157802"/>
                    </a:ext>
                  </a:extLst>
                </a:gridCol>
                <a:gridCol w="1947773">
                  <a:extLst>
                    <a:ext uri="{9D8B030D-6E8A-4147-A177-3AD203B41FA5}">
                      <a16:colId xmlns:a16="http://schemas.microsoft.com/office/drawing/2014/main" val="1847103958"/>
                    </a:ext>
                  </a:extLst>
                </a:gridCol>
                <a:gridCol w="1431636">
                  <a:extLst>
                    <a:ext uri="{9D8B030D-6E8A-4147-A177-3AD203B41FA5}">
                      <a16:colId xmlns:a16="http://schemas.microsoft.com/office/drawing/2014/main" val="4129274604"/>
                    </a:ext>
                  </a:extLst>
                </a:gridCol>
                <a:gridCol w="2008909">
                  <a:extLst>
                    <a:ext uri="{9D8B030D-6E8A-4147-A177-3AD203B41FA5}">
                      <a16:colId xmlns:a16="http://schemas.microsoft.com/office/drawing/2014/main" val="1491100445"/>
                    </a:ext>
                  </a:extLst>
                </a:gridCol>
                <a:gridCol w="2402761">
                  <a:extLst>
                    <a:ext uri="{9D8B030D-6E8A-4147-A177-3AD203B41FA5}">
                      <a16:colId xmlns:a16="http://schemas.microsoft.com/office/drawing/2014/main" val="4192141193"/>
                    </a:ext>
                  </a:extLst>
                </a:gridCol>
              </a:tblGrid>
              <a:tr h="766366">
                <a:tc>
                  <a:txBody>
                    <a:bodyPr/>
                    <a:lstStyle/>
                    <a:p>
                      <a:r>
                        <a:rPr lang="en-US" dirty="0"/>
                        <a:t> NAME</a:t>
                      </a:r>
                    </a:p>
                  </a:txBody>
                  <a:tcPr/>
                </a:tc>
                <a:tc>
                  <a:txBody>
                    <a:bodyPr/>
                    <a:lstStyle/>
                    <a:p>
                      <a:r>
                        <a:rPr lang="en-US" dirty="0"/>
                        <a:t>  AGE</a:t>
                      </a:r>
                    </a:p>
                  </a:txBody>
                  <a:tcPr/>
                </a:tc>
                <a:tc>
                  <a:txBody>
                    <a:bodyPr/>
                    <a:lstStyle/>
                    <a:p>
                      <a:r>
                        <a:rPr lang="en-US" dirty="0"/>
                        <a:t>GENDER</a:t>
                      </a:r>
                    </a:p>
                  </a:txBody>
                  <a:tcPr/>
                </a:tc>
                <a:tc>
                  <a:txBody>
                    <a:bodyPr/>
                    <a:lstStyle/>
                    <a:p>
                      <a:r>
                        <a:rPr lang="en-US" dirty="0"/>
                        <a:t> ADDRESS</a:t>
                      </a:r>
                    </a:p>
                  </a:txBody>
                  <a:tcPr/>
                </a:tc>
                <a:tc>
                  <a:txBody>
                    <a:bodyPr/>
                    <a:lstStyle/>
                    <a:p>
                      <a:r>
                        <a:rPr lang="en-US" dirty="0"/>
                        <a:t>MAJOR</a:t>
                      </a:r>
                    </a:p>
                  </a:txBody>
                  <a:tcPr/>
                </a:tc>
                <a:extLst>
                  <a:ext uri="{0D108BD9-81ED-4DB2-BD59-A6C34878D82A}">
                    <a16:rowId xmlns:a16="http://schemas.microsoft.com/office/drawing/2014/main" val="218739241"/>
                  </a:ext>
                </a:extLst>
              </a:tr>
              <a:tr h="766366">
                <a:tc>
                  <a:txBody>
                    <a:bodyPr/>
                    <a:lstStyle/>
                    <a:p>
                      <a:r>
                        <a:rPr lang="en-US" dirty="0"/>
                        <a:t>JATIN</a:t>
                      </a:r>
                    </a:p>
                  </a:txBody>
                  <a:tcPr/>
                </a:tc>
                <a:tc>
                  <a:txBody>
                    <a:bodyPr/>
                    <a:lstStyle/>
                    <a:p>
                      <a:r>
                        <a:rPr lang="en-US" dirty="0"/>
                        <a:t>20</a:t>
                      </a:r>
                    </a:p>
                  </a:txBody>
                  <a:tcPr/>
                </a:tc>
                <a:tc>
                  <a:txBody>
                    <a:bodyPr/>
                    <a:lstStyle/>
                    <a:p>
                      <a:r>
                        <a:rPr lang="en-US" dirty="0"/>
                        <a:t>M</a:t>
                      </a:r>
                    </a:p>
                  </a:txBody>
                  <a:tcPr/>
                </a:tc>
                <a:tc>
                  <a:txBody>
                    <a:bodyPr/>
                    <a:lstStyle/>
                    <a:p>
                      <a:r>
                        <a:rPr lang="en-US" dirty="0"/>
                        <a:t>33,Main ST.</a:t>
                      </a:r>
                    </a:p>
                  </a:txBody>
                  <a:tcPr/>
                </a:tc>
                <a:tc>
                  <a:txBody>
                    <a:bodyPr/>
                    <a:lstStyle/>
                    <a:p>
                      <a:r>
                        <a:rPr lang="en-US" dirty="0"/>
                        <a:t>CS</a:t>
                      </a:r>
                    </a:p>
                  </a:txBody>
                  <a:tcPr/>
                </a:tc>
                <a:extLst>
                  <a:ext uri="{0D108BD9-81ED-4DB2-BD59-A6C34878D82A}">
                    <a16:rowId xmlns:a16="http://schemas.microsoft.com/office/drawing/2014/main" val="1027041866"/>
                  </a:ext>
                </a:extLst>
              </a:tr>
              <a:tr h="766366">
                <a:tc>
                  <a:txBody>
                    <a:bodyPr/>
                    <a:lstStyle/>
                    <a:p>
                      <a:r>
                        <a:rPr lang="en-US" dirty="0"/>
                        <a:t>NIKHIL</a:t>
                      </a:r>
                    </a:p>
                  </a:txBody>
                  <a:tcPr/>
                </a:tc>
                <a:tc>
                  <a:txBody>
                    <a:bodyPr/>
                    <a:lstStyle/>
                    <a:p>
                      <a:r>
                        <a:rPr lang="en-US" dirty="0"/>
                        <a:t>19</a:t>
                      </a:r>
                    </a:p>
                  </a:txBody>
                  <a:tcPr/>
                </a:tc>
                <a:tc>
                  <a:txBody>
                    <a:bodyPr/>
                    <a:lstStyle/>
                    <a:p>
                      <a:r>
                        <a:rPr lang="en-US" dirty="0"/>
                        <a:t>M</a:t>
                      </a:r>
                    </a:p>
                  </a:txBody>
                  <a:tcPr/>
                </a:tc>
                <a:tc>
                  <a:txBody>
                    <a:bodyPr/>
                    <a:lstStyle/>
                    <a:p>
                      <a:r>
                        <a:rPr lang="en-US" dirty="0"/>
                        <a:t>145,Elm ST.</a:t>
                      </a:r>
                    </a:p>
                  </a:txBody>
                  <a:tcPr/>
                </a:tc>
                <a:tc>
                  <a:txBody>
                    <a:bodyPr/>
                    <a:lstStyle/>
                    <a:p>
                      <a:r>
                        <a:rPr lang="en-US" dirty="0"/>
                        <a:t>CS</a:t>
                      </a:r>
                    </a:p>
                  </a:txBody>
                  <a:tcPr/>
                </a:tc>
                <a:extLst>
                  <a:ext uri="{0D108BD9-81ED-4DB2-BD59-A6C34878D82A}">
                    <a16:rowId xmlns:a16="http://schemas.microsoft.com/office/drawing/2014/main" val="1565967707"/>
                  </a:ext>
                </a:extLst>
              </a:tr>
              <a:tr h="766366">
                <a:tc>
                  <a:txBody>
                    <a:bodyPr/>
                    <a:lstStyle/>
                    <a:p>
                      <a:r>
                        <a:rPr lang="en-US" dirty="0"/>
                        <a:t>TANYA</a:t>
                      </a:r>
                    </a:p>
                  </a:txBody>
                  <a:tcPr/>
                </a:tc>
                <a:tc>
                  <a:txBody>
                    <a:bodyPr/>
                    <a:lstStyle/>
                    <a:p>
                      <a:r>
                        <a:rPr lang="en-US" dirty="0"/>
                        <a:t>20</a:t>
                      </a:r>
                    </a:p>
                  </a:txBody>
                  <a:tcPr/>
                </a:tc>
                <a:tc>
                  <a:txBody>
                    <a:bodyPr/>
                    <a:lstStyle/>
                    <a:p>
                      <a:r>
                        <a:rPr lang="en-US" dirty="0"/>
                        <a:t>F</a:t>
                      </a:r>
                    </a:p>
                  </a:txBody>
                  <a:tcPr/>
                </a:tc>
                <a:tc>
                  <a:txBody>
                    <a:bodyPr/>
                    <a:lstStyle/>
                    <a:p>
                      <a:r>
                        <a:rPr lang="en-US" dirty="0"/>
                        <a:t>111,Palm ST.</a:t>
                      </a:r>
                    </a:p>
                  </a:txBody>
                  <a:tcPr/>
                </a:tc>
                <a:tc>
                  <a:txBody>
                    <a:bodyPr/>
                    <a:lstStyle/>
                    <a:p>
                      <a:r>
                        <a:rPr lang="en-US" dirty="0"/>
                        <a:t>CE</a:t>
                      </a:r>
                    </a:p>
                  </a:txBody>
                  <a:tcPr/>
                </a:tc>
                <a:extLst>
                  <a:ext uri="{0D108BD9-81ED-4DB2-BD59-A6C34878D82A}">
                    <a16:rowId xmlns:a16="http://schemas.microsoft.com/office/drawing/2014/main" val="2791974421"/>
                  </a:ext>
                </a:extLst>
              </a:tr>
              <a:tr h="766366">
                <a:tc>
                  <a:txBody>
                    <a:bodyPr/>
                    <a:lstStyle/>
                    <a:p>
                      <a:r>
                        <a:rPr lang="en-US" dirty="0"/>
                        <a:t>TANISHAK</a:t>
                      </a:r>
                    </a:p>
                  </a:txBody>
                  <a:tcPr/>
                </a:tc>
                <a:tc>
                  <a:txBody>
                    <a:bodyPr/>
                    <a:lstStyle/>
                    <a:p>
                      <a:r>
                        <a:rPr lang="en-US" dirty="0"/>
                        <a:t>19</a:t>
                      </a:r>
                    </a:p>
                  </a:txBody>
                  <a:tcPr/>
                </a:tc>
                <a:tc>
                  <a:txBody>
                    <a:bodyPr/>
                    <a:lstStyle/>
                    <a:p>
                      <a:r>
                        <a:rPr lang="en-US" dirty="0"/>
                        <a:t>M</a:t>
                      </a:r>
                    </a:p>
                  </a:txBody>
                  <a:tcPr/>
                </a:tc>
                <a:tc>
                  <a:txBody>
                    <a:bodyPr/>
                    <a:lstStyle/>
                    <a:p>
                      <a:r>
                        <a:rPr lang="en-US" dirty="0"/>
                        <a:t>100,Pine ST.</a:t>
                      </a:r>
                    </a:p>
                  </a:txBody>
                  <a:tcPr/>
                </a:tc>
                <a:tc>
                  <a:txBody>
                    <a:bodyPr/>
                    <a:lstStyle/>
                    <a:p>
                      <a:r>
                        <a:rPr lang="en-US" dirty="0"/>
                        <a:t>MECHE</a:t>
                      </a:r>
                    </a:p>
                  </a:txBody>
                  <a:tcPr/>
                </a:tc>
                <a:extLst>
                  <a:ext uri="{0D108BD9-81ED-4DB2-BD59-A6C34878D82A}">
                    <a16:rowId xmlns:a16="http://schemas.microsoft.com/office/drawing/2014/main" val="93664203"/>
                  </a:ext>
                </a:extLst>
              </a:tr>
              <a:tr h="766366">
                <a:tc>
                  <a:txBody>
                    <a:bodyPr/>
                    <a:lstStyle/>
                    <a:p>
                      <a:r>
                        <a:rPr lang="en-US" dirty="0"/>
                        <a:t>NANCY</a:t>
                      </a:r>
                    </a:p>
                  </a:txBody>
                  <a:tcPr/>
                </a:tc>
                <a:tc>
                  <a:txBody>
                    <a:bodyPr/>
                    <a:lstStyle/>
                    <a:p>
                      <a:r>
                        <a:rPr lang="en-US" dirty="0"/>
                        <a:t>19</a:t>
                      </a:r>
                    </a:p>
                  </a:txBody>
                  <a:tcPr/>
                </a:tc>
                <a:tc>
                  <a:txBody>
                    <a:bodyPr/>
                    <a:lstStyle/>
                    <a:p>
                      <a:r>
                        <a:rPr lang="en-US" dirty="0"/>
                        <a:t>F</a:t>
                      </a:r>
                    </a:p>
                  </a:txBody>
                  <a:tcPr/>
                </a:tc>
                <a:tc>
                  <a:txBody>
                    <a:bodyPr/>
                    <a:lstStyle/>
                    <a:p>
                      <a:r>
                        <a:rPr lang="en-US" dirty="0"/>
                        <a:t>106,Cherry ST.</a:t>
                      </a:r>
                    </a:p>
                  </a:txBody>
                  <a:tcPr/>
                </a:tc>
                <a:tc>
                  <a:txBody>
                    <a:bodyPr/>
                    <a:lstStyle/>
                    <a:p>
                      <a:r>
                        <a:rPr lang="en-US" dirty="0"/>
                        <a:t>CE</a:t>
                      </a:r>
                    </a:p>
                  </a:txBody>
                  <a:tcPr/>
                </a:tc>
                <a:extLst>
                  <a:ext uri="{0D108BD9-81ED-4DB2-BD59-A6C34878D82A}">
                    <a16:rowId xmlns:a16="http://schemas.microsoft.com/office/drawing/2014/main" val="4275213888"/>
                  </a:ext>
                </a:extLst>
              </a:tr>
            </a:tbl>
          </a:graphicData>
        </a:graphic>
      </p:graphicFrame>
    </p:spTree>
    <p:extLst>
      <p:ext uri="{BB962C8B-B14F-4D97-AF65-F5344CB8AC3E}">
        <p14:creationId xmlns:p14="http://schemas.microsoft.com/office/powerpoint/2010/main" val="791560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3" name="Picture 83">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4" name="Picture 85">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5" name="Oval 87">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26" name="Picture 89">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27" name="Picture 91">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28" name="Rectangle 93">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9" name="Rectangle 95">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0"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131" name="Freeform: Shape 99">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9C73A73A-60B2-3FF9-0BF8-C5C3EA34D9EF}"/>
              </a:ext>
            </a:extLst>
          </p:cNvPr>
          <p:cNvSpPr>
            <a:spLocks noGrp="1"/>
          </p:cNvSpPr>
          <p:nvPr>
            <p:ph type="title"/>
          </p:nvPr>
        </p:nvSpPr>
        <p:spPr>
          <a:xfrm>
            <a:off x="1142463" y="773243"/>
            <a:ext cx="6974915" cy="5653056"/>
          </a:xfrm>
        </p:spPr>
        <p:txBody>
          <a:bodyPr vert="horz" lIns="91440" tIns="45720" rIns="91440" bIns="45720" rtlCol="0" anchor="b">
            <a:normAutofit fontScale="90000"/>
          </a:bodyPr>
          <a:lstStyle/>
          <a:p>
            <a:pPr marL="285750" indent="-285750">
              <a:lnSpc>
                <a:spcPct val="90000"/>
              </a:lnSpc>
            </a:pPr>
            <a:r>
              <a:rPr lang="en-US" sz="1800" b="0" i="0" kern="1200" dirty="0">
                <a:latin typeface="+mj-lt"/>
                <a:ea typeface="+mj-ea"/>
                <a:cs typeface="+mj-cs"/>
              </a:rPr>
              <a:t>    </a:t>
            </a:r>
            <a:r>
              <a:rPr lang="en-US" sz="2400" b="0" i="0" kern="1200" dirty="0">
                <a:latin typeface="+mj-lt"/>
                <a:ea typeface="+mj-ea"/>
                <a:cs typeface="+mj-cs"/>
              </a:rPr>
              <a:t>  In above table in previous slide. We want to be able to quickly search for students  based  on  their   major.</a:t>
            </a:r>
            <a:endParaRPr lang="en-US" sz="2400" b="0" i="0" kern="1200" dirty="0">
              <a:latin typeface="+mj-lt"/>
            </a:endParaRPr>
          </a:p>
          <a:p>
            <a:pPr marL="285750" indent="-285750">
              <a:lnSpc>
                <a:spcPct val="90000"/>
              </a:lnSpc>
            </a:pPr>
            <a:r>
              <a:rPr lang="en-US" sz="2400" b="0" i="0" kern="1200" dirty="0">
                <a:latin typeface="+mj-lt"/>
                <a:ea typeface="+mj-ea"/>
                <a:cs typeface="+mj-cs"/>
              </a:rPr>
              <a:t>      One way to do this would be to organize the student records by major, with     each major having its own file. However, this approach can be inefficient,    especially if there are many different majors, as it requires searching through  multiple files to find the desired information.</a:t>
            </a:r>
            <a:endParaRPr lang="en-US" sz="2400" b="0" i="0" kern="1200" dirty="0">
              <a:latin typeface="+mj-lt"/>
            </a:endParaRPr>
          </a:p>
          <a:p>
            <a:pPr marL="285750" indent="-285750">
              <a:lnSpc>
                <a:spcPct val="90000"/>
              </a:lnSpc>
            </a:pPr>
            <a:r>
              <a:rPr lang="en-US" sz="2400" b="0" i="0" kern="1200" dirty="0">
                <a:latin typeface="+mj-lt"/>
                <a:ea typeface="+mj-ea"/>
                <a:cs typeface="+mj-cs"/>
              </a:rPr>
              <a:t>      Instead, we can use an inverted file organization to index the contents of the student records by major. We create an index file that lists each major and the corresponding student records. This allows us to quickly locate all the students who have a particular major without having to search through all the student records.</a:t>
            </a:r>
            <a:br>
              <a:rPr lang="en-US" sz="1800" b="0" i="0" kern="1200" dirty="0">
                <a:solidFill>
                  <a:schemeClr val="tx2"/>
                </a:solidFill>
                <a:latin typeface="+mj-lt"/>
                <a:ea typeface="+mj-ea"/>
                <a:cs typeface="+mj-cs"/>
              </a:rPr>
            </a:br>
            <a:endParaRPr lang="en-US" sz="1800" b="0" i="0" kern="1200" dirty="0">
              <a:solidFill>
                <a:schemeClr val="tx2"/>
              </a:solidFill>
              <a:latin typeface="+mj-lt"/>
              <a:ea typeface="+mj-ea"/>
              <a:cs typeface="+mj-cs"/>
            </a:endParaRPr>
          </a:p>
        </p:txBody>
      </p:sp>
      <p:sp>
        <p:nvSpPr>
          <p:cNvPr id="132" name="Rectangle 101">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C69462A5-BC2D-0780-8F75-FD7A30E36C71}"/>
              </a:ext>
            </a:extLst>
          </p:cNvPr>
          <p:cNvSpPr txBox="1"/>
          <p:nvPr/>
        </p:nvSpPr>
        <p:spPr>
          <a:xfrm>
            <a:off x="9989128" y="2692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rgbClr val="D1D5DB"/>
              </a:solidFill>
              <a:latin typeface="Söhne"/>
            </a:endParaRPr>
          </a:p>
        </p:txBody>
      </p:sp>
    </p:spTree>
    <p:extLst>
      <p:ext uri="{BB962C8B-B14F-4D97-AF65-F5344CB8AC3E}">
        <p14:creationId xmlns:p14="http://schemas.microsoft.com/office/powerpoint/2010/main" val="336113246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C502C-DB0E-5ABE-A9AB-AD253697D633}"/>
              </a:ext>
            </a:extLst>
          </p:cNvPr>
          <p:cNvSpPr>
            <a:spLocks noGrp="1"/>
          </p:cNvSpPr>
          <p:nvPr>
            <p:ph type="title"/>
          </p:nvPr>
        </p:nvSpPr>
        <p:spPr>
          <a:xfrm>
            <a:off x="646111" y="452718"/>
            <a:ext cx="9404723" cy="750957"/>
          </a:xfrm>
        </p:spPr>
        <p:txBody>
          <a:bodyPr/>
          <a:lstStyle/>
          <a:p>
            <a:r>
              <a:rPr lang="en-US" sz="1800" dirty="0"/>
              <a:t>Here's an example of how an inverted file organization for a student file might look like    </a:t>
            </a:r>
            <a:endParaRPr lang="en-US" sz="1800" dirty="0">
              <a:ea typeface="+mj-lt"/>
              <a:cs typeface="+mj-lt"/>
            </a:endParaRPr>
          </a:p>
          <a:p>
            <a:endParaRPr lang="en-US" sz="1800" dirty="0"/>
          </a:p>
        </p:txBody>
      </p:sp>
      <p:graphicFrame>
        <p:nvGraphicFramePr>
          <p:cNvPr id="5" name="Content Placeholder 4">
            <a:extLst>
              <a:ext uri="{FF2B5EF4-FFF2-40B4-BE49-F238E27FC236}">
                <a16:creationId xmlns:a16="http://schemas.microsoft.com/office/drawing/2014/main" id="{1CB20D62-886F-41D4-69A6-672115AAE736}"/>
              </a:ext>
            </a:extLst>
          </p:cNvPr>
          <p:cNvGraphicFramePr>
            <a:graphicFrameLocks noGrp="1"/>
          </p:cNvGraphicFramePr>
          <p:nvPr>
            <p:ph idx="1"/>
            <p:extLst>
              <p:ext uri="{D42A27DB-BD31-4B8C-83A1-F6EECF244321}">
                <p14:modId xmlns:p14="http://schemas.microsoft.com/office/powerpoint/2010/main" val="454685950"/>
              </p:ext>
            </p:extLst>
          </p:nvPr>
        </p:nvGraphicFramePr>
        <p:xfrm>
          <a:off x="737016" y="1361606"/>
          <a:ext cx="5636744" cy="4096561"/>
        </p:xfrm>
        <a:graphic>
          <a:graphicData uri="http://schemas.openxmlformats.org/drawingml/2006/table">
            <a:tbl>
              <a:tblPr firstRow="1" bandRow="1">
                <a:tableStyleId>{5940675A-B579-460E-94D1-54222C63F5DA}</a:tableStyleId>
              </a:tblPr>
              <a:tblGrid>
                <a:gridCol w="1411807">
                  <a:extLst>
                    <a:ext uri="{9D8B030D-6E8A-4147-A177-3AD203B41FA5}">
                      <a16:colId xmlns:a16="http://schemas.microsoft.com/office/drawing/2014/main" val="206490787"/>
                    </a:ext>
                  </a:extLst>
                </a:gridCol>
                <a:gridCol w="4224937">
                  <a:extLst>
                    <a:ext uri="{9D8B030D-6E8A-4147-A177-3AD203B41FA5}">
                      <a16:colId xmlns:a16="http://schemas.microsoft.com/office/drawing/2014/main" val="3359408725"/>
                    </a:ext>
                  </a:extLst>
                </a:gridCol>
              </a:tblGrid>
              <a:tr h="464436">
                <a:tc>
                  <a:txBody>
                    <a:bodyPr/>
                    <a:lstStyle/>
                    <a:p>
                      <a:pPr algn="l" rtl="0" fontAlgn="base"/>
                      <a:r>
                        <a:rPr lang="en-US" dirty="0">
                          <a:effectLst/>
                        </a:rPr>
                        <a:t>Major​</a:t>
                      </a:r>
                    </a:p>
                  </a:txBody>
                  <a:tcPr anchor="b"/>
                </a:tc>
                <a:tc>
                  <a:txBody>
                    <a:bodyPr/>
                    <a:lstStyle/>
                    <a:p>
                      <a:pPr algn="l" rtl="0" fontAlgn="base"/>
                      <a:r>
                        <a:rPr lang="en-US" dirty="0">
                          <a:effectLst/>
                        </a:rPr>
                        <a:t>Student Records​</a:t>
                      </a:r>
                    </a:p>
                  </a:txBody>
                  <a:tcPr anchor="b"/>
                </a:tc>
                <a:extLst>
                  <a:ext uri="{0D108BD9-81ED-4DB2-BD59-A6C34878D82A}">
                    <a16:rowId xmlns:a16="http://schemas.microsoft.com/office/drawing/2014/main" val="1070621876"/>
                  </a:ext>
                </a:extLst>
              </a:tr>
              <a:tr h="726425">
                <a:tc>
                  <a:txBody>
                    <a:bodyPr/>
                    <a:lstStyle/>
                    <a:p>
                      <a:pPr algn="l" rtl="0" fontAlgn="base"/>
                      <a:r>
                        <a:rPr lang="en-US" dirty="0">
                          <a:effectLst/>
                        </a:rPr>
                        <a:t>CS​</a:t>
                      </a:r>
                    </a:p>
                  </a:txBody>
                  <a:tcPr anchor="ctr"/>
                </a:tc>
                <a:tc>
                  <a:txBody>
                    <a:bodyPr/>
                    <a:lstStyle/>
                    <a:p>
                      <a:pPr algn="l" rtl="0" fontAlgn="base"/>
                      <a:r>
                        <a:rPr lang="en-US" dirty="0">
                          <a:effectLst/>
                        </a:rPr>
                        <a:t>Jatin,20,M,33 Main ST,CS​</a:t>
                      </a:r>
                    </a:p>
                  </a:txBody>
                  <a:tcPr anchor="ctr"/>
                </a:tc>
                <a:extLst>
                  <a:ext uri="{0D108BD9-81ED-4DB2-BD59-A6C34878D82A}">
                    <a16:rowId xmlns:a16="http://schemas.microsoft.com/office/drawing/2014/main" val="221589072"/>
                  </a:ext>
                </a:extLst>
              </a:tr>
              <a:tr h="726425">
                <a:tc>
                  <a:txBody>
                    <a:bodyPr/>
                    <a:lstStyle/>
                    <a:p>
                      <a:pPr algn="l" rtl="0" fontAlgn="base"/>
                      <a:r>
                        <a:rPr lang="en-US" dirty="0">
                          <a:effectLst/>
                        </a:rPr>
                        <a:t>CS​</a:t>
                      </a:r>
                    </a:p>
                  </a:txBody>
                  <a:tcPr anchor="ctr"/>
                </a:tc>
                <a:tc>
                  <a:txBody>
                    <a:bodyPr/>
                    <a:lstStyle/>
                    <a:p>
                      <a:pPr algn="l" rtl="0" fontAlgn="base"/>
                      <a:r>
                        <a:rPr lang="en-US" dirty="0">
                          <a:effectLst/>
                        </a:rPr>
                        <a:t>Nikhil,19,M,145 Elm ST,CS​</a:t>
                      </a:r>
                    </a:p>
                  </a:txBody>
                  <a:tcPr anchor="ctr"/>
                </a:tc>
                <a:extLst>
                  <a:ext uri="{0D108BD9-81ED-4DB2-BD59-A6C34878D82A}">
                    <a16:rowId xmlns:a16="http://schemas.microsoft.com/office/drawing/2014/main" val="360713637"/>
                  </a:ext>
                </a:extLst>
              </a:tr>
              <a:tr h="726425">
                <a:tc>
                  <a:txBody>
                    <a:bodyPr/>
                    <a:lstStyle/>
                    <a:p>
                      <a:pPr algn="l" rtl="0" fontAlgn="base"/>
                      <a:r>
                        <a:rPr lang="en-US" dirty="0">
                          <a:effectLst/>
                        </a:rPr>
                        <a:t>CE​</a:t>
                      </a:r>
                    </a:p>
                  </a:txBody>
                  <a:tcPr anchor="ctr"/>
                </a:tc>
                <a:tc>
                  <a:txBody>
                    <a:bodyPr/>
                    <a:lstStyle/>
                    <a:p>
                      <a:pPr algn="l" rtl="0" fontAlgn="base"/>
                      <a:r>
                        <a:rPr lang="en-US" dirty="0">
                          <a:effectLst/>
                        </a:rPr>
                        <a:t>Tanya,20,F,111 Palm ST,CE​</a:t>
                      </a:r>
                    </a:p>
                  </a:txBody>
                  <a:tcPr anchor="ctr"/>
                </a:tc>
                <a:extLst>
                  <a:ext uri="{0D108BD9-81ED-4DB2-BD59-A6C34878D82A}">
                    <a16:rowId xmlns:a16="http://schemas.microsoft.com/office/drawing/2014/main" val="451013053"/>
                  </a:ext>
                </a:extLst>
              </a:tr>
              <a:tr h="726425">
                <a:tc>
                  <a:txBody>
                    <a:bodyPr/>
                    <a:lstStyle/>
                    <a:p>
                      <a:pPr algn="l" rtl="0" fontAlgn="base"/>
                      <a:r>
                        <a:rPr lang="en-US" dirty="0">
                          <a:effectLst/>
                        </a:rPr>
                        <a:t>MECHE​</a:t>
                      </a:r>
                    </a:p>
                  </a:txBody>
                  <a:tcPr anchor="ctr"/>
                </a:tc>
                <a:tc>
                  <a:txBody>
                    <a:bodyPr/>
                    <a:lstStyle/>
                    <a:p>
                      <a:pPr algn="l" rtl="0" fontAlgn="base"/>
                      <a:r>
                        <a:rPr lang="en-US" dirty="0">
                          <a:effectLst/>
                        </a:rPr>
                        <a:t>Tanishak,19,M,100 Pine ST ,MECHE​</a:t>
                      </a:r>
                    </a:p>
                  </a:txBody>
                  <a:tcPr anchor="ctr"/>
                </a:tc>
                <a:extLst>
                  <a:ext uri="{0D108BD9-81ED-4DB2-BD59-A6C34878D82A}">
                    <a16:rowId xmlns:a16="http://schemas.microsoft.com/office/drawing/2014/main" val="1399694905"/>
                  </a:ext>
                </a:extLst>
              </a:tr>
              <a:tr h="726425">
                <a:tc>
                  <a:txBody>
                    <a:bodyPr/>
                    <a:lstStyle/>
                    <a:p>
                      <a:pPr algn="l" rtl="0" fontAlgn="base"/>
                      <a:r>
                        <a:rPr lang="en-US" dirty="0">
                          <a:effectLst/>
                        </a:rPr>
                        <a:t>CE​</a:t>
                      </a:r>
                    </a:p>
                  </a:txBody>
                  <a:tcPr anchor="ctr"/>
                </a:tc>
                <a:tc>
                  <a:txBody>
                    <a:bodyPr/>
                    <a:lstStyle/>
                    <a:p>
                      <a:pPr algn="l" rtl="0" fontAlgn="base"/>
                      <a:r>
                        <a:rPr lang="en-US" dirty="0">
                          <a:effectLst/>
                        </a:rPr>
                        <a:t>Nancy,19,F,106 Cherry ST,CE​</a:t>
                      </a:r>
                    </a:p>
                  </a:txBody>
                  <a:tcPr anchor="ctr"/>
                </a:tc>
                <a:extLst>
                  <a:ext uri="{0D108BD9-81ED-4DB2-BD59-A6C34878D82A}">
                    <a16:rowId xmlns:a16="http://schemas.microsoft.com/office/drawing/2014/main" val="3368181300"/>
                  </a:ext>
                </a:extLst>
              </a:tr>
            </a:tbl>
          </a:graphicData>
        </a:graphic>
      </p:graphicFrame>
    </p:spTree>
    <p:extLst>
      <p:ext uri="{BB962C8B-B14F-4D97-AF65-F5344CB8AC3E}">
        <p14:creationId xmlns:p14="http://schemas.microsoft.com/office/powerpoint/2010/main" val="1335654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 name="Picture 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 name="Oval 1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5" name="Picture 1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7" name="Rectangle 1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1"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23" name="Freeform: Shape 22">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0EC166E0-095A-C558-6CAD-E4813DB5091A}"/>
              </a:ext>
            </a:extLst>
          </p:cNvPr>
          <p:cNvSpPr>
            <a:spLocks noGrp="1"/>
          </p:cNvSpPr>
          <p:nvPr>
            <p:ph type="title"/>
          </p:nvPr>
        </p:nvSpPr>
        <p:spPr>
          <a:xfrm>
            <a:off x="1154955" y="1447800"/>
            <a:ext cx="6974915" cy="3329581"/>
          </a:xfrm>
        </p:spPr>
        <p:txBody>
          <a:bodyPr vert="horz" lIns="91440" tIns="45720" rIns="91440" bIns="45720" rtlCol="0" anchor="b">
            <a:normAutofit/>
          </a:bodyPr>
          <a:lstStyle/>
          <a:p>
            <a:r>
              <a:rPr lang="en-US" sz="7200" b="0" i="0" kern="1200" dirty="0">
                <a:solidFill>
                  <a:schemeClr val="tx2"/>
                </a:solidFill>
                <a:latin typeface="+mj-lt"/>
                <a:ea typeface="+mj-ea"/>
                <a:cs typeface="+mj-cs"/>
              </a:rPr>
              <a:t>Multi –List Organization </a:t>
            </a:r>
          </a:p>
        </p:txBody>
      </p:sp>
      <p:sp>
        <p:nvSpPr>
          <p:cNvPr id="25" name="Rectangle 24">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26568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8"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40" name="Freeform: Shape 39">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9478923-8932-8C2D-DC45-C93B776EAC82}"/>
              </a:ext>
            </a:extLst>
          </p:cNvPr>
          <p:cNvSpPr>
            <a:spLocks noGrp="1"/>
          </p:cNvSpPr>
          <p:nvPr>
            <p:ph type="title"/>
          </p:nvPr>
        </p:nvSpPr>
        <p:spPr>
          <a:xfrm>
            <a:off x="653143" y="1645920"/>
            <a:ext cx="3522879" cy="4470821"/>
          </a:xfrm>
        </p:spPr>
        <p:txBody>
          <a:bodyPr>
            <a:normAutofit/>
          </a:bodyPr>
          <a:lstStyle/>
          <a:p>
            <a:pPr algn="r"/>
            <a:r>
              <a:rPr lang="en-US" dirty="0">
                <a:solidFill>
                  <a:schemeClr val="bg2"/>
                </a:solidFill>
              </a:rPr>
              <a:t>Introduction:</a:t>
            </a:r>
          </a:p>
        </p:txBody>
      </p:sp>
      <p:sp>
        <p:nvSpPr>
          <p:cNvPr id="3" name="Content Placeholder 2">
            <a:extLst>
              <a:ext uri="{FF2B5EF4-FFF2-40B4-BE49-F238E27FC236}">
                <a16:creationId xmlns:a16="http://schemas.microsoft.com/office/drawing/2014/main" id="{060E6803-3FCA-719D-028D-9135926FC2C2}"/>
              </a:ext>
            </a:extLst>
          </p:cNvPr>
          <p:cNvSpPr>
            <a:spLocks noGrp="1"/>
          </p:cNvSpPr>
          <p:nvPr>
            <p:ph idx="1"/>
          </p:nvPr>
        </p:nvSpPr>
        <p:spPr>
          <a:xfrm>
            <a:off x="5204109" y="1645920"/>
            <a:ext cx="6269434" cy="4470821"/>
          </a:xfrm>
        </p:spPr>
        <p:txBody>
          <a:bodyPr vert="horz" lIns="91440" tIns="45720" rIns="91440" bIns="45720" rtlCol="0">
            <a:normAutofit/>
          </a:bodyPr>
          <a:lstStyle/>
          <a:p>
            <a:pPr>
              <a:lnSpc>
                <a:spcPct val="90000"/>
              </a:lnSpc>
            </a:pPr>
            <a:r>
              <a:rPr lang="en-US" sz="1400">
                <a:ea typeface="+mj-lt"/>
                <a:cs typeface="+mj-lt"/>
              </a:rPr>
              <a:t>Multi-list organization is a type of organization used in multi-key file organization, which is a technique for organizing data in a database. In multi-key file organization, data is stored in a file based on multiple keys, rather than just one key as in traditional file organization. This allows for more efficient searching and retrieval of data based on different criteria.</a:t>
            </a:r>
            <a:endParaRPr lang="en-US" sz="1400"/>
          </a:p>
          <a:p>
            <a:pPr>
              <a:lnSpc>
                <a:spcPct val="90000"/>
              </a:lnSpc>
              <a:buClr>
                <a:srgbClr val="8AD0D6"/>
              </a:buClr>
            </a:pPr>
            <a:r>
              <a:rPr lang="en-US" sz="1400">
                <a:ea typeface="+mj-lt"/>
                <a:cs typeface="+mj-lt"/>
              </a:rPr>
              <a:t>In multi-list organization, the file is partitioned into several subfiles, each of which contains records with a specific value for one of the keys. For example, if a file has two keys, Key1 and Key2, it would be partitioned into subfiles based on the values of Key1. Each subfile would contain records with the same value for Key1, but with different values for Key2.</a:t>
            </a:r>
            <a:endParaRPr lang="en-US" sz="1400"/>
          </a:p>
          <a:p>
            <a:pPr>
              <a:lnSpc>
                <a:spcPct val="90000"/>
              </a:lnSpc>
              <a:buClr>
                <a:srgbClr val="8AD0D6"/>
              </a:buClr>
            </a:pPr>
            <a:r>
              <a:rPr lang="en-US" sz="1400">
                <a:ea typeface="+mj-lt"/>
                <a:cs typeface="+mj-lt"/>
              </a:rPr>
              <a:t>Each subfile is then further organized as a list, with each record containing a pointer to the next record in the list. The lists are sorted based on the values of the second key, Key2. This allows for efficient searching and retrieval of data based on the values of both keys.</a:t>
            </a:r>
            <a:endParaRPr lang="en-US" sz="1400"/>
          </a:p>
          <a:p>
            <a:pPr>
              <a:lnSpc>
                <a:spcPct val="90000"/>
              </a:lnSpc>
              <a:buClr>
                <a:srgbClr val="8AD0D6"/>
              </a:buClr>
            </a:pPr>
            <a:endParaRPr lang="en-US" sz="1400"/>
          </a:p>
        </p:txBody>
      </p:sp>
    </p:spTree>
    <p:extLst>
      <p:ext uri="{BB962C8B-B14F-4D97-AF65-F5344CB8AC3E}">
        <p14:creationId xmlns:p14="http://schemas.microsoft.com/office/powerpoint/2010/main" val="3134109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24">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6"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3CB5C88-7211-1274-0542-195A3E72007B}"/>
              </a:ext>
            </a:extLst>
          </p:cNvPr>
          <p:cNvSpPr>
            <a:spLocks noGrp="1"/>
          </p:cNvSpPr>
          <p:nvPr>
            <p:ph type="title"/>
          </p:nvPr>
        </p:nvSpPr>
        <p:spPr>
          <a:xfrm>
            <a:off x="648930" y="629267"/>
            <a:ext cx="9252154" cy="1016654"/>
          </a:xfrm>
        </p:spPr>
        <p:txBody>
          <a:bodyPr>
            <a:normAutofit/>
          </a:bodyPr>
          <a:lstStyle/>
          <a:p>
            <a:pPr>
              <a:lnSpc>
                <a:spcPct val="90000"/>
              </a:lnSpc>
            </a:pPr>
            <a:r>
              <a:rPr lang="en-US" sz="3600">
                <a:solidFill>
                  <a:srgbClr val="EBEBEB"/>
                </a:solidFill>
              </a:rPr>
              <a:t>Basic Concept of Multi List Organization</a:t>
            </a:r>
          </a:p>
        </p:txBody>
      </p:sp>
      <p:sp>
        <p:nvSpPr>
          <p:cNvPr id="47" name="Rectangle 28">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8" name="Freeform: Shape 30">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49" name="Content Placeholder 2">
            <a:extLst>
              <a:ext uri="{FF2B5EF4-FFF2-40B4-BE49-F238E27FC236}">
                <a16:creationId xmlns:a16="http://schemas.microsoft.com/office/drawing/2014/main" id="{6ACD5A54-3B1A-2B4E-936E-AF948E00B794}"/>
              </a:ext>
            </a:extLst>
          </p:cNvPr>
          <p:cNvGraphicFramePr>
            <a:graphicFrameLocks noGrp="1"/>
          </p:cNvGraphicFramePr>
          <p:nvPr>
            <p:ph idx="1"/>
            <p:extLst>
              <p:ext uri="{D42A27DB-BD31-4B8C-83A1-F6EECF244321}">
                <p14:modId xmlns:p14="http://schemas.microsoft.com/office/powerpoint/2010/main" val="2361427915"/>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163630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E9E63-D6CA-D203-5930-99417BF578E9}"/>
              </a:ext>
            </a:extLst>
          </p:cNvPr>
          <p:cNvSpPr>
            <a:spLocks noGrp="1"/>
          </p:cNvSpPr>
          <p:nvPr>
            <p:ph type="title"/>
          </p:nvPr>
        </p:nvSpPr>
        <p:spPr>
          <a:xfrm>
            <a:off x="646111" y="452718"/>
            <a:ext cx="9404723" cy="1400530"/>
          </a:xfrm>
        </p:spPr>
        <p:txBody>
          <a:bodyPr>
            <a:normAutofit/>
          </a:bodyPr>
          <a:lstStyle/>
          <a:p>
            <a:r>
              <a:rPr lang="en-US"/>
              <a:t>                  Introduction</a:t>
            </a:r>
          </a:p>
        </p:txBody>
      </p:sp>
      <p:graphicFrame>
        <p:nvGraphicFramePr>
          <p:cNvPr id="22" name="Content Placeholder 2">
            <a:extLst>
              <a:ext uri="{FF2B5EF4-FFF2-40B4-BE49-F238E27FC236}">
                <a16:creationId xmlns:a16="http://schemas.microsoft.com/office/drawing/2014/main" id="{CC94420F-988E-8A1F-F2BD-A9ED72170986}"/>
              </a:ext>
            </a:extLst>
          </p:cNvPr>
          <p:cNvGraphicFramePr>
            <a:graphicFrameLocks noGrp="1"/>
          </p:cNvGraphicFramePr>
          <p:nvPr>
            <p:ph idx="1"/>
            <p:extLst>
              <p:ext uri="{D42A27DB-BD31-4B8C-83A1-F6EECF244321}">
                <p14:modId xmlns:p14="http://schemas.microsoft.com/office/powerpoint/2010/main" val="1499360060"/>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6136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4"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E045B59-2C3F-4583-BDEE-6DB6A0BF5B0A}"/>
              </a:ext>
            </a:extLst>
          </p:cNvPr>
          <p:cNvSpPr>
            <a:spLocks noGrp="1"/>
          </p:cNvSpPr>
          <p:nvPr>
            <p:ph type="title"/>
          </p:nvPr>
        </p:nvSpPr>
        <p:spPr>
          <a:xfrm>
            <a:off x="648930" y="629267"/>
            <a:ext cx="9252154" cy="1016654"/>
          </a:xfrm>
        </p:spPr>
        <p:txBody>
          <a:bodyPr>
            <a:normAutofit/>
          </a:bodyPr>
          <a:lstStyle/>
          <a:p>
            <a:r>
              <a:rPr lang="en-US">
                <a:solidFill>
                  <a:srgbClr val="EBEBEB"/>
                </a:solidFill>
              </a:rPr>
              <a:t>Advantages:</a:t>
            </a:r>
          </a:p>
        </p:txBody>
      </p:sp>
      <p:sp>
        <p:nvSpPr>
          <p:cNvPr id="26" name="Rectangle 25">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8" name="Freeform: Shape 27">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17" name="Content Placeholder 2">
            <a:extLst>
              <a:ext uri="{FF2B5EF4-FFF2-40B4-BE49-F238E27FC236}">
                <a16:creationId xmlns:a16="http://schemas.microsoft.com/office/drawing/2014/main" id="{48079B36-014E-4523-DE23-84770598E94C}"/>
              </a:ext>
            </a:extLst>
          </p:cNvPr>
          <p:cNvGraphicFramePr>
            <a:graphicFrameLocks noGrp="1"/>
          </p:cNvGraphicFramePr>
          <p:nvPr>
            <p:ph idx="1"/>
            <p:extLst>
              <p:ext uri="{D42A27DB-BD31-4B8C-83A1-F6EECF244321}">
                <p14:modId xmlns:p14="http://schemas.microsoft.com/office/powerpoint/2010/main" val="398421201"/>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2945324"/>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A1CB5BF-0E72-DDBE-03FC-60755284DF2F}"/>
              </a:ext>
            </a:extLst>
          </p:cNvPr>
          <p:cNvSpPr>
            <a:spLocks noGrp="1"/>
          </p:cNvSpPr>
          <p:nvPr>
            <p:ph type="title"/>
          </p:nvPr>
        </p:nvSpPr>
        <p:spPr>
          <a:xfrm>
            <a:off x="648930" y="629267"/>
            <a:ext cx="9252154" cy="1016654"/>
          </a:xfrm>
        </p:spPr>
        <p:txBody>
          <a:bodyPr>
            <a:normAutofit/>
          </a:bodyPr>
          <a:lstStyle/>
          <a:p>
            <a:r>
              <a:rPr lang="en-US">
                <a:solidFill>
                  <a:srgbClr val="EBEBEB"/>
                </a:solidFill>
              </a:rPr>
              <a:t>Disadvantages</a:t>
            </a: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F8F0A59C-C42E-F8DE-4CF8-B6973FBB452C}"/>
              </a:ext>
            </a:extLst>
          </p:cNvPr>
          <p:cNvGraphicFramePr>
            <a:graphicFrameLocks noGrp="1"/>
          </p:cNvGraphicFramePr>
          <p:nvPr>
            <p:ph idx="1"/>
            <p:extLst>
              <p:ext uri="{D42A27DB-BD31-4B8C-83A1-F6EECF244321}">
                <p14:modId xmlns:p14="http://schemas.microsoft.com/office/powerpoint/2010/main" val="3818056925"/>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2409997"/>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0"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2F5710D-13F0-B1D7-A716-5A4F69F73C34}"/>
              </a:ext>
            </a:extLst>
          </p:cNvPr>
          <p:cNvSpPr>
            <a:spLocks noGrp="1"/>
          </p:cNvSpPr>
          <p:nvPr>
            <p:ph type="title"/>
          </p:nvPr>
        </p:nvSpPr>
        <p:spPr>
          <a:xfrm>
            <a:off x="648930" y="629267"/>
            <a:ext cx="9252154" cy="1016654"/>
          </a:xfrm>
        </p:spPr>
        <p:txBody>
          <a:bodyPr>
            <a:normAutofit/>
          </a:bodyPr>
          <a:lstStyle/>
          <a:p>
            <a:pPr>
              <a:lnSpc>
                <a:spcPct val="90000"/>
              </a:lnSpc>
            </a:pPr>
            <a:r>
              <a:rPr lang="en-US" sz="2600">
                <a:solidFill>
                  <a:srgbClr val="EBEBEB"/>
                </a:solidFill>
              </a:rPr>
              <a:t>Example:</a:t>
            </a:r>
            <a:br>
              <a:rPr lang="en-US" sz="2600">
                <a:solidFill>
                  <a:srgbClr val="EBEBEB"/>
                </a:solidFill>
              </a:rPr>
            </a:br>
            <a:r>
              <a:rPr lang="en-US" sz="2600">
                <a:solidFill>
                  <a:srgbClr val="EBEBEB"/>
                </a:solidFill>
              </a:rPr>
              <a:t>To understand the concept ,consider the student file</a:t>
            </a:r>
          </a:p>
        </p:txBody>
      </p:sp>
      <p:sp>
        <p:nvSpPr>
          <p:cNvPr id="52" name="Rectangle 51">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4" name="Freeform: Shape 53">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43" name="Content Placeholder 4">
            <a:extLst>
              <a:ext uri="{FF2B5EF4-FFF2-40B4-BE49-F238E27FC236}">
                <a16:creationId xmlns:a16="http://schemas.microsoft.com/office/drawing/2014/main" id="{98764926-49BF-E99F-B7F5-33CDCAADC18B}"/>
              </a:ext>
            </a:extLst>
          </p:cNvPr>
          <p:cNvGraphicFramePr>
            <a:graphicFrameLocks noGrp="1"/>
          </p:cNvGraphicFramePr>
          <p:nvPr>
            <p:ph idx="1"/>
            <p:extLst>
              <p:ext uri="{D42A27DB-BD31-4B8C-83A1-F6EECF244321}">
                <p14:modId xmlns:p14="http://schemas.microsoft.com/office/powerpoint/2010/main" val="3950157911"/>
              </p:ext>
            </p:extLst>
          </p:nvPr>
        </p:nvGraphicFramePr>
        <p:xfrm>
          <a:off x="648930" y="2878166"/>
          <a:ext cx="10895371" cy="3540225"/>
        </p:xfrm>
        <a:graphic>
          <a:graphicData uri="http://schemas.openxmlformats.org/drawingml/2006/table">
            <a:tbl>
              <a:tblPr firstRow="1" bandRow="1">
                <a:tableStyleId>{69C7853C-536D-4A76-A0AE-DD22124D55A5}</a:tableStyleId>
              </a:tblPr>
              <a:tblGrid>
                <a:gridCol w="1429064">
                  <a:extLst>
                    <a:ext uri="{9D8B030D-6E8A-4147-A177-3AD203B41FA5}">
                      <a16:colId xmlns:a16="http://schemas.microsoft.com/office/drawing/2014/main" val="757627559"/>
                    </a:ext>
                  </a:extLst>
                </a:gridCol>
                <a:gridCol w="1429064">
                  <a:extLst>
                    <a:ext uri="{9D8B030D-6E8A-4147-A177-3AD203B41FA5}">
                      <a16:colId xmlns:a16="http://schemas.microsoft.com/office/drawing/2014/main" val="3788043718"/>
                    </a:ext>
                  </a:extLst>
                </a:gridCol>
                <a:gridCol w="1624992">
                  <a:extLst>
                    <a:ext uri="{9D8B030D-6E8A-4147-A177-3AD203B41FA5}">
                      <a16:colId xmlns:a16="http://schemas.microsoft.com/office/drawing/2014/main" val="3121104196"/>
                    </a:ext>
                  </a:extLst>
                </a:gridCol>
                <a:gridCol w="1383697">
                  <a:extLst>
                    <a:ext uri="{9D8B030D-6E8A-4147-A177-3AD203B41FA5}">
                      <a16:colId xmlns:a16="http://schemas.microsoft.com/office/drawing/2014/main" val="2537408628"/>
                    </a:ext>
                  </a:extLst>
                </a:gridCol>
                <a:gridCol w="1482769">
                  <a:extLst>
                    <a:ext uri="{9D8B030D-6E8A-4147-A177-3AD203B41FA5}">
                      <a16:colId xmlns:a16="http://schemas.microsoft.com/office/drawing/2014/main" val="573625552"/>
                    </a:ext>
                  </a:extLst>
                </a:gridCol>
                <a:gridCol w="1429064">
                  <a:extLst>
                    <a:ext uri="{9D8B030D-6E8A-4147-A177-3AD203B41FA5}">
                      <a16:colId xmlns:a16="http://schemas.microsoft.com/office/drawing/2014/main" val="3992418387"/>
                    </a:ext>
                  </a:extLst>
                </a:gridCol>
                <a:gridCol w="2116721">
                  <a:extLst>
                    <a:ext uri="{9D8B030D-6E8A-4147-A177-3AD203B41FA5}">
                      <a16:colId xmlns:a16="http://schemas.microsoft.com/office/drawing/2014/main" val="2082966211"/>
                    </a:ext>
                  </a:extLst>
                </a:gridCol>
              </a:tblGrid>
              <a:tr h="440069">
                <a:tc>
                  <a:txBody>
                    <a:bodyPr/>
                    <a:lstStyle/>
                    <a:p>
                      <a:pPr fontAlgn="b"/>
                      <a:r>
                        <a:rPr lang="en-US" sz="2000" dirty="0">
                          <a:effectLst/>
                        </a:rPr>
                        <a:t>Student ID</a:t>
                      </a:r>
                    </a:p>
                  </a:txBody>
                  <a:tcPr marL="102236" marR="102236" marT="51118" marB="51118" anchor="b"/>
                </a:tc>
                <a:tc>
                  <a:txBody>
                    <a:bodyPr/>
                    <a:lstStyle/>
                    <a:p>
                      <a:pPr fontAlgn="b"/>
                      <a:r>
                        <a:rPr lang="en-US" sz="2000" dirty="0">
                          <a:effectLst/>
                        </a:rPr>
                        <a:t>Name</a:t>
                      </a:r>
                    </a:p>
                  </a:txBody>
                  <a:tcPr marL="102236" marR="102236" marT="51118" marB="51118" anchor="b"/>
                </a:tc>
                <a:tc>
                  <a:txBody>
                    <a:bodyPr/>
                    <a:lstStyle/>
                    <a:p>
                      <a:pPr fontAlgn="b"/>
                      <a:r>
                        <a:rPr lang="en-US" sz="2000" dirty="0">
                          <a:effectLst/>
                        </a:rPr>
                        <a:t>Address</a:t>
                      </a:r>
                    </a:p>
                  </a:txBody>
                  <a:tcPr marL="102236" marR="102236" marT="51118" marB="51118" anchor="b"/>
                </a:tc>
                <a:tc>
                  <a:txBody>
                    <a:bodyPr/>
                    <a:lstStyle/>
                    <a:p>
                      <a:pPr fontAlgn="b"/>
                      <a:r>
                        <a:rPr lang="en-US" sz="2000" dirty="0">
                          <a:effectLst/>
                        </a:rPr>
                        <a:t>Age</a:t>
                      </a:r>
                    </a:p>
                  </a:txBody>
                  <a:tcPr marL="102236" marR="102236" marT="51118" marB="51118" anchor="b"/>
                </a:tc>
                <a:tc>
                  <a:txBody>
                    <a:bodyPr/>
                    <a:lstStyle/>
                    <a:p>
                      <a:pPr fontAlgn="b"/>
                      <a:r>
                        <a:rPr lang="en-US" sz="2000" dirty="0">
                          <a:effectLst/>
                        </a:rPr>
                        <a:t>Courses</a:t>
                      </a:r>
                    </a:p>
                  </a:txBody>
                  <a:tcPr marL="102236" marR="102236" marT="51118" marB="51118" anchor="b"/>
                </a:tc>
                <a:tc>
                  <a:txBody>
                    <a:bodyPr/>
                    <a:lstStyle/>
                    <a:p>
                      <a:pPr fontAlgn="b"/>
                      <a:r>
                        <a:rPr lang="en-US" sz="2000" dirty="0">
                          <a:effectLst/>
                        </a:rPr>
                        <a:t>Grades</a:t>
                      </a:r>
                    </a:p>
                  </a:txBody>
                  <a:tcPr marL="102236" marR="102236" marT="51118" marB="51118" anchor="b"/>
                </a:tc>
                <a:tc>
                  <a:txBody>
                    <a:bodyPr/>
                    <a:lstStyle/>
                    <a:p>
                      <a:pPr fontAlgn="b"/>
                      <a:r>
                        <a:rPr lang="en-US" sz="2000" dirty="0">
                          <a:effectLst/>
                        </a:rPr>
                        <a:t>Activities</a:t>
                      </a:r>
                    </a:p>
                  </a:txBody>
                  <a:tcPr marL="102236" marR="102236" marT="51118" marB="51118" anchor="b"/>
                </a:tc>
                <a:extLst>
                  <a:ext uri="{0D108BD9-81ED-4DB2-BD59-A6C34878D82A}">
                    <a16:rowId xmlns:a16="http://schemas.microsoft.com/office/drawing/2014/main" val="1058260343"/>
                  </a:ext>
                </a:extLst>
              </a:tr>
              <a:tr h="1043342">
                <a:tc>
                  <a:txBody>
                    <a:bodyPr/>
                    <a:lstStyle/>
                    <a:p>
                      <a:pPr fontAlgn="base"/>
                      <a:r>
                        <a:rPr lang="en-US" sz="2000" dirty="0">
                          <a:effectLst/>
                        </a:rPr>
                        <a:t>001</a:t>
                      </a:r>
                    </a:p>
                  </a:txBody>
                  <a:tcPr marL="102236" marR="102236" marT="51118" marB="51118" anchor="ctr"/>
                </a:tc>
                <a:tc>
                  <a:txBody>
                    <a:bodyPr/>
                    <a:lstStyle/>
                    <a:p>
                      <a:pPr fontAlgn="base"/>
                      <a:r>
                        <a:rPr lang="en-US" sz="2000" dirty="0">
                          <a:effectLst/>
                        </a:rPr>
                        <a:t>John</a:t>
                      </a:r>
                    </a:p>
                  </a:txBody>
                  <a:tcPr marL="102236" marR="102236" marT="51118" marB="51118" anchor="ctr"/>
                </a:tc>
                <a:tc>
                  <a:txBody>
                    <a:bodyPr/>
                    <a:lstStyle/>
                    <a:p>
                      <a:pPr fontAlgn="base"/>
                      <a:r>
                        <a:rPr lang="en-US" sz="2000" dirty="0">
                          <a:effectLst/>
                        </a:rPr>
                        <a:t>123 Main St</a:t>
                      </a:r>
                    </a:p>
                  </a:txBody>
                  <a:tcPr marL="102236" marR="102236" marT="51118" marB="51118" anchor="ctr"/>
                </a:tc>
                <a:tc>
                  <a:txBody>
                    <a:bodyPr/>
                    <a:lstStyle/>
                    <a:p>
                      <a:pPr fontAlgn="base"/>
                      <a:r>
                        <a:rPr lang="en-US" sz="2000" dirty="0">
                          <a:effectLst/>
                        </a:rPr>
                        <a:t>18</a:t>
                      </a:r>
                    </a:p>
                  </a:txBody>
                  <a:tcPr marL="102236" marR="102236" marT="51118" marB="51118" anchor="ctr"/>
                </a:tc>
                <a:tc>
                  <a:txBody>
                    <a:bodyPr/>
                    <a:lstStyle/>
                    <a:p>
                      <a:pPr fontAlgn="base"/>
                      <a:r>
                        <a:rPr lang="en-US" sz="2000" dirty="0">
                          <a:effectLst/>
                        </a:rPr>
                        <a:t>{CSC101, ENG101, MAT101}</a:t>
                      </a:r>
                    </a:p>
                  </a:txBody>
                  <a:tcPr marL="102236" marR="102236" marT="51118" marB="51118" anchor="ctr"/>
                </a:tc>
                <a:tc>
                  <a:txBody>
                    <a:bodyPr/>
                    <a:lstStyle/>
                    <a:p>
                      <a:pPr fontAlgn="base"/>
                      <a:r>
                        <a:rPr lang="en-US" sz="2000" dirty="0">
                          <a:effectLst/>
                        </a:rPr>
                        <a:t>{A, B, A}</a:t>
                      </a:r>
                    </a:p>
                  </a:txBody>
                  <a:tcPr marL="102236" marR="102236" marT="51118" marB="51118" anchor="ctr"/>
                </a:tc>
                <a:tc>
                  <a:txBody>
                    <a:bodyPr/>
                    <a:lstStyle/>
                    <a:p>
                      <a:pPr fontAlgn="base"/>
                      <a:r>
                        <a:rPr lang="en-US" sz="2000" dirty="0">
                          <a:effectLst/>
                        </a:rPr>
                        <a:t>{Chess Club, Debate Team}</a:t>
                      </a:r>
                    </a:p>
                  </a:txBody>
                  <a:tcPr marL="102236" marR="102236" marT="51118" marB="51118" anchor="ctr"/>
                </a:tc>
                <a:extLst>
                  <a:ext uri="{0D108BD9-81ED-4DB2-BD59-A6C34878D82A}">
                    <a16:rowId xmlns:a16="http://schemas.microsoft.com/office/drawing/2014/main" val="3808808030"/>
                  </a:ext>
                </a:extLst>
              </a:tr>
              <a:tr h="741705">
                <a:tc>
                  <a:txBody>
                    <a:bodyPr/>
                    <a:lstStyle/>
                    <a:p>
                      <a:pPr fontAlgn="base"/>
                      <a:r>
                        <a:rPr lang="en-US" sz="2000" dirty="0">
                          <a:effectLst/>
                        </a:rPr>
                        <a:t>002</a:t>
                      </a:r>
                    </a:p>
                  </a:txBody>
                  <a:tcPr marL="102236" marR="102236" marT="51118" marB="51118" anchor="ctr"/>
                </a:tc>
                <a:tc>
                  <a:txBody>
                    <a:bodyPr/>
                    <a:lstStyle/>
                    <a:p>
                      <a:pPr fontAlgn="base"/>
                      <a:r>
                        <a:rPr lang="en-US" sz="2000" dirty="0">
                          <a:effectLst/>
                        </a:rPr>
                        <a:t>Jane</a:t>
                      </a:r>
                    </a:p>
                  </a:txBody>
                  <a:tcPr marL="102236" marR="102236" marT="51118" marB="51118" anchor="ctr"/>
                </a:tc>
                <a:tc>
                  <a:txBody>
                    <a:bodyPr/>
                    <a:lstStyle/>
                    <a:p>
                      <a:pPr fontAlgn="base"/>
                      <a:r>
                        <a:rPr lang="en-US" sz="2000" dirty="0">
                          <a:effectLst/>
                        </a:rPr>
                        <a:t>456 Elm St</a:t>
                      </a:r>
                    </a:p>
                  </a:txBody>
                  <a:tcPr marL="102236" marR="102236" marT="51118" marB="51118" anchor="ctr"/>
                </a:tc>
                <a:tc>
                  <a:txBody>
                    <a:bodyPr/>
                    <a:lstStyle/>
                    <a:p>
                      <a:pPr fontAlgn="base"/>
                      <a:r>
                        <a:rPr lang="en-US" sz="2000" dirty="0">
                          <a:effectLst/>
                        </a:rPr>
                        <a:t>20</a:t>
                      </a:r>
                    </a:p>
                  </a:txBody>
                  <a:tcPr marL="102236" marR="102236" marT="51118" marB="51118" anchor="ctr"/>
                </a:tc>
                <a:tc>
                  <a:txBody>
                    <a:bodyPr/>
                    <a:lstStyle/>
                    <a:p>
                      <a:pPr fontAlgn="base"/>
                      <a:r>
                        <a:rPr lang="en-US" sz="2000" dirty="0">
                          <a:effectLst/>
                        </a:rPr>
                        <a:t>{CSC201, MAT201}</a:t>
                      </a:r>
                    </a:p>
                  </a:txBody>
                  <a:tcPr marL="102236" marR="102236" marT="51118" marB="51118" anchor="ctr"/>
                </a:tc>
                <a:tc>
                  <a:txBody>
                    <a:bodyPr/>
                    <a:lstStyle/>
                    <a:p>
                      <a:pPr fontAlgn="base"/>
                      <a:r>
                        <a:rPr lang="en-US" sz="2000" dirty="0">
                          <a:effectLst/>
                        </a:rPr>
                        <a:t>{C, A}</a:t>
                      </a:r>
                    </a:p>
                  </a:txBody>
                  <a:tcPr marL="102236" marR="102236" marT="51118" marB="51118" anchor="ctr"/>
                </a:tc>
                <a:tc>
                  <a:txBody>
                    <a:bodyPr/>
                    <a:lstStyle/>
                    <a:p>
                      <a:pPr fontAlgn="base"/>
                      <a:r>
                        <a:rPr lang="en-US" sz="2000" dirty="0">
                          <a:effectLst/>
                        </a:rPr>
                        <a:t>{Volleyball Team}</a:t>
                      </a:r>
                    </a:p>
                  </a:txBody>
                  <a:tcPr marL="102236" marR="102236" marT="51118" marB="51118" anchor="ctr"/>
                </a:tc>
                <a:extLst>
                  <a:ext uri="{0D108BD9-81ED-4DB2-BD59-A6C34878D82A}">
                    <a16:rowId xmlns:a16="http://schemas.microsoft.com/office/drawing/2014/main" val="898856475"/>
                  </a:ext>
                </a:extLst>
              </a:tr>
              <a:tr h="1043342">
                <a:tc>
                  <a:txBody>
                    <a:bodyPr/>
                    <a:lstStyle/>
                    <a:p>
                      <a:pPr fontAlgn="base"/>
                      <a:r>
                        <a:rPr lang="en-US" sz="2000" dirty="0">
                          <a:effectLst/>
                        </a:rPr>
                        <a:t>003</a:t>
                      </a:r>
                    </a:p>
                  </a:txBody>
                  <a:tcPr marL="102236" marR="102236" marT="51118" marB="51118" anchor="ctr"/>
                </a:tc>
                <a:tc>
                  <a:txBody>
                    <a:bodyPr/>
                    <a:lstStyle/>
                    <a:p>
                      <a:pPr fontAlgn="base"/>
                      <a:r>
                        <a:rPr lang="en-US" sz="2000" dirty="0">
                          <a:effectLst/>
                        </a:rPr>
                        <a:t>Bob</a:t>
                      </a:r>
                    </a:p>
                  </a:txBody>
                  <a:tcPr marL="102236" marR="102236" marT="51118" marB="51118" anchor="ctr"/>
                </a:tc>
                <a:tc>
                  <a:txBody>
                    <a:bodyPr/>
                    <a:lstStyle/>
                    <a:p>
                      <a:pPr fontAlgn="base"/>
                      <a:r>
                        <a:rPr lang="en-US" sz="2000" dirty="0">
                          <a:effectLst/>
                        </a:rPr>
                        <a:t>789 Oak St</a:t>
                      </a:r>
                    </a:p>
                  </a:txBody>
                  <a:tcPr marL="102236" marR="102236" marT="51118" marB="51118" anchor="ctr"/>
                </a:tc>
                <a:tc>
                  <a:txBody>
                    <a:bodyPr/>
                    <a:lstStyle/>
                    <a:p>
                      <a:pPr fontAlgn="base"/>
                      <a:r>
                        <a:rPr lang="en-US" sz="2000" dirty="0">
                          <a:effectLst/>
                        </a:rPr>
                        <a:t>19</a:t>
                      </a:r>
                    </a:p>
                  </a:txBody>
                  <a:tcPr marL="102236" marR="102236" marT="51118" marB="51118" anchor="ctr"/>
                </a:tc>
                <a:tc>
                  <a:txBody>
                    <a:bodyPr/>
                    <a:lstStyle/>
                    <a:p>
                      <a:pPr fontAlgn="base"/>
                      <a:r>
                        <a:rPr lang="en-US" sz="2000" dirty="0">
                          <a:effectLst/>
                        </a:rPr>
                        <a:t>{CSC101, ENG101, HIS101}</a:t>
                      </a:r>
                    </a:p>
                  </a:txBody>
                  <a:tcPr marL="102236" marR="102236" marT="51118" marB="51118" anchor="ctr"/>
                </a:tc>
                <a:tc>
                  <a:txBody>
                    <a:bodyPr/>
                    <a:lstStyle/>
                    <a:p>
                      <a:pPr fontAlgn="base"/>
                      <a:r>
                        <a:rPr lang="en-US" sz="2000" dirty="0">
                          <a:effectLst/>
                        </a:rPr>
                        <a:t>{B, A, C}</a:t>
                      </a:r>
                    </a:p>
                  </a:txBody>
                  <a:tcPr marL="102236" marR="102236" marT="51118" marB="51118" anchor="ctr"/>
                </a:tc>
                <a:tc>
                  <a:txBody>
                    <a:bodyPr/>
                    <a:lstStyle/>
                    <a:p>
                      <a:pPr fontAlgn="base"/>
                      <a:r>
                        <a:rPr lang="en-US" sz="2000" dirty="0">
                          <a:effectLst/>
                        </a:rPr>
                        <a:t>{Student Government}</a:t>
                      </a:r>
                    </a:p>
                  </a:txBody>
                  <a:tcPr marL="102236" marR="102236" marT="51118" marB="51118" anchor="ctr"/>
                </a:tc>
                <a:extLst>
                  <a:ext uri="{0D108BD9-81ED-4DB2-BD59-A6C34878D82A}">
                    <a16:rowId xmlns:a16="http://schemas.microsoft.com/office/drawing/2014/main" val="2666997638"/>
                  </a:ext>
                </a:extLst>
              </a:tr>
            </a:tbl>
          </a:graphicData>
        </a:graphic>
      </p:graphicFrame>
    </p:spTree>
    <p:extLst>
      <p:ext uri="{BB962C8B-B14F-4D97-AF65-F5344CB8AC3E}">
        <p14:creationId xmlns:p14="http://schemas.microsoft.com/office/powerpoint/2010/main" val="3655161547"/>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 name="Picture 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 name="Oval 1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5" name="Picture 1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7" name="Rectangle 1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1"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23" name="Freeform: Shape 22">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ED754042-4EC3-94A5-D6FA-AB06FCAB04FF}"/>
              </a:ext>
            </a:extLst>
          </p:cNvPr>
          <p:cNvSpPr>
            <a:spLocks noGrp="1"/>
          </p:cNvSpPr>
          <p:nvPr>
            <p:ph type="title"/>
          </p:nvPr>
        </p:nvSpPr>
        <p:spPr>
          <a:xfrm>
            <a:off x="1154955" y="1060555"/>
            <a:ext cx="6974915" cy="5528137"/>
          </a:xfrm>
        </p:spPr>
        <p:txBody>
          <a:bodyPr vert="horz" lIns="91440" tIns="45720" rIns="91440" bIns="45720" rtlCol="0" anchor="b">
            <a:normAutofit fontScale="90000"/>
          </a:bodyPr>
          <a:lstStyle/>
          <a:p>
            <a:pPr marL="457200" indent="-457200">
              <a:lnSpc>
                <a:spcPct val="90000"/>
              </a:lnSpc>
            </a:pPr>
            <a:r>
              <a:rPr lang="en-US" sz="2400" dirty="0"/>
              <a:t>      </a:t>
            </a:r>
            <a:r>
              <a:rPr lang="en-US" sz="2400" b="0" i="0" kern="1200" dirty="0">
                <a:latin typeface="+mj-lt"/>
                <a:ea typeface="+mj-ea"/>
                <a:cs typeface="+mj-cs"/>
              </a:rPr>
              <a:t>In this example, each student record is associated with multiple keys such as Student ID, Name, and Age. Additionally, each record contains multiple lists of related data such as Courses, Grades, and Activities. This allows for easy access to information about the courses the students are taking, their grades, and their extracurricular activities.</a:t>
            </a:r>
            <a:br>
              <a:rPr lang="en-US" sz="2400" b="0" i="0" kern="1200" dirty="0"/>
            </a:br>
            <a:br>
              <a:rPr lang="en-US" sz="2400" b="0" i="0" kern="1200" dirty="0"/>
            </a:br>
            <a:r>
              <a:rPr lang="en-US" sz="2400" b="0" i="0" kern="1200" dirty="0">
                <a:latin typeface="+mj-lt"/>
                <a:ea typeface="+mj-ea"/>
                <a:cs typeface="+mj-cs"/>
              </a:rPr>
              <a:t> Using multi key access file organization with multi list organization can provide flexibility and efficient management of complex data structures. However, it can also be complex to implement and can lead to performance issues when dealing with a large amount of data.</a:t>
            </a:r>
            <a:endParaRPr lang="en-US" sz="2400" b="0" i="0" kern="1200" dirty="0">
              <a:latin typeface="+mj-lt"/>
            </a:endParaRPr>
          </a:p>
          <a:p>
            <a:pPr>
              <a:lnSpc>
                <a:spcPct val="90000"/>
              </a:lnSpc>
            </a:pPr>
            <a:br>
              <a:rPr lang="en-US" sz="1800" b="0" i="0" kern="1200" dirty="0">
                <a:solidFill>
                  <a:schemeClr val="tx2"/>
                </a:solidFill>
                <a:latin typeface="+mj-lt"/>
                <a:ea typeface="+mj-ea"/>
                <a:cs typeface="+mj-cs"/>
              </a:rPr>
            </a:br>
            <a:endParaRPr lang="en-US" sz="2400" b="0" i="0" kern="1200" dirty="0">
              <a:latin typeface="+mj-lt"/>
            </a:endParaRPr>
          </a:p>
        </p:txBody>
      </p:sp>
      <p:sp>
        <p:nvSpPr>
          <p:cNvPr id="25" name="Rectangle 24">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6847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B053944-8AB5-81CE-2920-23B8C4C29836}"/>
              </a:ext>
            </a:extLst>
          </p:cNvPr>
          <p:cNvSpPr>
            <a:spLocks noGrp="1"/>
          </p:cNvSpPr>
          <p:nvPr>
            <p:ph type="title"/>
          </p:nvPr>
        </p:nvSpPr>
        <p:spPr>
          <a:xfrm>
            <a:off x="648930" y="629267"/>
            <a:ext cx="9252154" cy="1016654"/>
          </a:xfrm>
        </p:spPr>
        <p:txBody>
          <a:bodyPr>
            <a:normAutofit/>
          </a:bodyPr>
          <a:lstStyle/>
          <a:p>
            <a:r>
              <a:rPr lang="en-US">
                <a:solidFill>
                  <a:srgbClr val="EBEBEB"/>
                </a:solidFill>
              </a:rPr>
              <a:t>Conclusion:</a:t>
            </a:r>
          </a:p>
        </p:txBody>
      </p:sp>
      <p:sp>
        <p:nvSpPr>
          <p:cNvPr id="20" name="Rectangle 13">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Freeform: Shape 15">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79A28872-4582-0B2A-ED08-07E697B11789}"/>
              </a:ext>
            </a:extLst>
          </p:cNvPr>
          <p:cNvGraphicFramePr>
            <a:graphicFrameLocks noGrp="1"/>
          </p:cNvGraphicFramePr>
          <p:nvPr>
            <p:ph idx="1"/>
            <p:extLst>
              <p:ext uri="{D42A27DB-BD31-4B8C-83A1-F6EECF244321}">
                <p14:modId xmlns:p14="http://schemas.microsoft.com/office/powerpoint/2010/main" val="444349177"/>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638327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4">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3"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6E25137-446D-6F74-6F04-0F310E189BD9}"/>
              </a:ext>
            </a:extLst>
          </p:cNvPr>
          <p:cNvSpPr>
            <a:spLocks noGrp="1"/>
          </p:cNvSpPr>
          <p:nvPr>
            <p:ph type="title"/>
          </p:nvPr>
        </p:nvSpPr>
        <p:spPr>
          <a:xfrm>
            <a:off x="648930" y="629267"/>
            <a:ext cx="9252154" cy="1016654"/>
          </a:xfrm>
        </p:spPr>
        <p:txBody>
          <a:bodyPr>
            <a:normAutofit/>
          </a:bodyPr>
          <a:lstStyle/>
          <a:p>
            <a:r>
              <a:rPr lang="en-US">
                <a:solidFill>
                  <a:srgbClr val="EBEBEB"/>
                </a:solidFill>
              </a:rPr>
              <a:t> Basic Concept of Multi key access</a:t>
            </a:r>
          </a:p>
        </p:txBody>
      </p:sp>
      <p:sp>
        <p:nvSpPr>
          <p:cNvPr id="64" name="Rectangle 68">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6" name="Freeform: Shape 70">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60" name="Content Placeholder 2">
            <a:extLst>
              <a:ext uri="{FF2B5EF4-FFF2-40B4-BE49-F238E27FC236}">
                <a16:creationId xmlns:a16="http://schemas.microsoft.com/office/drawing/2014/main" id="{5087B0F1-7875-5652-82E3-5CCC447FFA1E}"/>
              </a:ext>
            </a:extLst>
          </p:cNvPr>
          <p:cNvGraphicFramePr>
            <a:graphicFrameLocks noGrp="1"/>
          </p:cNvGraphicFramePr>
          <p:nvPr>
            <p:ph idx="1"/>
            <p:extLst>
              <p:ext uri="{D42A27DB-BD31-4B8C-83A1-F6EECF244321}">
                <p14:modId xmlns:p14="http://schemas.microsoft.com/office/powerpoint/2010/main" val="1194786802"/>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647191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5F088-8291-7D80-4862-971F3E80E09E}"/>
              </a:ext>
            </a:extLst>
          </p:cNvPr>
          <p:cNvSpPr>
            <a:spLocks noGrp="1"/>
          </p:cNvSpPr>
          <p:nvPr>
            <p:ph type="title"/>
          </p:nvPr>
        </p:nvSpPr>
        <p:spPr>
          <a:xfrm>
            <a:off x="646111" y="452718"/>
            <a:ext cx="9404723" cy="1400530"/>
          </a:xfrm>
        </p:spPr>
        <p:txBody>
          <a:bodyPr>
            <a:normAutofit/>
          </a:bodyPr>
          <a:lstStyle/>
          <a:p>
            <a:r>
              <a:rPr lang="en-US"/>
              <a:t>Advantages :</a:t>
            </a:r>
          </a:p>
        </p:txBody>
      </p:sp>
      <p:graphicFrame>
        <p:nvGraphicFramePr>
          <p:cNvPr id="7" name="Content Placeholder 2">
            <a:extLst>
              <a:ext uri="{FF2B5EF4-FFF2-40B4-BE49-F238E27FC236}">
                <a16:creationId xmlns:a16="http://schemas.microsoft.com/office/drawing/2014/main" id="{9E54132A-F207-ABA3-C71B-7C5DC3FE46BA}"/>
              </a:ext>
            </a:extLst>
          </p:cNvPr>
          <p:cNvGraphicFramePr>
            <a:graphicFrameLocks noGrp="1"/>
          </p:cNvGraphicFramePr>
          <p:nvPr>
            <p:ph idx="1"/>
            <p:extLst>
              <p:ext uri="{D42A27DB-BD31-4B8C-83A1-F6EECF244321}">
                <p14:modId xmlns:p14="http://schemas.microsoft.com/office/powerpoint/2010/main" val="132867935"/>
              </p:ext>
            </p:extLst>
          </p:nvPr>
        </p:nvGraphicFramePr>
        <p:xfrm>
          <a:off x="858472" y="2262346"/>
          <a:ext cx="9404352" cy="4046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0456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8"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3F8C3C0-BF9C-A3A3-6004-4A7D84371527}"/>
              </a:ext>
            </a:extLst>
          </p:cNvPr>
          <p:cNvSpPr>
            <a:spLocks noGrp="1"/>
          </p:cNvSpPr>
          <p:nvPr>
            <p:ph type="title"/>
          </p:nvPr>
        </p:nvSpPr>
        <p:spPr>
          <a:xfrm>
            <a:off x="648930" y="629267"/>
            <a:ext cx="9252154" cy="1016654"/>
          </a:xfrm>
        </p:spPr>
        <p:txBody>
          <a:bodyPr>
            <a:normAutofit/>
          </a:bodyPr>
          <a:lstStyle/>
          <a:p>
            <a:r>
              <a:rPr lang="en-US">
                <a:solidFill>
                  <a:srgbClr val="EBEBEB"/>
                </a:solidFill>
              </a:rPr>
              <a:t>Disadvantages:</a:t>
            </a:r>
          </a:p>
        </p:txBody>
      </p:sp>
      <p:sp>
        <p:nvSpPr>
          <p:cNvPr id="30" name="Rectangle 29">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2" name="Freeform: Shape 31">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21" name="Content Placeholder 2">
            <a:extLst>
              <a:ext uri="{FF2B5EF4-FFF2-40B4-BE49-F238E27FC236}">
                <a16:creationId xmlns:a16="http://schemas.microsoft.com/office/drawing/2014/main" id="{4E9E2768-B2CB-7F45-32FB-DD27A060A261}"/>
              </a:ext>
            </a:extLst>
          </p:cNvPr>
          <p:cNvGraphicFramePr>
            <a:graphicFrameLocks noGrp="1"/>
          </p:cNvGraphicFramePr>
          <p:nvPr>
            <p:ph idx="1"/>
            <p:extLst>
              <p:ext uri="{D42A27DB-BD31-4B8C-83A1-F6EECF244321}">
                <p14:modId xmlns:p14="http://schemas.microsoft.com/office/powerpoint/2010/main" val="2320510852"/>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127334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9FA38F-5102-FAD8-EBB3-CAFC8C4DC3B6}"/>
              </a:ext>
            </a:extLst>
          </p:cNvPr>
          <p:cNvSpPr>
            <a:spLocks noGrp="1"/>
          </p:cNvSpPr>
          <p:nvPr>
            <p:ph type="title"/>
          </p:nvPr>
        </p:nvSpPr>
        <p:spPr>
          <a:xfrm>
            <a:off x="643855" y="1447799"/>
            <a:ext cx="3108626" cy="1444752"/>
          </a:xfrm>
        </p:spPr>
        <p:txBody>
          <a:bodyPr anchor="b">
            <a:normAutofit/>
          </a:bodyPr>
          <a:lstStyle/>
          <a:p>
            <a:r>
              <a:rPr lang="en-US" sz="3200">
                <a:solidFill>
                  <a:srgbClr val="EBEBEB"/>
                </a:solidFill>
              </a:rPr>
              <a:t>Example-1</a:t>
            </a:r>
          </a:p>
        </p:txBody>
      </p:sp>
      <p:sp>
        <p:nvSpPr>
          <p:cNvPr id="58"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60" name="Freeform: Shape 59">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62" name="Rectangle 61">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3349E05-FC45-7FE8-B66B-DEE74E58A218}"/>
              </a:ext>
            </a:extLst>
          </p:cNvPr>
          <p:cNvSpPr>
            <a:spLocks noGrp="1"/>
          </p:cNvSpPr>
          <p:nvPr>
            <p:ph idx="1"/>
          </p:nvPr>
        </p:nvSpPr>
        <p:spPr>
          <a:xfrm>
            <a:off x="643855" y="3072385"/>
            <a:ext cx="3108057" cy="2947415"/>
          </a:xfrm>
        </p:spPr>
        <p:txBody>
          <a:bodyPr vert="horz" lIns="91440" tIns="45720" rIns="91440" bIns="45720" rtlCol="0">
            <a:normAutofit/>
          </a:bodyPr>
          <a:lstStyle/>
          <a:p>
            <a:pPr>
              <a:buFont typeface="Wingdings" charset="2"/>
              <a:buChar char="v"/>
            </a:pPr>
            <a:r>
              <a:rPr lang="en-US" sz="1400">
                <a:solidFill>
                  <a:srgbClr val="FFFFFF"/>
                </a:solidFill>
              </a:rPr>
              <a:t>To understand the concept , consider the following file</a:t>
            </a:r>
          </a:p>
          <a:p>
            <a:pPr marL="0" indent="0">
              <a:buClr>
                <a:srgbClr val="8AD0D6"/>
              </a:buClr>
              <a:buNone/>
            </a:pPr>
            <a:endParaRPr lang="en-US" sz="1400">
              <a:solidFill>
                <a:srgbClr val="FFFFFF"/>
              </a:solidFill>
            </a:endParaRPr>
          </a:p>
        </p:txBody>
      </p:sp>
      <p:graphicFrame>
        <p:nvGraphicFramePr>
          <p:cNvPr id="4" name="Table 4">
            <a:extLst>
              <a:ext uri="{FF2B5EF4-FFF2-40B4-BE49-F238E27FC236}">
                <a16:creationId xmlns:a16="http://schemas.microsoft.com/office/drawing/2014/main" id="{41434283-BCED-62A3-629C-A9164804D918}"/>
              </a:ext>
            </a:extLst>
          </p:cNvPr>
          <p:cNvGraphicFramePr>
            <a:graphicFrameLocks noGrp="1"/>
          </p:cNvGraphicFramePr>
          <p:nvPr>
            <p:extLst>
              <p:ext uri="{D42A27DB-BD31-4B8C-83A1-F6EECF244321}">
                <p14:modId xmlns:p14="http://schemas.microsoft.com/office/powerpoint/2010/main" val="114990686"/>
              </p:ext>
            </p:extLst>
          </p:nvPr>
        </p:nvGraphicFramePr>
        <p:xfrm>
          <a:off x="5048451" y="1825425"/>
          <a:ext cx="6495848" cy="3816750"/>
        </p:xfrm>
        <a:graphic>
          <a:graphicData uri="http://schemas.openxmlformats.org/drawingml/2006/table">
            <a:tbl>
              <a:tblPr firstRow="1" lastCol="1" bandRow="1">
                <a:tableStyleId>{69C7853C-536D-4A76-A0AE-DD22124D55A5}</a:tableStyleId>
              </a:tblPr>
              <a:tblGrid>
                <a:gridCol w="1362650">
                  <a:extLst>
                    <a:ext uri="{9D8B030D-6E8A-4147-A177-3AD203B41FA5}">
                      <a16:colId xmlns:a16="http://schemas.microsoft.com/office/drawing/2014/main" val="4179439282"/>
                    </a:ext>
                  </a:extLst>
                </a:gridCol>
                <a:gridCol w="1399082">
                  <a:extLst>
                    <a:ext uri="{9D8B030D-6E8A-4147-A177-3AD203B41FA5}">
                      <a16:colId xmlns:a16="http://schemas.microsoft.com/office/drawing/2014/main" val="4156004363"/>
                    </a:ext>
                  </a:extLst>
                </a:gridCol>
                <a:gridCol w="1614437">
                  <a:extLst>
                    <a:ext uri="{9D8B030D-6E8A-4147-A177-3AD203B41FA5}">
                      <a16:colId xmlns:a16="http://schemas.microsoft.com/office/drawing/2014/main" val="3487245892"/>
                    </a:ext>
                  </a:extLst>
                </a:gridCol>
                <a:gridCol w="985714">
                  <a:extLst>
                    <a:ext uri="{9D8B030D-6E8A-4147-A177-3AD203B41FA5}">
                      <a16:colId xmlns:a16="http://schemas.microsoft.com/office/drawing/2014/main" val="1217172135"/>
                    </a:ext>
                  </a:extLst>
                </a:gridCol>
                <a:gridCol w="1133965">
                  <a:extLst>
                    <a:ext uri="{9D8B030D-6E8A-4147-A177-3AD203B41FA5}">
                      <a16:colId xmlns:a16="http://schemas.microsoft.com/office/drawing/2014/main" val="2848222014"/>
                    </a:ext>
                  </a:extLst>
                </a:gridCol>
              </a:tblGrid>
              <a:tr h="636125">
                <a:tc>
                  <a:txBody>
                    <a:bodyPr/>
                    <a:lstStyle/>
                    <a:p>
                      <a:r>
                        <a:rPr lang="en-US" sz="1700"/>
                        <a:t>Customer ID</a:t>
                      </a:r>
                    </a:p>
                  </a:txBody>
                  <a:tcPr marL="85012" marR="85012" marT="42506" marB="42506"/>
                </a:tc>
                <a:tc>
                  <a:txBody>
                    <a:bodyPr/>
                    <a:lstStyle/>
                    <a:p>
                      <a:r>
                        <a:rPr lang="en-US" sz="1700"/>
                        <a:t>Customer Name</a:t>
                      </a:r>
                    </a:p>
                  </a:txBody>
                  <a:tcPr marL="85012" marR="85012" marT="42506" marB="42506"/>
                </a:tc>
                <a:tc>
                  <a:txBody>
                    <a:bodyPr/>
                    <a:lstStyle/>
                    <a:p>
                      <a:r>
                        <a:rPr lang="en-US" sz="1700"/>
                        <a:t>Phone Number</a:t>
                      </a:r>
                    </a:p>
                  </a:txBody>
                  <a:tcPr marL="85012" marR="85012" marT="42506" marB="42506"/>
                </a:tc>
                <a:tc>
                  <a:txBody>
                    <a:bodyPr/>
                    <a:lstStyle/>
                    <a:p>
                      <a:r>
                        <a:rPr lang="en-US" sz="1700"/>
                        <a:t>Order Date</a:t>
                      </a:r>
                    </a:p>
                  </a:txBody>
                  <a:tcPr marL="85012" marR="85012" marT="42506" marB="42506"/>
                </a:tc>
                <a:tc>
                  <a:txBody>
                    <a:bodyPr/>
                    <a:lstStyle/>
                    <a:p>
                      <a:r>
                        <a:rPr lang="en-US" sz="1700"/>
                        <a:t>Order Amount</a:t>
                      </a:r>
                    </a:p>
                  </a:txBody>
                  <a:tcPr marL="85012" marR="85012" marT="42506" marB="42506"/>
                </a:tc>
                <a:extLst>
                  <a:ext uri="{0D108BD9-81ED-4DB2-BD59-A6C34878D82A}">
                    <a16:rowId xmlns:a16="http://schemas.microsoft.com/office/drawing/2014/main" val="2002257994"/>
                  </a:ext>
                </a:extLst>
              </a:tr>
              <a:tr h="636125">
                <a:tc>
                  <a:txBody>
                    <a:bodyPr/>
                    <a:lstStyle/>
                    <a:p>
                      <a:r>
                        <a:rPr lang="en-US" sz="1700"/>
                        <a:t>210008011</a:t>
                      </a:r>
                    </a:p>
                  </a:txBody>
                  <a:tcPr marL="85012" marR="85012" marT="42506" marB="42506"/>
                </a:tc>
                <a:tc>
                  <a:txBody>
                    <a:bodyPr/>
                    <a:lstStyle/>
                    <a:p>
                      <a:r>
                        <a:rPr lang="en-US" sz="1700"/>
                        <a:t>JATIN</a:t>
                      </a:r>
                    </a:p>
                  </a:txBody>
                  <a:tcPr marL="85012" marR="85012" marT="42506" marB="42506"/>
                </a:tc>
                <a:tc>
                  <a:txBody>
                    <a:bodyPr/>
                    <a:lstStyle/>
                    <a:p>
                      <a:r>
                        <a:rPr lang="en-US" sz="1700"/>
                        <a:t>7015123015</a:t>
                      </a:r>
                    </a:p>
                  </a:txBody>
                  <a:tcPr marL="85012" marR="85012" marT="42506" marB="42506"/>
                </a:tc>
                <a:tc>
                  <a:txBody>
                    <a:bodyPr/>
                    <a:lstStyle/>
                    <a:p>
                      <a:r>
                        <a:rPr lang="en-US" sz="1700"/>
                        <a:t>9-FEB-2023</a:t>
                      </a:r>
                    </a:p>
                  </a:txBody>
                  <a:tcPr marL="85012" marR="85012" marT="42506" marB="42506"/>
                </a:tc>
                <a:tc>
                  <a:txBody>
                    <a:bodyPr/>
                    <a:lstStyle/>
                    <a:p>
                      <a:r>
                        <a:rPr lang="en-US" sz="1700"/>
                        <a:t>$ 400</a:t>
                      </a:r>
                    </a:p>
                  </a:txBody>
                  <a:tcPr marL="85012" marR="85012" marT="42506" marB="42506"/>
                </a:tc>
                <a:extLst>
                  <a:ext uri="{0D108BD9-81ED-4DB2-BD59-A6C34878D82A}">
                    <a16:rowId xmlns:a16="http://schemas.microsoft.com/office/drawing/2014/main" val="1639990003"/>
                  </a:ext>
                </a:extLst>
              </a:tr>
              <a:tr h="636125">
                <a:tc>
                  <a:txBody>
                    <a:bodyPr/>
                    <a:lstStyle/>
                    <a:p>
                      <a:r>
                        <a:rPr lang="en-US" sz="1700"/>
                        <a:t>210008013</a:t>
                      </a:r>
                    </a:p>
                  </a:txBody>
                  <a:tcPr marL="85012" marR="85012" marT="42506" marB="42506"/>
                </a:tc>
                <a:tc>
                  <a:txBody>
                    <a:bodyPr/>
                    <a:lstStyle/>
                    <a:p>
                      <a:r>
                        <a:rPr lang="en-US" sz="1700"/>
                        <a:t>NIKHIL</a:t>
                      </a:r>
                    </a:p>
                  </a:txBody>
                  <a:tcPr marL="85012" marR="85012" marT="42506" marB="42506"/>
                </a:tc>
                <a:tc>
                  <a:txBody>
                    <a:bodyPr/>
                    <a:lstStyle/>
                    <a:p>
                      <a:r>
                        <a:rPr lang="en-US" sz="1700"/>
                        <a:t>9034533078</a:t>
                      </a:r>
                    </a:p>
                  </a:txBody>
                  <a:tcPr marL="85012" marR="85012" marT="42506" marB="42506"/>
                </a:tc>
                <a:tc>
                  <a:txBody>
                    <a:bodyPr/>
                    <a:lstStyle/>
                    <a:p>
                      <a:r>
                        <a:rPr lang="en-US" sz="1700"/>
                        <a:t>8-MAR-2023</a:t>
                      </a:r>
                    </a:p>
                  </a:txBody>
                  <a:tcPr marL="85012" marR="85012" marT="42506" marB="42506"/>
                </a:tc>
                <a:tc>
                  <a:txBody>
                    <a:bodyPr/>
                    <a:lstStyle/>
                    <a:p>
                      <a:r>
                        <a:rPr lang="en-US" sz="1700"/>
                        <a:t>$ 500</a:t>
                      </a:r>
                    </a:p>
                  </a:txBody>
                  <a:tcPr marL="85012" marR="85012" marT="42506" marB="42506"/>
                </a:tc>
                <a:extLst>
                  <a:ext uri="{0D108BD9-81ED-4DB2-BD59-A6C34878D82A}">
                    <a16:rowId xmlns:a16="http://schemas.microsoft.com/office/drawing/2014/main" val="2391399431"/>
                  </a:ext>
                </a:extLst>
              </a:tr>
              <a:tr h="636125">
                <a:tc>
                  <a:txBody>
                    <a:bodyPr/>
                    <a:lstStyle/>
                    <a:p>
                      <a:r>
                        <a:rPr lang="en-US" sz="1700"/>
                        <a:t>210008024</a:t>
                      </a:r>
                    </a:p>
                  </a:txBody>
                  <a:tcPr marL="85012" marR="85012" marT="42506" marB="42506"/>
                </a:tc>
                <a:tc>
                  <a:txBody>
                    <a:bodyPr/>
                    <a:lstStyle/>
                    <a:p>
                      <a:r>
                        <a:rPr lang="en-US" sz="1700"/>
                        <a:t>TANISHAK</a:t>
                      </a:r>
                    </a:p>
                  </a:txBody>
                  <a:tcPr marL="85012" marR="85012" marT="42506" marB="42506"/>
                </a:tc>
                <a:tc>
                  <a:txBody>
                    <a:bodyPr/>
                    <a:lstStyle/>
                    <a:p>
                      <a:r>
                        <a:rPr lang="en-US" sz="1700"/>
                        <a:t>9813953721</a:t>
                      </a:r>
                    </a:p>
                  </a:txBody>
                  <a:tcPr marL="85012" marR="85012" marT="42506" marB="42506"/>
                </a:tc>
                <a:tc>
                  <a:txBody>
                    <a:bodyPr/>
                    <a:lstStyle/>
                    <a:p>
                      <a:r>
                        <a:rPr lang="en-US" sz="1700"/>
                        <a:t>6-MAR-2023</a:t>
                      </a:r>
                    </a:p>
                  </a:txBody>
                  <a:tcPr marL="85012" marR="85012" marT="42506" marB="42506"/>
                </a:tc>
                <a:tc>
                  <a:txBody>
                    <a:bodyPr/>
                    <a:lstStyle/>
                    <a:p>
                      <a:r>
                        <a:rPr lang="en-US" sz="1700"/>
                        <a:t>$ 200</a:t>
                      </a:r>
                    </a:p>
                  </a:txBody>
                  <a:tcPr marL="85012" marR="85012" marT="42506" marB="42506"/>
                </a:tc>
                <a:extLst>
                  <a:ext uri="{0D108BD9-81ED-4DB2-BD59-A6C34878D82A}">
                    <a16:rowId xmlns:a16="http://schemas.microsoft.com/office/drawing/2014/main" val="900192185"/>
                  </a:ext>
                </a:extLst>
              </a:tr>
              <a:tr h="636125">
                <a:tc>
                  <a:txBody>
                    <a:bodyPr/>
                    <a:lstStyle/>
                    <a:p>
                      <a:r>
                        <a:rPr lang="en-US" sz="1700"/>
                        <a:t>210008017</a:t>
                      </a:r>
                    </a:p>
                  </a:txBody>
                  <a:tcPr marL="85012" marR="85012" marT="42506" marB="42506"/>
                </a:tc>
                <a:tc>
                  <a:txBody>
                    <a:bodyPr/>
                    <a:lstStyle/>
                    <a:p>
                      <a:r>
                        <a:rPr lang="en-US" sz="1700"/>
                        <a:t>SHIVENDER</a:t>
                      </a:r>
                    </a:p>
                  </a:txBody>
                  <a:tcPr marL="85012" marR="85012" marT="42506" marB="42506"/>
                </a:tc>
                <a:tc>
                  <a:txBody>
                    <a:bodyPr/>
                    <a:lstStyle/>
                    <a:p>
                      <a:r>
                        <a:rPr lang="en-US" sz="1700"/>
                        <a:t>9929049947</a:t>
                      </a:r>
                    </a:p>
                  </a:txBody>
                  <a:tcPr marL="85012" marR="85012" marT="42506" marB="42506"/>
                </a:tc>
                <a:tc>
                  <a:txBody>
                    <a:bodyPr/>
                    <a:lstStyle/>
                    <a:p>
                      <a:r>
                        <a:rPr lang="en-US" sz="1700"/>
                        <a:t>8-FEB-2023</a:t>
                      </a:r>
                    </a:p>
                  </a:txBody>
                  <a:tcPr marL="85012" marR="85012" marT="42506" marB="42506"/>
                </a:tc>
                <a:tc>
                  <a:txBody>
                    <a:bodyPr/>
                    <a:lstStyle/>
                    <a:p>
                      <a:r>
                        <a:rPr lang="en-US" sz="1700"/>
                        <a:t>$ 400</a:t>
                      </a:r>
                      <a:endParaRPr lang="en-US"/>
                    </a:p>
                  </a:txBody>
                  <a:tcPr marL="85012" marR="85012" marT="42506" marB="42506"/>
                </a:tc>
                <a:extLst>
                  <a:ext uri="{0D108BD9-81ED-4DB2-BD59-A6C34878D82A}">
                    <a16:rowId xmlns:a16="http://schemas.microsoft.com/office/drawing/2014/main" val="708826960"/>
                  </a:ext>
                </a:extLst>
              </a:tr>
              <a:tr h="636125">
                <a:tc>
                  <a:txBody>
                    <a:bodyPr/>
                    <a:lstStyle/>
                    <a:p>
                      <a:r>
                        <a:rPr lang="en-US" sz="1700"/>
                        <a:t>210008021</a:t>
                      </a:r>
                    </a:p>
                  </a:txBody>
                  <a:tcPr marL="85012" marR="85012" marT="42506" marB="42506"/>
                </a:tc>
                <a:tc>
                  <a:txBody>
                    <a:bodyPr/>
                    <a:lstStyle/>
                    <a:p>
                      <a:r>
                        <a:rPr lang="en-US" sz="1700"/>
                        <a:t>NITIN</a:t>
                      </a:r>
                    </a:p>
                  </a:txBody>
                  <a:tcPr marL="85012" marR="85012" marT="42506" marB="42506"/>
                </a:tc>
                <a:tc>
                  <a:txBody>
                    <a:bodyPr/>
                    <a:lstStyle/>
                    <a:p>
                      <a:r>
                        <a:rPr lang="en-US" sz="1700"/>
                        <a:t>7206782399</a:t>
                      </a:r>
                    </a:p>
                  </a:txBody>
                  <a:tcPr marL="85012" marR="85012" marT="42506" marB="42506"/>
                </a:tc>
                <a:tc>
                  <a:txBody>
                    <a:bodyPr/>
                    <a:lstStyle/>
                    <a:p>
                      <a:r>
                        <a:rPr lang="en-US" sz="1700"/>
                        <a:t>8-MAR-2023</a:t>
                      </a:r>
                    </a:p>
                  </a:txBody>
                  <a:tcPr marL="85012" marR="85012" marT="42506" marB="42506"/>
                </a:tc>
                <a:tc>
                  <a:txBody>
                    <a:bodyPr/>
                    <a:lstStyle/>
                    <a:p>
                      <a:r>
                        <a:rPr lang="en-US" sz="1700"/>
                        <a:t>$ 300</a:t>
                      </a:r>
                    </a:p>
                  </a:txBody>
                  <a:tcPr marL="85012" marR="85012" marT="42506" marB="42506"/>
                </a:tc>
                <a:extLst>
                  <a:ext uri="{0D108BD9-81ED-4DB2-BD59-A6C34878D82A}">
                    <a16:rowId xmlns:a16="http://schemas.microsoft.com/office/drawing/2014/main" val="3532498828"/>
                  </a:ext>
                </a:extLst>
              </a:tr>
            </a:tbl>
          </a:graphicData>
        </a:graphic>
      </p:graphicFrame>
    </p:spTree>
    <p:extLst>
      <p:ext uri="{BB962C8B-B14F-4D97-AF65-F5344CB8AC3E}">
        <p14:creationId xmlns:p14="http://schemas.microsoft.com/office/powerpoint/2010/main" val="366475436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5" name="Picture 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6" name="Picture 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7" name="Oval 1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8" name="Picture 1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9" name="Picture 1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0" name="Rectangle 1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1" name="Rectangle 18">
            <a:extLst>
              <a:ext uri="{FF2B5EF4-FFF2-40B4-BE49-F238E27FC236}">
                <a16:creationId xmlns:a16="http://schemas.microsoft.com/office/drawing/2014/main" id="{E6A222EB-A81E-4238-B08D-AAB1828C8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0">
            <a:extLst>
              <a:ext uri="{FF2B5EF4-FFF2-40B4-BE49-F238E27FC236}">
                <a16:creationId xmlns:a16="http://schemas.microsoft.com/office/drawing/2014/main" id="{E014676C-074B-475A-8346-9C901C86C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cxnSp>
        <p:nvCxnSpPr>
          <p:cNvPr id="33" name="Straight Connector 22">
            <a:extLst>
              <a:ext uri="{FF2B5EF4-FFF2-40B4-BE49-F238E27FC236}">
                <a16:creationId xmlns:a16="http://schemas.microsoft.com/office/drawing/2014/main" id="{179C4C8E-197B-4679-AE96-B5147F971C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alpha val="70000"/>
              </a:schemeClr>
            </a:solidFill>
            <a:miter lim="800000"/>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6C513B8-E168-304E-E6E6-015AC6B81D14}"/>
              </a:ext>
            </a:extLst>
          </p:cNvPr>
          <p:cNvSpPr>
            <a:spLocks noGrp="1"/>
          </p:cNvSpPr>
          <p:nvPr>
            <p:ph type="title"/>
          </p:nvPr>
        </p:nvSpPr>
        <p:spPr>
          <a:xfrm>
            <a:off x="4654295" y="1266958"/>
            <a:ext cx="6808362" cy="4528457"/>
          </a:xfrm>
        </p:spPr>
        <p:txBody>
          <a:bodyPr vert="horz" lIns="91440" tIns="45720" rIns="91440" bIns="45720" rtlCol="0" anchor="ctr">
            <a:normAutofit/>
          </a:bodyPr>
          <a:lstStyle/>
          <a:p>
            <a:pPr>
              <a:lnSpc>
                <a:spcPct val="90000"/>
              </a:lnSpc>
            </a:pPr>
            <a:r>
              <a:rPr lang="en-US" sz="1800" b="0" i="0" kern="1200">
                <a:solidFill>
                  <a:schemeClr val="tx2"/>
                </a:solidFill>
                <a:latin typeface="+mj-lt"/>
                <a:ea typeface="+mj-ea"/>
                <a:cs typeface="+mj-cs"/>
              </a:rPr>
              <a:t>#.In above example we can use multiple key access to retrieve data based on multiple attributes.</a:t>
            </a:r>
            <a:br>
              <a:rPr lang="en-US" sz="1800" b="0" i="0" kern="1200">
                <a:solidFill>
                  <a:schemeClr val="tx2"/>
                </a:solidFill>
                <a:latin typeface="+mj-lt"/>
                <a:ea typeface="+mj-ea"/>
                <a:cs typeface="+mj-cs"/>
              </a:rPr>
            </a:br>
            <a:r>
              <a:rPr lang="en-US" sz="1800" b="0" i="0" kern="1200">
                <a:solidFill>
                  <a:schemeClr val="tx2"/>
                </a:solidFill>
                <a:latin typeface="+mj-lt"/>
                <a:ea typeface="+mj-ea"/>
                <a:cs typeface="+mj-cs"/>
              </a:rPr>
              <a:t>Its fields are</a:t>
            </a:r>
            <a:br>
              <a:rPr lang="en-US" sz="1800" b="0" i="0" kern="1200">
                <a:solidFill>
                  <a:schemeClr val="tx2"/>
                </a:solidFill>
                <a:latin typeface="+mj-lt"/>
                <a:ea typeface="+mj-ea"/>
                <a:cs typeface="+mj-cs"/>
              </a:rPr>
            </a:br>
            <a:r>
              <a:rPr lang="en-US" sz="1800" b="0" i="0" kern="1200">
                <a:solidFill>
                  <a:schemeClr val="tx2"/>
                </a:solidFill>
                <a:latin typeface="+mj-lt"/>
                <a:ea typeface="+mj-ea"/>
                <a:cs typeface="+mj-cs"/>
              </a:rPr>
              <a:t>1.Customer ID  2.Customer Name  3.Phone Number</a:t>
            </a:r>
            <a:br>
              <a:rPr lang="en-US" sz="1800" b="0" i="0" kern="1200">
                <a:solidFill>
                  <a:schemeClr val="tx2"/>
                </a:solidFill>
                <a:latin typeface="+mj-lt"/>
                <a:ea typeface="+mj-ea"/>
                <a:cs typeface="+mj-cs"/>
              </a:rPr>
            </a:br>
            <a:r>
              <a:rPr lang="en-US" sz="1800" b="0" i="0" kern="1200">
                <a:solidFill>
                  <a:schemeClr val="tx2"/>
                </a:solidFill>
                <a:latin typeface="+mj-lt"/>
                <a:ea typeface="+mj-ea"/>
                <a:cs typeface="+mj-cs"/>
              </a:rPr>
              <a:t>4.Order Date     5.Order Amount</a:t>
            </a:r>
            <a:br>
              <a:rPr lang="en-US" sz="1800" b="0" i="0" kern="1200">
                <a:solidFill>
                  <a:schemeClr val="tx2"/>
                </a:solidFill>
                <a:latin typeface="+mj-lt"/>
                <a:ea typeface="+mj-ea"/>
                <a:cs typeface="+mj-cs"/>
              </a:rPr>
            </a:br>
            <a:r>
              <a:rPr lang="en-US" sz="1800" b="0" i="0" kern="1200">
                <a:solidFill>
                  <a:schemeClr val="tx2"/>
                </a:solidFill>
                <a:latin typeface="+mj-lt"/>
                <a:ea typeface="+mj-ea"/>
                <a:cs typeface="+mj-cs"/>
              </a:rPr>
              <a:t>For instance :</a:t>
            </a:r>
            <a:br>
              <a:rPr lang="en-US" sz="1800" b="0" i="0" kern="1200">
                <a:solidFill>
                  <a:schemeClr val="tx2"/>
                </a:solidFill>
                <a:latin typeface="+mj-lt"/>
                <a:ea typeface="+mj-ea"/>
                <a:cs typeface="+mj-cs"/>
              </a:rPr>
            </a:br>
            <a:r>
              <a:rPr lang="en-US" sz="1800" b="0" i="0" kern="1200">
                <a:solidFill>
                  <a:schemeClr val="tx2"/>
                </a:solidFill>
                <a:latin typeface="+mj-lt"/>
                <a:ea typeface="+mj-ea"/>
                <a:cs typeface="+mj-cs"/>
              </a:rPr>
              <a:t>1.We want to retrieve all customers who have made an order </a:t>
            </a:r>
            <a:br>
              <a:rPr lang="en-US" sz="1800" b="0" i="0" kern="1200">
                <a:solidFill>
                  <a:schemeClr val="tx2"/>
                </a:solidFill>
                <a:latin typeface="+mj-lt"/>
                <a:ea typeface="+mj-ea"/>
                <a:cs typeface="+mj-cs"/>
              </a:rPr>
            </a:br>
            <a:r>
              <a:rPr lang="en-US" sz="1800" b="0" i="0" kern="1200">
                <a:solidFill>
                  <a:schemeClr val="tx2"/>
                </a:solidFill>
                <a:latin typeface="+mj-lt"/>
                <a:ea typeface="+mj-ea"/>
                <a:cs typeface="+mj-cs"/>
              </a:rPr>
              <a:t>   in the past month.</a:t>
            </a:r>
            <a:br>
              <a:rPr lang="en-US" sz="1800" b="0" i="0" kern="1200">
                <a:solidFill>
                  <a:schemeClr val="tx2"/>
                </a:solidFill>
                <a:latin typeface="+mj-lt"/>
                <a:ea typeface="+mj-ea"/>
                <a:cs typeface="+mj-cs"/>
              </a:rPr>
            </a:br>
            <a:r>
              <a:rPr lang="en-US" sz="1800" b="0" i="0" kern="1200">
                <a:solidFill>
                  <a:schemeClr val="tx2"/>
                </a:solidFill>
                <a:latin typeface="+mj-lt"/>
                <a:ea typeface="+mj-ea"/>
                <a:cs typeface="+mj-cs"/>
              </a:rPr>
              <a:t>2.We want to retrieve all customers whose order amount is  greater than $ 300.</a:t>
            </a:r>
            <a:br>
              <a:rPr lang="en-US" sz="1800" b="0" i="0" kern="1200">
                <a:solidFill>
                  <a:schemeClr val="tx2"/>
                </a:solidFill>
                <a:latin typeface="+mj-lt"/>
                <a:ea typeface="+mj-ea"/>
                <a:cs typeface="+mj-cs"/>
              </a:rPr>
            </a:br>
            <a:r>
              <a:rPr lang="en-US" sz="1800" b="0" i="0" kern="1200">
                <a:solidFill>
                  <a:schemeClr val="tx2"/>
                </a:solidFill>
                <a:latin typeface="+mj-lt"/>
                <a:ea typeface="+mj-ea"/>
                <a:cs typeface="+mj-cs"/>
              </a:rPr>
              <a:t> </a:t>
            </a:r>
            <a:br>
              <a:rPr lang="en-US" sz="1800" b="0" i="0" kern="1200">
                <a:solidFill>
                  <a:schemeClr val="tx2"/>
                </a:solidFill>
                <a:latin typeface="+mj-lt"/>
                <a:ea typeface="+mj-ea"/>
                <a:cs typeface="+mj-cs"/>
              </a:rPr>
            </a:br>
            <a:r>
              <a:rPr lang="en-US" sz="1800" b="0" i="0" kern="1200">
                <a:solidFill>
                  <a:schemeClr val="tx2"/>
                </a:solidFill>
                <a:latin typeface="+mj-lt"/>
                <a:ea typeface="+mj-ea"/>
                <a:cs typeface="+mj-cs"/>
              </a:rPr>
              <a:t># We can use the order date and order amount as the search  keys</a:t>
            </a:r>
            <a:br>
              <a:rPr lang="en-US" sz="1800" b="0" i="0" kern="1200">
                <a:solidFill>
                  <a:schemeClr val="tx2"/>
                </a:solidFill>
                <a:latin typeface="+mj-lt"/>
                <a:ea typeface="+mj-ea"/>
                <a:cs typeface="+mj-cs"/>
              </a:rPr>
            </a:br>
            <a:br>
              <a:rPr lang="en-US" sz="1800" b="0" i="0" kern="1200">
                <a:solidFill>
                  <a:schemeClr val="tx2"/>
                </a:solidFill>
                <a:latin typeface="+mj-lt"/>
                <a:ea typeface="+mj-ea"/>
                <a:cs typeface="+mj-cs"/>
              </a:rPr>
            </a:br>
            <a:br>
              <a:rPr lang="en-US" sz="1800" b="0" i="0" kern="1200">
                <a:solidFill>
                  <a:schemeClr val="tx2"/>
                </a:solidFill>
                <a:latin typeface="+mj-lt"/>
                <a:ea typeface="+mj-ea"/>
                <a:cs typeface="+mj-cs"/>
              </a:rPr>
            </a:br>
            <a:endParaRPr lang="en-US" sz="1800" b="0" i="0" kern="1200">
              <a:solidFill>
                <a:schemeClr val="tx2"/>
              </a:solidFill>
              <a:latin typeface="+mj-lt"/>
              <a:ea typeface="+mj-ea"/>
              <a:cs typeface="+mj-cs"/>
            </a:endParaRPr>
          </a:p>
        </p:txBody>
      </p:sp>
    </p:spTree>
    <p:extLst>
      <p:ext uri="{BB962C8B-B14F-4D97-AF65-F5344CB8AC3E}">
        <p14:creationId xmlns:p14="http://schemas.microsoft.com/office/powerpoint/2010/main" val="778791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1"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3FDFD4A-3A6C-B43B-F1E3-2E6B24AFA26E}"/>
              </a:ext>
            </a:extLst>
          </p:cNvPr>
          <p:cNvSpPr>
            <a:spLocks noGrp="1"/>
          </p:cNvSpPr>
          <p:nvPr>
            <p:ph type="title"/>
          </p:nvPr>
        </p:nvSpPr>
        <p:spPr>
          <a:xfrm>
            <a:off x="653143" y="1645920"/>
            <a:ext cx="3522879" cy="4470821"/>
          </a:xfrm>
        </p:spPr>
        <p:txBody>
          <a:bodyPr>
            <a:normAutofit/>
          </a:bodyPr>
          <a:lstStyle/>
          <a:p>
            <a:pPr algn="r"/>
            <a:r>
              <a:rPr lang="en-US" dirty="0">
                <a:solidFill>
                  <a:schemeClr val="bg2"/>
                </a:solidFill>
                <a:latin typeface="Calibri"/>
                <a:cs typeface="Calibri"/>
              </a:rPr>
              <a:t>Techniques :</a:t>
            </a:r>
          </a:p>
        </p:txBody>
      </p:sp>
      <p:sp>
        <p:nvSpPr>
          <p:cNvPr id="3" name="Content Placeholder 2">
            <a:extLst>
              <a:ext uri="{FF2B5EF4-FFF2-40B4-BE49-F238E27FC236}">
                <a16:creationId xmlns:a16="http://schemas.microsoft.com/office/drawing/2014/main" id="{CA97B255-EFC9-C2CE-C914-BC99ED2BAEAA}"/>
              </a:ext>
            </a:extLst>
          </p:cNvPr>
          <p:cNvSpPr>
            <a:spLocks noGrp="1"/>
          </p:cNvSpPr>
          <p:nvPr>
            <p:ph idx="1"/>
          </p:nvPr>
        </p:nvSpPr>
        <p:spPr>
          <a:xfrm>
            <a:off x="5204109" y="1645920"/>
            <a:ext cx="6269434" cy="5282788"/>
          </a:xfrm>
        </p:spPr>
        <p:txBody>
          <a:bodyPr vert="horz" lIns="91440" tIns="45720" rIns="91440" bIns="45720" rtlCol="0" anchor="t">
            <a:noAutofit/>
          </a:bodyPr>
          <a:lstStyle/>
          <a:p>
            <a:pPr>
              <a:buClr>
                <a:srgbClr val="8AD0D6"/>
              </a:buClr>
            </a:pPr>
            <a:r>
              <a:rPr lang="en-US" sz="2400" dirty="0"/>
              <a:t>There are numerous techniques that have been used to implement multi-key files . Most of the techniques are based on building indexes to provide direct access by key value. In this  presentation we will discuss two main techniques for multi-key-access into a file of data records.</a:t>
            </a:r>
            <a:endParaRPr lang="en-US"/>
          </a:p>
          <a:p>
            <a:pPr marL="0" indent="0">
              <a:buClr>
                <a:srgbClr val="8AD0D6"/>
              </a:buClr>
              <a:buNone/>
            </a:pPr>
            <a:r>
              <a:rPr lang="en-US" sz="2400" dirty="0"/>
              <a:t>    1.Inverted file organization</a:t>
            </a:r>
          </a:p>
          <a:p>
            <a:pPr marL="0" indent="0">
              <a:buNone/>
            </a:pPr>
            <a:r>
              <a:rPr lang="en-US" sz="2400" dirty="0"/>
              <a:t>    2.Multi-List organization</a:t>
            </a:r>
          </a:p>
        </p:txBody>
      </p:sp>
    </p:spTree>
    <p:extLst>
      <p:ext uri="{BB962C8B-B14F-4D97-AF65-F5344CB8AC3E}">
        <p14:creationId xmlns:p14="http://schemas.microsoft.com/office/powerpoint/2010/main" val="1932854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 name="Picture 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 name="Oval 1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5" name="Picture 1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7" name="Rectangle 1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E34FA10D-5116-47B4-A70E-776435251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lumMod val="90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1" name="Freeform 36">
            <a:extLst>
              <a:ext uri="{FF2B5EF4-FFF2-40B4-BE49-F238E27FC236}">
                <a16:creationId xmlns:a16="http://schemas.microsoft.com/office/drawing/2014/main" id="{B2718AAE-52B9-4DD9-9D83-A9C975C9D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302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alpha val="20000"/>
            </a:schemeClr>
          </a:solidFill>
          <a:ln>
            <a:noFill/>
          </a:ln>
        </p:spPr>
        <p:txBody>
          <a:bodyPr rtlCol="0" anchor="ctr"/>
          <a:lstStyle/>
          <a:p>
            <a:pPr algn="ctr"/>
            <a:endParaRPr lang="en-US"/>
          </a:p>
        </p:txBody>
      </p:sp>
      <p:sp useBgFill="1">
        <p:nvSpPr>
          <p:cNvPr id="23" name="Freeform: Shape 22">
            <a:extLst>
              <a:ext uri="{FF2B5EF4-FFF2-40B4-BE49-F238E27FC236}">
                <a16:creationId xmlns:a16="http://schemas.microsoft.com/office/drawing/2014/main" id="{49FF39B1-9689-44AE-A803-7B90A059D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76484" cy="6858001"/>
          </a:xfrm>
          <a:custGeom>
            <a:avLst/>
            <a:gdLst>
              <a:gd name="connsiteX0" fmla="*/ 7031769 w 8376484"/>
              <a:gd name="connsiteY0" fmla="*/ 0 h 6858001"/>
              <a:gd name="connsiteX1" fmla="*/ 8375307 w 8376484"/>
              <a:gd name="connsiteY1" fmla="*/ 0 h 6858001"/>
              <a:gd name="connsiteX2" fmla="*/ 8350262 w 8376484"/>
              <a:gd name="connsiteY2" fmla="*/ 155677 h 6858001"/>
              <a:gd name="connsiteX3" fmla="*/ 8326393 w 8376484"/>
              <a:gd name="connsiteY3" fmla="*/ 310668 h 6858001"/>
              <a:gd name="connsiteX4" fmla="*/ 8303029 w 8376484"/>
              <a:gd name="connsiteY4" fmla="*/ 466344 h 6858001"/>
              <a:gd name="connsiteX5" fmla="*/ 8283026 w 8376484"/>
              <a:gd name="connsiteY5" fmla="*/ 622707 h 6858001"/>
              <a:gd name="connsiteX6" fmla="*/ 8262855 w 8376484"/>
              <a:gd name="connsiteY6" fmla="*/ 778383 h 6858001"/>
              <a:gd name="connsiteX7" fmla="*/ 8244029 w 8376484"/>
              <a:gd name="connsiteY7" fmla="*/ 934746 h 6858001"/>
              <a:gd name="connsiteX8" fmla="*/ 8227893 w 8376484"/>
              <a:gd name="connsiteY8" fmla="*/ 1089051 h 6858001"/>
              <a:gd name="connsiteX9" fmla="*/ 8212597 w 8376484"/>
              <a:gd name="connsiteY9" fmla="*/ 1245413 h 6858001"/>
              <a:gd name="connsiteX10" fmla="*/ 8198645 w 8376484"/>
              <a:gd name="connsiteY10" fmla="*/ 1401090 h 6858001"/>
              <a:gd name="connsiteX11" fmla="*/ 8186543 w 8376484"/>
              <a:gd name="connsiteY11" fmla="*/ 1554023 h 6858001"/>
              <a:gd name="connsiteX12" fmla="*/ 8174440 w 8376484"/>
              <a:gd name="connsiteY12" fmla="*/ 1709014 h 6858001"/>
              <a:gd name="connsiteX13" fmla="*/ 8164355 w 8376484"/>
              <a:gd name="connsiteY13" fmla="*/ 1861947 h 6858001"/>
              <a:gd name="connsiteX14" fmla="*/ 8156455 w 8376484"/>
              <a:gd name="connsiteY14" fmla="*/ 2014881 h 6858001"/>
              <a:gd name="connsiteX15" fmla="*/ 8148218 w 8376484"/>
              <a:gd name="connsiteY15" fmla="*/ 2167128 h 6858001"/>
              <a:gd name="connsiteX16" fmla="*/ 8141327 w 8376484"/>
              <a:gd name="connsiteY16" fmla="*/ 2318004 h 6858001"/>
              <a:gd name="connsiteX17" fmla="*/ 8136452 w 8376484"/>
              <a:gd name="connsiteY17" fmla="*/ 2467509 h 6858001"/>
              <a:gd name="connsiteX18" fmla="*/ 8132250 w 8376484"/>
              <a:gd name="connsiteY18" fmla="*/ 2617013 h 6858001"/>
              <a:gd name="connsiteX19" fmla="*/ 8128216 w 8376484"/>
              <a:gd name="connsiteY19" fmla="*/ 2765146 h 6858001"/>
              <a:gd name="connsiteX20" fmla="*/ 8126367 w 8376484"/>
              <a:gd name="connsiteY20" fmla="*/ 2911221 h 6858001"/>
              <a:gd name="connsiteX21" fmla="*/ 8124350 w 8376484"/>
              <a:gd name="connsiteY21" fmla="*/ 3057297 h 6858001"/>
              <a:gd name="connsiteX22" fmla="*/ 8123341 w 8376484"/>
              <a:gd name="connsiteY22" fmla="*/ 3201315 h 6858001"/>
              <a:gd name="connsiteX23" fmla="*/ 8124350 w 8376484"/>
              <a:gd name="connsiteY23" fmla="*/ 3343961 h 6858001"/>
              <a:gd name="connsiteX24" fmla="*/ 8124350 w 8376484"/>
              <a:gd name="connsiteY24" fmla="*/ 3485236 h 6858001"/>
              <a:gd name="connsiteX25" fmla="*/ 8126367 w 8376484"/>
              <a:gd name="connsiteY25" fmla="*/ 3625139 h 6858001"/>
              <a:gd name="connsiteX26" fmla="*/ 8129392 w 8376484"/>
              <a:gd name="connsiteY26" fmla="*/ 3762299 h 6858001"/>
              <a:gd name="connsiteX27" fmla="*/ 8132250 w 8376484"/>
              <a:gd name="connsiteY27" fmla="*/ 3898087 h 6858001"/>
              <a:gd name="connsiteX28" fmla="*/ 8135444 w 8376484"/>
              <a:gd name="connsiteY28" fmla="*/ 4031133 h 6858001"/>
              <a:gd name="connsiteX29" fmla="*/ 8140318 w 8376484"/>
              <a:gd name="connsiteY29" fmla="*/ 4163492 h 6858001"/>
              <a:gd name="connsiteX30" fmla="*/ 8145529 w 8376484"/>
              <a:gd name="connsiteY30" fmla="*/ 4293793 h 6858001"/>
              <a:gd name="connsiteX31" fmla="*/ 8150235 w 8376484"/>
              <a:gd name="connsiteY31" fmla="*/ 4421352 h 6858001"/>
              <a:gd name="connsiteX32" fmla="*/ 8163515 w 8376484"/>
              <a:gd name="connsiteY32" fmla="*/ 4670298 h 6858001"/>
              <a:gd name="connsiteX33" fmla="*/ 8177634 w 8376484"/>
              <a:gd name="connsiteY33" fmla="*/ 4908956 h 6858001"/>
              <a:gd name="connsiteX34" fmla="*/ 8192426 w 8376484"/>
              <a:gd name="connsiteY34" fmla="*/ 5138013 h 6858001"/>
              <a:gd name="connsiteX35" fmla="*/ 8208731 w 8376484"/>
              <a:gd name="connsiteY35" fmla="*/ 5354726 h 6858001"/>
              <a:gd name="connsiteX36" fmla="*/ 8225708 w 8376484"/>
              <a:gd name="connsiteY36" fmla="*/ 5561838 h 6858001"/>
              <a:gd name="connsiteX37" fmla="*/ 8244029 w 8376484"/>
              <a:gd name="connsiteY37" fmla="*/ 5753862 h 6858001"/>
              <a:gd name="connsiteX38" fmla="*/ 8262015 w 8376484"/>
              <a:gd name="connsiteY38" fmla="*/ 5934227 h 6858001"/>
              <a:gd name="connsiteX39" fmla="*/ 8280000 w 8376484"/>
              <a:gd name="connsiteY39" fmla="*/ 6100191 h 6858001"/>
              <a:gd name="connsiteX40" fmla="*/ 8296977 w 8376484"/>
              <a:gd name="connsiteY40" fmla="*/ 6252438 h 6858001"/>
              <a:gd name="connsiteX41" fmla="*/ 8313114 w 8376484"/>
              <a:gd name="connsiteY41" fmla="*/ 6387541 h 6858001"/>
              <a:gd name="connsiteX42" fmla="*/ 8328410 w 8376484"/>
              <a:gd name="connsiteY42" fmla="*/ 6509613 h 6858001"/>
              <a:gd name="connsiteX43" fmla="*/ 8341185 w 8376484"/>
              <a:gd name="connsiteY43" fmla="*/ 6612483 h 6858001"/>
              <a:gd name="connsiteX44" fmla="*/ 8353287 w 8376484"/>
              <a:gd name="connsiteY44" fmla="*/ 6698894 h 6858001"/>
              <a:gd name="connsiteX45" fmla="*/ 8370601 w 8376484"/>
              <a:gd name="connsiteY45" fmla="*/ 6817538 h 6858001"/>
              <a:gd name="connsiteX46" fmla="*/ 8376484 w 8376484"/>
              <a:gd name="connsiteY46" fmla="*/ 6858000 h 6858001"/>
              <a:gd name="connsiteX47" fmla="*/ 7471130 w 8376484"/>
              <a:gd name="connsiteY47" fmla="*/ 6858000 h 6858001"/>
              <a:gd name="connsiteX48" fmla="*/ 7471130 w 8376484"/>
              <a:gd name="connsiteY48" fmla="*/ 6858001 h 6858001"/>
              <a:gd name="connsiteX49" fmla="*/ 1380566 w 8376484"/>
              <a:gd name="connsiteY49" fmla="*/ 6858001 h 6858001"/>
              <a:gd name="connsiteX50" fmla="*/ 1380566 w 8376484"/>
              <a:gd name="connsiteY50" fmla="*/ 6858000 h 6858001"/>
              <a:gd name="connsiteX51" fmla="*/ 0 w 8376484"/>
              <a:gd name="connsiteY51" fmla="*/ 6858000 h 6858001"/>
              <a:gd name="connsiteX52" fmla="*/ 0 w 8376484"/>
              <a:gd name="connsiteY52" fmla="*/ 0 h 6858001"/>
              <a:gd name="connsiteX53" fmla="*/ 1917290 w 8376484"/>
              <a:gd name="connsiteY53" fmla="*/ 0 h 6858001"/>
              <a:gd name="connsiteX54" fmla="*/ 1917290 w 8376484"/>
              <a:gd name="connsiteY54" fmla="*/ 1 h 6858001"/>
              <a:gd name="connsiteX55" fmla="*/ 7031769 w 8376484"/>
              <a:gd name="connsiteY5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376484" h="6858001">
                <a:moveTo>
                  <a:pt x="7031769" y="0"/>
                </a:moveTo>
                <a:lnTo>
                  <a:pt x="8375307" y="0"/>
                </a:lnTo>
                <a:lnTo>
                  <a:pt x="8350262" y="155677"/>
                </a:lnTo>
                <a:lnTo>
                  <a:pt x="8326393" y="310668"/>
                </a:lnTo>
                <a:lnTo>
                  <a:pt x="8303029" y="466344"/>
                </a:lnTo>
                <a:lnTo>
                  <a:pt x="8283026" y="622707"/>
                </a:lnTo>
                <a:lnTo>
                  <a:pt x="8262855" y="778383"/>
                </a:lnTo>
                <a:lnTo>
                  <a:pt x="8244029" y="934746"/>
                </a:lnTo>
                <a:lnTo>
                  <a:pt x="8227893" y="1089051"/>
                </a:lnTo>
                <a:lnTo>
                  <a:pt x="8212597" y="1245413"/>
                </a:lnTo>
                <a:lnTo>
                  <a:pt x="8198645" y="1401090"/>
                </a:lnTo>
                <a:lnTo>
                  <a:pt x="8186543" y="1554023"/>
                </a:lnTo>
                <a:lnTo>
                  <a:pt x="8174440" y="1709014"/>
                </a:lnTo>
                <a:lnTo>
                  <a:pt x="8164355" y="1861947"/>
                </a:lnTo>
                <a:lnTo>
                  <a:pt x="8156455" y="2014881"/>
                </a:lnTo>
                <a:lnTo>
                  <a:pt x="8148218" y="2167128"/>
                </a:lnTo>
                <a:lnTo>
                  <a:pt x="8141327" y="2318004"/>
                </a:lnTo>
                <a:lnTo>
                  <a:pt x="8136452" y="2467509"/>
                </a:lnTo>
                <a:lnTo>
                  <a:pt x="8132250" y="2617013"/>
                </a:lnTo>
                <a:lnTo>
                  <a:pt x="8128216" y="2765146"/>
                </a:lnTo>
                <a:lnTo>
                  <a:pt x="8126367" y="2911221"/>
                </a:lnTo>
                <a:lnTo>
                  <a:pt x="8124350" y="3057297"/>
                </a:lnTo>
                <a:lnTo>
                  <a:pt x="8123341" y="3201315"/>
                </a:lnTo>
                <a:lnTo>
                  <a:pt x="8124350" y="3343961"/>
                </a:lnTo>
                <a:lnTo>
                  <a:pt x="8124350" y="3485236"/>
                </a:lnTo>
                <a:lnTo>
                  <a:pt x="8126367" y="3625139"/>
                </a:lnTo>
                <a:lnTo>
                  <a:pt x="8129392" y="3762299"/>
                </a:lnTo>
                <a:lnTo>
                  <a:pt x="8132250" y="3898087"/>
                </a:lnTo>
                <a:lnTo>
                  <a:pt x="8135444" y="4031133"/>
                </a:lnTo>
                <a:lnTo>
                  <a:pt x="8140318" y="4163492"/>
                </a:lnTo>
                <a:lnTo>
                  <a:pt x="8145529" y="4293793"/>
                </a:lnTo>
                <a:lnTo>
                  <a:pt x="8150235" y="4421352"/>
                </a:lnTo>
                <a:lnTo>
                  <a:pt x="8163515" y="4670298"/>
                </a:lnTo>
                <a:lnTo>
                  <a:pt x="8177634" y="4908956"/>
                </a:lnTo>
                <a:lnTo>
                  <a:pt x="8192426" y="5138013"/>
                </a:lnTo>
                <a:lnTo>
                  <a:pt x="8208731" y="5354726"/>
                </a:lnTo>
                <a:lnTo>
                  <a:pt x="8225708" y="5561838"/>
                </a:lnTo>
                <a:lnTo>
                  <a:pt x="8244029" y="5753862"/>
                </a:lnTo>
                <a:lnTo>
                  <a:pt x="8262015" y="5934227"/>
                </a:lnTo>
                <a:lnTo>
                  <a:pt x="8280000" y="6100191"/>
                </a:lnTo>
                <a:lnTo>
                  <a:pt x="8296977" y="6252438"/>
                </a:lnTo>
                <a:lnTo>
                  <a:pt x="8313114" y="6387541"/>
                </a:lnTo>
                <a:lnTo>
                  <a:pt x="8328410" y="6509613"/>
                </a:lnTo>
                <a:lnTo>
                  <a:pt x="8341185" y="6612483"/>
                </a:lnTo>
                <a:lnTo>
                  <a:pt x="8353287" y="6698894"/>
                </a:lnTo>
                <a:lnTo>
                  <a:pt x="8370601" y="6817538"/>
                </a:lnTo>
                <a:lnTo>
                  <a:pt x="8376484" y="6858000"/>
                </a:lnTo>
                <a:lnTo>
                  <a:pt x="7471130" y="6858000"/>
                </a:lnTo>
                <a:lnTo>
                  <a:pt x="7471130" y="6858001"/>
                </a:lnTo>
                <a:lnTo>
                  <a:pt x="1380566" y="6858001"/>
                </a:lnTo>
                <a:lnTo>
                  <a:pt x="1380566" y="6858000"/>
                </a:lnTo>
                <a:lnTo>
                  <a:pt x="0" y="6858000"/>
                </a:lnTo>
                <a:lnTo>
                  <a:pt x="0" y="0"/>
                </a:lnTo>
                <a:lnTo>
                  <a:pt x="1917290" y="0"/>
                </a:lnTo>
                <a:lnTo>
                  <a:pt x="1917290" y="1"/>
                </a:lnTo>
                <a:lnTo>
                  <a:pt x="7031769" y="1"/>
                </a:lnTo>
                <a:close/>
              </a:path>
            </a:pathLst>
          </a:custGeom>
          <a:ln>
            <a:noFill/>
          </a:ln>
        </p:spPr>
        <p:txBody>
          <a:bodyPr rtlCol="0" anchor="ctr"/>
          <a:lstStyle/>
          <a:p>
            <a:pPr algn="ctr"/>
            <a:endParaRPr lang="en-US"/>
          </a:p>
        </p:txBody>
      </p:sp>
      <p:sp>
        <p:nvSpPr>
          <p:cNvPr id="25" name="Rectangle 24">
            <a:extLst>
              <a:ext uri="{FF2B5EF4-FFF2-40B4-BE49-F238E27FC236}">
                <a16:creationId xmlns:a16="http://schemas.microsoft.com/office/drawing/2014/main" id="{6C74A888-48BE-4604-BB14-E6C5E9D0F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1B82C12-7C7A-6AA8-3A8C-1E6A37BE752A}"/>
              </a:ext>
            </a:extLst>
          </p:cNvPr>
          <p:cNvSpPr>
            <a:spLocks noGrp="1"/>
          </p:cNvSpPr>
          <p:nvPr>
            <p:ph type="title"/>
          </p:nvPr>
        </p:nvSpPr>
        <p:spPr>
          <a:xfrm>
            <a:off x="983231" y="938953"/>
            <a:ext cx="6630143" cy="4980094"/>
          </a:xfrm>
        </p:spPr>
        <p:txBody>
          <a:bodyPr vert="horz" lIns="91440" tIns="45720" rIns="91440" bIns="45720" rtlCol="0" anchor="ctr">
            <a:normAutofit/>
          </a:bodyPr>
          <a:lstStyle/>
          <a:p>
            <a:pPr algn="r"/>
            <a:r>
              <a:rPr lang="en-US" sz="7200" b="0" i="0" kern="1200" dirty="0">
                <a:solidFill>
                  <a:schemeClr val="tx2"/>
                </a:solidFill>
                <a:latin typeface="+mj-lt"/>
                <a:ea typeface="+mj-ea"/>
                <a:cs typeface="+mj-cs"/>
              </a:rPr>
              <a:t>Inverted file organization</a:t>
            </a:r>
          </a:p>
        </p:txBody>
      </p:sp>
    </p:spTree>
    <p:extLst>
      <p:ext uri="{BB962C8B-B14F-4D97-AF65-F5344CB8AC3E}">
        <p14:creationId xmlns:p14="http://schemas.microsoft.com/office/powerpoint/2010/main" val="15184392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12</TotalTime>
  <Words>2608</Words>
  <Application>Microsoft Office PowerPoint</Application>
  <PresentationFormat>Widescreen</PresentationFormat>
  <Paragraphs>169</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Century Gothic</vt:lpstr>
      <vt:lpstr>Söhne</vt:lpstr>
      <vt:lpstr>Wingdings</vt:lpstr>
      <vt:lpstr>Wingdings 3</vt:lpstr>
      <vt:lpstr>Ion</vt:lpstr>
      <vt:lpstr>Multi-key File organization</vt:lpstr>
      <vt:lpstr>                  Introduction</vt:lpstr>
      <vt:lpstr> Basic Concept of Multi key access</vt:lpstr>
      <vt:lpstr>Advantages :</vt:lpstr>
      <vt:lpstr>Disadvantages:</vt:lpstr>
      <vt:lpstr>Example-1</vt:lpstr>
      <vt:lpstr>#.In above example we can use multiple key access to retrieve data based on multiple attributes. Its fields are 1.Customer ID  2.Customer Name  3.Phone Number 4.Order Date     5.Order Amount For instance : 1.We want to retrieve all customers who have made an order     in the past month. 2.We want to retrieve all customers whose order amount is  greater than $ 300.   # We can use the order date and order amount as the search  keys   </vt:lpstr>
      <vt:lpstr>Techniques :</vt:lpstr>
      <vt:lpstr>Inverted file organization</vt:lpstr>
      <vt:lpstr>Introduction:</vt:lpstr>
      <vt:lpstr>Basic Concepts of Inverted File organization</vt:lpstr>
      <vt:lpstr>Advantages:</vt:lpstr>
      <vt:lpstr>Disadvantages:</vt:lpstr>
      <vt:lpstr>Example:</vt:lpstr>
      <vt:lpstr>      In above table in previous slide. We want to be able to quickly search for students  based  on  their   major.       One way to do this would be to organize the student records by major, with     each major having its own file. However, this approach can be inefficient,    especially if there are many different majors, as it requires searching through  multiple files to find the desired information.       Instead, we can use an inverted file organization to index the contents of the student records by major. We create an index file that lists each major and the corresponding student records. This allows us to quickly locate all the students who have a particular major without having to search through all the student records. </vt:lpstr>
      <vt:lpstr>Here's an example of how an inverted file organization for a student file might look like     </vt:lpstr>
      <vt:lpstr>Multi –List Organization </vt:lpstr>
      <vt:lpstr>Introduction:</vt:lpstr>
      <vt:lpstr>Basic Concept of Multi List Organization</vt:lpstr>
      <vt:lpstr>Advantages:</vt:lpstr>
      <vt:lpstr>Disadvantages</vt:lpstr>
      <vt:lpstr>Example: To understand the concept ,consider the student file</vt:lpstr>
      <vt:lpstr>      In this example, each student record is associated with multiple keys such as Student ID, Name, and Age. Additionally, each record contains multiple lists of related data such as Courses, Grades, and Activities. This allows for easy access to information about the courses the students are taking, their grades, and their extracurricular activities.   Using multi key access file organization with multi list organization can provide flexibility and efficient management of complex data structures. However, it can also be complex to implement and can lead to performance issues when dealing with a large amount of data.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jatin sapra</cp:lastModifiedBy>
  <cp:revision>568</cp:revision>
  <dcterms:created xsi:type="dcterms:W3CDTF">2023-03-10T09:54:10Z</dcterms:created>
  <dcterms:modified xsi:type="dcterms:W3CDTF">2023-03-23T13:04:33Z</dcterms:modified>
</cp:coreProperties>
</file>