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34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79418F-B453-4516-8B4B-89F29A86466E}" type="datetime1">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A3154-BF62-4822-AD34-4F6433D391EB}" type="datetime1">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05914F-8FC5-4DEE-B0CE-E3789E19FE01}" type="datetime1">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CB88528-60FB-4A3C-B10C-B2D87976AC02}" type="datetime1">
              <a:rPr lang="en-IN" smtClean="0"/>
              <a:t>03-05-2020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5BEC91-E398-47CB-8068-EF3F99B89A9A}" type="datetime1">
              <a:rPr lang="en-IN" smtClean="0"/>
              <a:t>03-05-2020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4D11D-B900-47DE-A4DA-4E0EB59BD26F}" type="datetime1">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65DB4-EA57-4CD3-93D1-643E504F275A}" type="datetime1">
              <a:rPr lang="en-IN" smtClean="0"/>
              <a:t>03-05-2020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C68127-94BB-4C05-A498-E7A0FD10C56A}" type="datetime1">
              <a:rPr lang="en-IN" smtClean="0"/>
              <a:t>03-05-2020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C575E-E54A-415C-BA2C-960F873CD54F}" type="datetime1">
              <a:rPr lang="en-IN" smtClean="0"/>
              <a:t>03-05-2020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427BF4-63A9-49DF-A254-416D20D7F0F1}" type="datetime1">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08751D-7FC2-44AF-BE64-F4039D992596}" type="datetime1">
              <a:rPr lang="en-IN" smtClean="0"/>
              <a:t>03-05-2020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DC20F-9BDE-4082-A543-737AE827DFC8}" type="datetime1">
              <a:rPr lang="en-IN" smtClean="0"/>
              <a:t>03-05-2020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Jatin Sharma</a:t>
            </a:r>
          </a:p>
          <a:p>
            <a:pPr algn="l"/>
            <a:r>
              <a:rPr lang="en-IN" sz="1800" dirty="0" smtClean="0"/>
              <a:t>Email : jatinsharma7@gmail.com</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00" dirty="0">
                <a:latin typeface="+mn-lt"/>
              </a:rPr>
              <a:t>Based on the </a:t>
            </a:r>
            <a:r>
              <a:rPr lang="en-US" sz="1600" dirty="0" smtClean="0">
                <a:latin typeface="+mn-lt"/>
              </a:rPr>
              <a:t>Investment Type, Country and Sector analysis,</a:t>
            </a:r>
          </a:p>
          <a:p>
            <a:r>
              <a:rPr lang="en-US" sz="1600" dirty="0" smtClean="0">
                <a:latin typeface="+mn-lt"/>
              </a:rPr>
              <a:t>“</a:t>
            </a:r>
            <a:r>
              <a:rPr lang="en-US" sz="1600" b="1" dirty="0" smtClean="0">
                <a:latin typeface="+mn-lt"/>
              </a:rPr>
              <a:t>Venture” </a:t>
            </a:r>
            <a:r>
              <a:rPr lang="en-US" sz="1600" dirty="0" smtClean="0">
                <a:latin typeface="+mn-lt"/>
              </a:rPr>
              <a:t>funding round type is recommended to Spark Funds for investments between 5-15 million dollar.</a:t>
            </a:r>
          </a:p>
          <a:p>
            <a:r>
              <a:rPr lang="en-US" sz="1600" dirty="0" smtClean="0">
                <a:latin typeface="+mn-lt"/>
              </a:rPr>
              <a:t>Spark Funds should invest in </a:t>
            </a:r>
            <a:r>
              <a:rPr lang="en-US" sz="1600" b="1" dirty="0" smtClean="0">
                <a:latin typeface="+mn-lt"/>
              </a:rPr>
              <a:t>United States of America (USA), Great Britain (GBR) and Canada (CAN)</a:t>
            </a:r>
            <a:r>
              <a:rPr lang="en-US" sz="1600" dirty="0" smtClean="0">
                <a:latin typeface="+mn-lt"/>
              </a:rPr>
              <a:t> as these are the top 3 countries where most investments are happening.</a:t>
            </a:r>
          </a:p>
          <a:p>
            <a:r>
              <a:rPr lang="en-US" sz="1600" b="1" dirty="0" smtClean="0">
                <a:latin typeface="+mn-lt"/>
              </a:rPr>
              <a:t>Cleantech/Semiconductor </a:t>
            </a:r>
            <a:r>
              <a:rPr lang="en-US" sz="1600" dirty="0" smtClean="0">
                <a:latin typeface="+mn-lt"/>
              </a:rPr>
              <a:t>sector is slightly ahead in total number of investments where as </a:t>
            </a:r>
            <a:r>
              <a:rPr lang="en-US" sz="1600" b="1" dirty="0">
                <a:latin typeface="+mn-lt"/>
              </a:rPr>
              <a:t>Social, Finance, Analytics , Advertising </a:t>
            </a:r>
            <a:r>
              <a:rPr lang="en-US" sz="1600" dirty="0" smtClean="0">
                <a:latin typeface="+mn-lt"/>
              </a:rPr>
              <a:t>sector is slightly ahead in amount of investments.</a:t>
            </a:r>
          </a:p>
          <a:p>
            <a:r>
              <a:rPr lang="en-US" sz="1600" dirty="0">
                <a:latin typeface="+mn-lt"/>
              </a:rPr>
              <a:t>Spark Funds can invest in any of </a:t>
            </a:r>
            <a:r>
              <a:rPr lang="en-US" sz="1600" b="1" dirty="0">
                <a:latin typeface="+mn-lt"/>
              </a:rPr>
              <a:t>Cleantech/Semiconductor</a:t>
            </a:r>
            <a:r>
              <a:rPr lang="en-US" sz="1600" dirty="0">
                <a:latin typeface="+mn-lt"/>
              </a:rPr>
              <a:t> Or </a:t>
            </a:r>
            <a:r>
              <a:rPr lang="en-US" sz="1600" b="1" dirty="0">
                <a:latin typeface="+mn-lt"/>
              </a:rPr>
              <a:t>Social, Finance, Analytics , Advertising </a:t>
            </a:r>
            <a:r>
              <a:rPr lang="en-US" sz="1600" dirty="0">
                <a:latin typeface="+mn-lt"/>
              </a:rPr>
              <a:t>sectors as both have nearly same number of </a:t>
            </a:r>
            <a:r>
              <a:rPr lang="en-US" sz="1600" dirty="0" smtClean="0">
                <a:latin typeface="+mn-lt"/>
              </a:rPr>
              <a:t>investments and investment amounts</a:t>
            </a:r>
            <a:r>
              <a:rPr lang="en-US" sz="1600" dirty="0" smtClean="0"/>
              <a:t>. </a:t>
            </a:r>
            <a:endParaRPr lang="en-US" sz="1600" dirty="0" smtClean="0">
              <a:latin typeface="+mn-lt"/>
            </a:endParaRPr>
          </a:p>
        </p:txBody>
      </p:sp>
      <p:sp>
        <p:nvSpPr>
          <p:cNvPr id="5" name="Title 1"/>
          <p:cNvSpPr>
            <a:spLocks noGrp="1"/>
          </p:cNvSpPr>
          <p:nvPr>
            <p:ph type="title"/>
          </p:nvPr>
        </p:nvSpPr>
        <p:spPr>
          <a:xfrm>
            <a:off x="1136469" y="640080"/>
            <a:ext cx="9313817" cy="856138"/>
          </a:xfrm>
        </p:spPr>
        <p:txBody>
          <a:bodyPr/>
          <a:lstStyle/>
          <a:p>
            <a:r>
              <a:rPr lang="en-IN" b="1" dirty="0" smtClean="0"/>
              <a:t> </a:t>
            </a:r>
            <a:r>
              <a:rPr lang="en-IN" sz="2800" dirty="0" smtClean="0"/>
              <a:t>Conclusions</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7098086" cy="4344261"/>
          </a:xfrm>
        </p:spPr>
        <p:txBody>
          <a:bodyPr>
            <a:normAutofit/>
          </a:bodyPr>
          <a:lstStyle/>
          <a:p>
            <a:pPr marL="0" indent="0">
              <a:buNone/>
            </a:pPr>
            <a:r>
              <a:rPr lang="en-US" sz="1600" b="1" dirty="0" smtClean="0">
                <a:latin typeface="+mn-lt"/>
              </a:rPr>
              <a:t>Purpose</a:t>
            </a:r>
            <a:r>
              <a:rPr lang="en-US" sz="1600" dirty="0" smtClean="0">
                <a:latin typeface="+mn-lt"/>
              </a:rPr>
              <a:t>:</a:t>
            </a:r>
          </a:p>
          <a:p>
            <a:pPr marL="0" indent="0">
              <a:buNone/>
            </a:pPr>
            <a:r>
              <a:rPr lang="en-US" sz="1600" dirty="0" smtClean="0">
                <a:latin typeface="+mn-lt"/>
              </a:rPr>
              <a:t>There are a lot of startup or business growth ideas today in industries. Many funding organizations are looking to invest money in some of these brilliant ideas to make money out of it by making right decisions about where to invest. </a:t>
            </a:r>
          </a:p>
          <a:p>
            <a:pPr marL="0" indent="0">
              <a:buNone/>
            </a:pPr>
            <a:r>
              <a:rPr lang="en-US" sz="1600" dirty="0" smtClean="0">
                <a:latin typeface="+mn-lt"/>
              </a:rPr>
              <a:t>Spark Funds, an asset management company, is also looking to make investments in some of these high investment regions and business sectors.</a:t>
            </a:r>
          </a:p>
          <a:p>
            <a:pPr marL="0" indent="0">
              <a:buNone/>
            </a:pPr>
            <a:endParaRPr lang="en-US" sz="1600" dirty="0">
              <a:latin typeface="+mn-lt"/>
            </a:endParaRPr>
          </a:p>
          <a:p>
            <a:pPr marL="0" indent="0">
              <a:buNone/>
            </a:pPr>
            <a:r>
              <a:rPr lang="en-US" sz="1600" dirty="0">
                <a:latin typeface="+mn-lt"/>
              </a:rPr>
              <a:t>This research will help Spark Funds, identify the companies for investment based </a:t>
            </a:r>
            <a:r>
              <a:rPr lang="en-US" sz="1600" dirty="0" smtClean="0">
                <a:latin typeface="+mn-lt"/>
              </a:rPr>
              <a:t>on best </a:t>
            </a:r>
            <a:r>
              <a:rPr lang="en-US" sz="1600" dirty="0">
                <a:latin typeface="+mn-lt"/>
              </a:rPr>
              <a:t>sectors, countries, and a suitable investment </a:t>
            </a:r>
            <a:r>
              <a:rPr lang="en-US" sz="1600" dirty="0" smtClean="0">
                <a:latin typeface="+mn-lt"/>
              </a:rPr>
              <a:t>type for making investments.</a:t>
            </a:r>
            <a:endParaRPr lang="en-US" sz="1600" dirty="0">
              <a:latin typeface="+mn-lt"/>
            </a:endParaRPr>
          </a:p>
          <a:p>
            <a:pPr marL="0" indent="0">
              <a:buNone/>
            </a:pPr>
            <a:endParaRPr lang="en-US" sz="1600" dirty="0">
              <a:latin typeface="+mn-lt"/>
            </a:endParaRPr>
          </a:p>
          <a:p>
            <a:pPr marL="0" indent="0">
              <a:buNone/>
            </a:pPr>
            <a:r>
              <a:rPr lang="en-US" sz="1600" b="1" dirty="0">
                <a:latin typeface="+mn-lt"/>
              </a:rPr>
              <a:t>Assumption</a:t>
            </a:r>
            <a:r>
              <a:rPr lang="en-US" sz="1600" dirty="0">
                <a:latin typeface="+mn-lt"/>
              </a:rPr>
              <a:t>:</a:t>
            </a:r>
          </a:p>
          <a:p>
            <a:pPr marL="0" indent="0">
              <a:buNone/>
            </a:pPr>
            <a:r>
              <a:rPr lang="en-US" sz="1600" dirty="0">
                <a:latin typeface="+mn-lt"/>
              </a:rPr>
              <a:t>Spark Funds wants to invest where most other investors are </a:t>
            </a:r>
            <a:r>
              <a:rPr lang="en-US" sz="1600" dirty="0" smtClean="0">
                <a:latin typeface="+mn-lt"/>
              </a:rPr>
              <a:t>investing.</a:t>
            </a:r>
            <a:endParaRPr lang="en-US" sz="1600" dirty="0">
              <a:latin typeface="+mn-lt"/>
            </a:endParaRPr>
          </a:p>
          <a:p>
            <a:pPr marL="0" indent="0">
              <a:buNone/>
            </a:pPr>
            <a:endParaRPr lang="en-US" sz="2000" dirty="0" smtClean="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Abstract</a:t>
            </a:r>
            <a:endParaRPr lang="en-IN" sz="2800" dirty="0"/>
          </a:p>
        </p:txBody>
      </p:sp>
      <p:pic>
        <p:nvPicPr>
          <p:cNvPr id="1026" name="Picture 2" descr="4 Plant Growth Factors That Affect All Plants | LoveToK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035" y="1854926"/>
            <a:ext cx="4206743" cy="434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Problem </a:t>
            </a:r>
            <a:r>
              <a:rPr lang="en-IN" sz="2800" dirty="0"/>
              <a:t>solving </a:t>
            </a:r>
            <a:r>
              <a:rPr lang="en-IN" sz="2800" dirty="0" smtClean="0"/>
              <a:t>methodology</a:t>
            </a:r>
            <a:endParaRPr lang="en-IN" sz="2800" dirty="0"/>
          </a:p>
        </p:txBody>
      </p:sp>
      <p:sp>
        <p:nvSpPr>
          <p:cNvPr id="6" name="Flowchart: Terminator 5"/>
          <p:cNvSpPr/>
          <p:nvPr/>
        </p:nvSpPr>
        <p:spPr>
          <a:xfrm>
            <a:off x="2606718" y="1592018"/>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Start</a:t>
            </a:r>
            <a:endParaRPr lang="en-US" sz="1400" dirty="0"/>
          </a:p>
        </p:txBody>
      </p:sp>
      <p:sp>
        <p:nvSpPr>
          <p:cNvPr id="9" name="Flowchart: Data 8"/>
          <p:cNvSpPr/>
          <p:nvPr/>
        </p:nvSpPr>
        <p:spPr>
          <a:xfrm>
            <a:off x="198740" y="2041419"/>
            <a:ext cx="1450076" cy="4617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Companies</a:t>
            </a:r>
            <a:endParaRPr lang="en-US" sz="1100" dirty="0"/>
          </a:p>
        </p:txBody>
      </p:sp>
      <p:sp>
        <p:nvSpPr>
          <p:cNvPr id="13" name="Flowchart: Data 12"/>
          <p:cNvSpPr/>
          <p:nvPr/>
        </p:nvSpPr>
        <p:spPr>
          <a:xfrm>
            <a:off x="4758287" y="2028266"/>
            <a:ext cx="1450076" cy="4617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Rounds2</a:t>
            </a:r>
            <a:endParaRPr lang="en-US" sz="1100" dirty="0"/>
          </a:p>
        </p:txBody>
      </p:sp>
      <p:cxnSp>
        <p:nvCxnSpPr>
          <p:cNvPr id="15" name="Straight Arrow Connector 14"/>
          <p:cNvCxnSpPr>
            <a:stCxn id="9" idx="5"/>
            <a:endCxn id="24" idx="1"/>
          </p:cNvCxnSpPr>
          <p:nvPr/>
        </p:nvCxnSpPr>
        <p:spPr>
          <a:xfrm>
            <a:off x="1503808" y="2272305"/>
            <a:ext cx="248218" cy="108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a:endCxn id="27" idx="3"/>
          </p:cNvCxnSpPr>
          <p:nvPr/>
        </p:nvCxnSpPr>
        <p:spPr>
          <a:xfrm flipH="1">
            <a:off x="4444048" y="2259152"/>
            <a:ext cx="459247" cy="12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Process 23"/>
          <p:cNvSpPr/>
          <p:nvPr/>
        </p:nvSpPr>
        <p:spPr>
          <a:xfrm>
            <a:off x="1752026" y="2229827"/>
            <a:ext cx="1201003" cy="301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 Data</a:t>
            </a:r>
            <a:endParaRPr lang="en-US" sz="1400" dirty="0"/>
          </a:p>
        </p:txBody>
      </p:sp>
      <p:sp>
        <p:nvSpPr>
          <p:cNvPr id="27" name="Flowchart: Process 26"/>
          <p:cNvSpPr/>
          <p:nvPr/>
        </p:nvSpPr>
        <p:spPr>
          <a:xfrm>
            <a:off x="3243045" y="2229827"/>
            <a:ext cx="1201003" cy="301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 Data</a:t>
            </a:r>
            <a:endParaRPr lang="en-US" sz="1400" dirty="0"/>
          </a:p>
        </p:txBody>
      </p:sp>
      <p:cxnSp>
        <p:nvCxnSpPr>
          <p:cNvPr id="31" name="Elbow Connector 30"/>
          <p:cNvCxnSpPr>
            <a:stCxn id="6" idx="2"/>
            <a:endCxn id="24" idx="0"/>
          </p:cNvCxnSpPr>
          <p:nvPr/>
        </p:nvCxnSpPr>
        <p:spPr>
          <a:xfrm rot="5400000">
            <a:off x="2540195" y="1706103"/>
            <a:ext cx="336057" cy="7113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 idx="2"/>
            <a:endCxn id="27" idx="0"/>
          </p:cNvCxnSpPr>
          <p:nvPr/>
        </p:nvCxnSpPr>
        <p:spPr>
          <a:xfrm rot="16200000" flipH="1">
            <a:off x="3285704" y="1671983"/>
            <a:ext cx="336057" cy="7796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2"/>
            <a:endCxn id="52" idx="0"/>
          </p:cNvCxnSpPr>
          <p:nvPr/>
        </p:nvCxnSpPr>
        <p:spPr>
          <a:xfrm flipH="1">
            <a:off x="2181509" y="2531579"/>
            <a:ext cx="171019" cy="23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2"/>
            <a:endCxn id="55" idx="0"/>
          </p:cNvCxnSpPr>
          <p:nvPr/>
        </p:nvCxnSpPr>
        <p:spPr>
          <a:xfrm>
            <a:off x="3843547" y="2531579"/>
            <a:ext cx="274661" cy="23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Merge 38"/>
          <p:cNvSpPr/>
          <p:nvPr/>
        </p:nvSpPr>
        <p:spPr>
          <a:xfrm>
            <a:off x="2953029" y="3446385"/>
            <a:ext cx="459760" cy="37498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Elbow Connector 40"/>
          <p:cNvCxnSpPr>
            <a:stCxn id="52" idx="2"/>
            <a:endCxn id="39" idx="0"/>
          </p:cNvCxnSpPr>
          <p:nvPr/>
        </p:nvCxnSpPr>
        <p:spPr>
          <a:xfrm rot="16200000" flipH="1">
            <a:off x="2554576" y="2818051"/>
            <a:ext cx="255267" cy="1001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55" idx="2"/>
            <a:endCxn id="39" idx="0"/>
          </p:cNvCxnSpPr>
          <p:nvPr/>
        </p:nvCxnSpPr>
        <p:spPr>
          <a:xfrm rot="5400000">
            <a:off x="3522926" y="2851102"/>
            <a:ext cx="255267" cy="935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500845" y="2035604"/>
            <a:ext cx="514885" cy="276999"/>
          </a:xfrm>
          <a:prstGeom prst="rect">
            <a:avLst/>
          </a:prstGeom>
          <a:noFill/>
        </p:spPr>
        <p:txBody>
          <a:bodyPr wrap="none" rtlCol="0">
            <a:spAutoFit/>
          </a:bodyPr>
          <a:lstStyle/>
          <a:p>
            <a:r>
              <a:rPr lang="en-US" sz="1200" dirty="0" smtClean="0"/>
              <a:t>Input</a:t>
            </a:r>
            <a:endParaRPr lang="en-US" dirty="0"/>
          </a:p>
        </p:txBody>
      </p:sp>
      <p:sp>
        <p:nvSpPr>
          <p:cNvPr id="45" name="TextBox 44"/>
          <p:cNvSpPr txBox="1"/>
          <p:nvPr/>
        </p:nvSpPr>
        <p:spPr>
          <a:xfrm>
            <a:off x="1536382" y="2028266"/>
            <a:ext cx="514885" cy="276999"/>
          </a:xfrm>
          <a:prstGeom prst="rect">
            <a:avLst/>
          </a:prstGeom>
          <a:noFill/>
        </p:spPr>
        <p:txBody>
          <a:bodyPr wrap="none" rtlCol="0">
            <a:spAutoFit/>
          </a:bodyPr>
          <a:lstStyle/>
          <a:p>
            <a:r>
              <a:rPr lang="en-US" sz="1200" dirty="0" smtClean="0"/>
              <a:t>Input</a:t>
            </a:r>
            <a:endParaRPr lang="en-US" dirty="0"/>
          </a:p>
        </p:txBody>
      </p:sp>
      <p:sp>
        <p:nvSpPr>
          <p:cNvPr id="50" name="TextBox 49"/>
          <p:cNvSpPr txBox="1"/>
          <p:nvPr/>
        </p:nvSpPr>
        <p:spPr>
          <a:xfrm>
            <a:off x="3371421" y="3265188"/>
            <a:ext cx="1403718" cy="646331"/>
          </a:xfrm>
          <a:prstGeom prst="rect">
            <a:avLst/>
          </a:prstGeom>
          <a:noFill/>
        </p:spPr>
        <p:txBody>
          <a:bodyPr wrap="none" rtlCol="0">
            <a:spAutoFit/>
          </a:bodyPr>
          <a:lstStyle/>
          <a:p>
            <a:r>
              <a:rPr lang="en-US" sz="1200" dirty="0" smtClean="0"/>
              <a:t>Left merge rounds2</a:t>
            </a:r>
          </a:p>
          <a:p>
            <a:r>
              <a:rPr lang="en-US" sz="1200" dirty="0" smtClean="0"/>
              <a:t> from companies </a:t>
            </a:r>
          </a:p>
          <a:p>
            <a:r>
              <a:rPr lang="en-US" sz="1200" dirty="0" smtClean="0"/>
              <a:t>to </a:t>
            </a:r>
            <a:r>
              <a:rPr lang="en-US" sz="1200" dirty="0" err="1" smtClean="0"/>
              <a:t>master_frame</a:t>
            </a:r>
            <a:endParaRPr lang="en-US" sz="1200" dirty="0"/>
          </a:p>
        </p:txBody>
      </p:sp>
      <p:sp>
        <p:nvSpPr>
          <p:cNvPr id="52" name="Flowchart: Preparation 51"/>
          <p:cNvSpPr/>
          <p:nvPr/>
        </p:nvSpPr>
        <p:spPr>
          <a:xfrm>
            <a:off x="1262844" y="2768037"/>
            <a:ext cx="1837330" cy="423081"/>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Preparation</a:t>
            </a:r>
          </a:p>
        </p:txBody>
      </p:sp>
      <p:sp>
        <p:nvSpPr>
          <p:cNvPr id="55" name="Flowchart: Preparation 54"/>
          <p:cNvSpPr/>
          <p:nvPr/>
        </p:nvSpPr>
        <p:spPr>
          <a:xfrm>
            <a:off x="3199543" y="2768037"/>
            <a:ext cx="1837330" cy="423081"/>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Preparation</a:t>
            </a:r>
          </a:p>
        </p:txBody>
      </p:sp>
      <p:sp>
        <p:nvSpPr>
          <p:cNvPr id="62" name="Flowchart: Process 61"/>
          <p:cNvSpPr/>
          <p:nvPr/>
        </p:nvSpPr>
        <p:spPr>
          <a:xfrm>
            <a:off x="2108750" y="3978189"/>
            <a:ext cx="2148317" cy="4294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Filter for FT </a:t>
            </a:r>
          </a:p>
          <a:p>
            <a:pPr algn="ctr"/>
            <a:r>
              <a:rPr lang="en-US" sz="1000" dirty="0" smtClean="0"/>
              <a:t>(venture, seed, angel, private equity)</a:t>
            </a:r>
            <a:endParaRPr lang="en-US" sz="1000" dirty="0"/>
          </a:p>
        </p:txBody>
      </p:sp>
      <p:cxnSp>
        <p:nvCxnSpPr>
          <p:cNvPr id="64" name="Straight Arrow Connector 63"/>
          <p:cNvCxnSpPr>
            <a:stCxn id="39" idx="2"/>
            <a:endCxn id="62" idx="0"/>
          </p:cNvCxnSpPr>
          <p:nvPr/>
        </p:nvCxnSpPr>
        <p:spPr>
          <a:xfrm>
            <a:off x="3182909" y="3821373"/>
            <a:ext cx="0" cy="156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Flowchart: Data 64"/>
          <p:cNvSpPr/>
          <p:nvPr/>
        </p:nvSpPr>
        <p:spPr>
          <a:xfrm>
            <a:off x="5210546" y="5027229"/>
            <a:ext cx="1450076" cy="4617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English Speaking countries</a:t>
            </a:r>
          </a:p>
        </p:txBody>
      </p:sp>
      <p:sp>
        <p:nvSpPr>
          <p:cNvPr id="66" name="Flowchart: Merge 65"/>
          <p:cNvSpPr/>
          <p:nvPr/>
        </p:nvSpPr>
        <p:spPr>
          <a:xfrm>
            <a:off x="2948338" y="5373354"/>
            <a:ext cx="459760" cy="37498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8" name="Straight Arrow Connector 67"/>
          <p:cNvCxnSpPr>
            <a:endCxn id="66" idx="0"/>
          </p:cNvCxnSpPr>
          <p:nvPr/>
        </p:nvCxnSpPr>
        <p:spPr>
          <a:xfrm>
            <a:off x="3177365" y="5124846"/>
            <a:ext cx="853" cy="24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66" idx="3"/>
          </p:cNvCxnSpPr>
          <p:nvPr/>
        </p:nvCxnSpPr>
        <p:spPr>
          <a:xfrm flipH="1">
            <a:off x="3293158" y="5281303"/>
            <a:ext cx="2022038" cy="27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102814" y="5414345"/>
            <a:ext cx="2064469" cy="461665"/>
          </a:xfrm>
          <a:prstGeom prst="rect">
            <a:avLst/>
          </a:prstGeom>
          <a:noFill/>
        </p:spPr>
        <p:txBody>
          <a:bodyPr wrap="square" rtlCol="0">
            <a:spAutoFit/>
          </a:bodyPr>
          <a:lstStyle/>
          <a:p>
            <a:r>
              <a:rPr lang="en-US" sz="1200" dirty="0" smtClean="0"/>
              <a:t>Inner merge English speaking countries to top9 </a:t>
            </a:r>
            <a:endParaRPr lang="en-US" sz="1200" dirty="0"/>
          </a:p>
        </p:txBody>
      </p:sp>
      <p:sp>
        <p:nvSpPr>
          <p:cNvPr id="73" name="Flowchart: Document 72"/>
          <p:cNvSpPr/>
          <p:nvPr/>
        </p:nvSpPr>
        <p:spPr>
          <a:xfrm>
            <a:off x="5604715" y="3491457"/>
            <a:ext cx="914400" cy="84012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Wikipedia</a:t>
            </a:r>
          </a:p>
          <a:p>
            <a:pPr algn="ctr"/>
            <a:r>
              <a:rPr lang="en-US" sz="1000" dirty="0" smtClean="0"/>
              <a:t>(English – Official language)</a:t>
            </a:r>
            <a:endParaRPr lang="en-US" sz="1000" dirty="0"/>
          </a:p>
        </p:txBody>
      </p:sp>
      <p:sp>
        <p:nvSpPr>
          <p:cNvPr id="75" name="Flowchart: Process 74"/>
          <p:cNvSpPr/>
          <p:nvPr/>
        </p:nvSpPr>
        <p:spPr>
          <a:xfrm>
            <a:off x="5210546" y="4431193"/>
            <a:ext cx="1734027" cy="3825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scraping &amp; clean up</a:t>
            </a:r>
          </a:p>
        </p:txBody>
      </p:sp>
      <p:cxnSp>
        <p:nvCxnSpPr>
          <p:cNvPr id="77" name="Straight Arrow Connector 76"/>
          <p:cNvCxnSpPr>
            <a:stCxn id="73" idx="2"/>
            <a:endCxn id="75" idx="0"/>
          </p:cNvCxnSpPr>
          <p:nvPr/>
        </p:nvCxnSpPr>
        <p:spPr>
          <a:xfrm>
            <a:off x="6061915" y="4276039"/>
            <a:ext cx="15645" cy="155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5" idx="2"/>
            <a:endCxn id="65" idx="0"/>
          </p:cNvCxnSpPr>
          <p:nvPr/>
        </p:nvCxnSpPr>
        <p:spPr>
          <a:xfrm>
            <a:off x="6077560" y="4813750"/>
            <a:ext cx="3032" cy="213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Flowchart: Process 88"/>
          <p:cNvSpPr/>
          <p:nvPr/>
        </p:nvSpPr>
        <p:spPr>
          <a:xfrm>
            <a:off x="2108750" y="5870129"/>
            <a:ext cx="2148317" cy="4294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Filter for top 9 countries </a:t>
            </a:r>
          </a:p>
          <a:p>
            <a:pPr algn="ctr"/>
            <a:r>
              <a:rPr lang="en-US" sz="1000" dirty="0" smtClean="0"/>
              <a:t>(highest investments)</a:t>
            </a:r>
            <a:endParaRPr lang="en-US" sz="1000" dirty="0"/>
          </a:p>
        </p:txBody>
      </p:sp>
      <p:cxnSp>
        <p:nvCxnSpPr>
          <p:cNvPr id="91" name="Straight Arrow Connector 90"/>
          <p:cNvCxnSpPr>
            <a:stCxn id="66" idx="2"/>
            <a:endCxn id="89" idx="0"/>
          </p:cNvCxnSpPr>
          <p:nvPr/>
        </p:nvCxnSpPr>
        <p:spPr>
          <a:xfrm>
            <a:off x="3178218" y="5748342"/>
            <a:ext cx="4691" cy="12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Flowchart: Decision 92"/>
          <p:cNvSpPr/>
          <p:nvPr/>
        </p:nvSpPr>
        <p:spPr>
          <a:xfrm>
            <a:off x="2108750" y="4560902"/>
            <a:ext cx="2148317"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FT average = 5-15m$?</a:t>
            </a:r>
            <a:endParaRPr lang="en-US" sz="1400" dirty="0"/>
          </a:p>
        </p:txBody>
      </p:sp>
      <p:cxnSp>
        <p:nvCxnSpPr>
          <p:cNvPr id="95" name="Straight Arrow Connector 94"/>
          <p:cNvCxnSpPr>
            <a:stCxn id="62" idx="2"/>
            <a:endCxn id="93" idx="0"/>
          </p:cNvCxnSpPr>
          <p:nvPr/>
        </p:nvCxnSpPr>
        <p:spPr>
          <a:xfrm>
            <a:off x="3182909" y="4407676"/>
            <a:ext cx="0" cy="15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842281" y="4840608"/>
            <a:ext cx="678455" cy="461665"/>
          </a:xfrm>
          <a:prstGeom prst="rect">
            <a:avLst/>
          </a:prstGeom>
          <a:noFill/>
        </p:spPr>
        <p:txBody>
          <a:bodyPr wrap="none" rtlCol="0">
            <a:spAutoFit/>
          </a:bodyPr>
          <a:lstStyle/>
          <a:p>
            <a:r>
              <a:rPr lang="en-US" sz="1200" dirty="0" smtClean="0"/>
              <a:t>Yes,</a:t>
            </a:r>
          </a:p>
          <a:p>
            <a:r>
              <a:rPr lang="en-US" sz="1200" dirty="0" smtClean="0"/>
              <a:t>Venture</a:t>
            </a:r>
            <a:endParaRPr lang="en-US" dirty="0"/>
          </a:p>
        </p:txBody>
      </p:sp>
      <p:cxnSp>
        <p:nvCxnSpPr>
          <p:cNvPr id="98" name="Elbow Connector 97"/>
          <p:cNvCxnSpPr>
            <a:stCxn id="93" idx="1"/>
          </p:cNvCxnSpPr>
          <p:nvPr/>
        </p:nvCxnSpPr>
        <p:spPr>
          <a:xfrm rot="10800000" flipH="1" flipV="1">
            <a:off x="2108749" y="4867226"/>
            <a:ext cx="1009661" cy="377462"/>
          </a:xfrm>
          <a:prstGeom prst="bentConnector3">
            <a:avLst>
              <a:gd name="adj1" fmla="val -226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3" idx="3"/>
          </p:cNvCxnSpPr>
          <p:nvPr/>
        </p:nvCxnSpPr>
        <p:spPr>
          <a:xfrm>
            <a:off x="4257067" y="4867226"/>
            <a:ext cx="243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Flowchart: Process 102"/>
          <p:cNvSpPr/>
          <p:nvPr/>
        </p:nvSpPr>
        <p:spPr>
          <a:xfrm>
            <a:off x="4530359" y="4701706"/>
            <a:ext cx="580873" cy="270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drop</a:t>
            </a:r>
            <a:endParaRPr lang="en-US" sz="1400" dirty="0"/>
          </a:p>
        </p:txBody>
      </p:sp>
      <p:sp>
        <p:nvSpPr>
          <p:cNvPr id="104" name="TextBox 103"/>
          <p:cNvSpPr txBox="1"/>
          <p:nvPr/>
        </p:nvSpPr>
        <p:spPr>
          <a:xfrm>
            <a:off x="4164553" y="4639999"/>
            <a:ext cx="365806" cy="276999"/>
          </a:xfrm>
          <a:prstGeom prst="rect">
            <a:avLst/>
          </a:prstGeom>
          <a:noFill/>
        </p:spPr>
        <p:txBody>
          <a:bodyPr wrap="none" rtlCol="0">
            <a:spAutoFit/>
          </a:bodyPr>
          <a:lstStyle/>
          <a:p>
            <a:r>
              <a:rPr lang="en-US" sz="1200" dirty="0" smtClean="0"/>
              <a:t>No</a:t>
            </a:r>
            <a:endParaRPr lang="en-US" dirty="0"/>
          </a:p>
        </p:txBody>
      </p:sp>
      <p:cxnSp>
        <p:nvCxnSpPr>
          <p:cNvPr id="108" name="Straight Arrow Connector 107"/>
          <p:cNvCxnSpPr>
            <a:stCxn id="89" idx="2"/>
          </p:cNvCxnSpPr>
          <p:nvPr/>
        </p:nvCxnSpPr>
        <p:spPr>
          <a:xfrm flipH="1">
            <a:off x="3177365" y="6299616"/>
            <a:ext cx="5544" cy="15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2953180" y="6465185"/>
            <a:ext cx="428205" cy="26435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en-US" dirty="0">
              <a:solidFill>
                <a:schemeClr val="bg1"/>
              </a:solidFill>
            </a:endParaRPr>
          </a:p>
        </p:txBody>
      </p:sp>
      <p:sp>
        <p:nvSpPr>
          <p:cNvPr id="110" name="Oval 109"/>
          <p:cNvSpPr/>
          <p:nvPr/>
        </p:nvSpPr>
        <p:spPr>
          <a:xfrm>
            <a:off x="8701162" y="1459841"/>
            <a:ext cx="428205" cy="26435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12" name="Straight Arrow Connector 111"/>
          <p:cNvCxnSpPr>
            <a:stCxn id="110" idx="4"/>
          </p:cNvCxnSpPr>
          <p:nvPr/>
        </p:nvCxnSpPr>
        <p:spPr>
          <a:xfrm flipH="1">
            <a:off x="8915264" y="1724194"/>
            <a:ext cx="1" cy="16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Flowchart: Process 112"/>
          <p:cNvSpPr/>
          <p:nvPr/>
        </p:nvSpPr>
        <p:spPr>
          <a:xfrm>
            <a:off x="8314762" y="1877390"/>
            <a:ext cx="1201003" cy="3817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Remove Outliers</a:t>
            </a:r>
            <a:endParaRPr lang="en-US" sz="1400" dirty="0"/>
          </a:p>
        </p:txBody>
      </p:sp>
      <p:sp>
        <p:nvSpPr>
          <p:cNvPr id="115" name="Flowchart: Preparation 114"/>
          <p:cNvSpPr/>
          <p:nvPr/>
        </p:nvSpPr>
        <p:spPr>
          <a:xfrm>
            <a:off x="7850738" y="2503191"/>
            <a:ext cx="2129050" cy="58622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Identify top 3 countries </a:t>
            </a:r>
            <a:r>
              <a:rPr lang="en-US" sz="1000" dirty="0" smtClean="0"/>
              <a:t>(highest investment</a:t>
            </a:r>
            <a:r>
              <a:rPr lang="en-US" sz="1400" dirty="0" smtClean="0"/>
              <a:t>)</a:t>
            </a:r>
            <a:endParaRPr lang="en-US" sz="1400" dirty="0"/>
          </a:p>
        </p:txBody>
      </p:sp>
      <p:cxnSp>
        <p:nvCxnSpPr>
          <p:cNvPr id="117" name="Straight Arrow Connector 116"/>
          <p:cNvCxnSpPr>
            <a:stCxn id="113" idx="2"/>
            <a:endCxn id="115" idx="0"/>
          </p:cNvCxnSpPr>
          <p:nvPr/>
        </p:nvCxnSpPr>
        <p:spPr>
          <a:xfrm flipH="1">
            <a:off x="8915263" y="2259152"/>
            <a:ext cx="1" cy="24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Flowchart: Data 117"/>
          <p:cNvSpPr/>
          <p:nvPr/>
        </p:nvSpPr>
        <p:spPr>
          <a:xfrm>
            <a:off x="10319275" y="2187555"/>
            <a:ext cx="1450076" cy="4617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Sector mapping</a:t>
            </a:r>
            <a:endParaRPr lang="en-US" sz="1100" dirty="0"/>
          </a:p>
        </p:txBody>
      </p:sp>
      <p:sp>
        <p:nvSpPr>
          <p:cNvPr id="120" name="Flowchart: Preparation 119"/>
          <p:cNvSpPr/>
          <p:nvPr/>
        </p:nvSpPr>
        <p:spPr>
          <a:xfrm>
            <a:off x="10125648" y="2887673"/>
            <a:ext cx="1837330" cy="423081"/>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Preparation</a:t>
            </a:r>
          </a:p>
        </p:txBody>
      </p:sp>
      <p:cxnSp>
        <p:nvCxnSpPr>
          <p:cNvPr id="122" name="Straight Arrow Connector 121"/>
          <p:cNvCxnSpPr>
            <a:stCxn id="118" idx="4"/>
            <a:endCxn id="120" idx="0"/>
          </p:cNvCxnSpPr>
          <p:nvPr/>
        </p:nvCxnSpPr>
        <p:spPr>
          <a:xfrm>
            <a:off x="11044313" y="2649327"/>
            <a:ext cx="0" cy="23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Flowchart: Merge 122"/>
          <p:cNvSpPr/>
          <p:nvPr/>
        </p:nvSpPr>
        <p:spPr>
          <a:xfrm>
            <a:off x="8683255" y="3322670"/>
            <a:ext cx="459760" cy="374988"/>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Arrow Connector 124"/>
          <p:cNvCxnSpPr>
            <a:stCxn id="115" idx="2"/>
            <a:endCxn id="123" idx="0"/>
          </p:cNvCxnSpPr>
          <p:nvPr/>
        </p:nvCxnSpPr>
        <p:spPr>
          <a:xfrm flipH="1">
            <a:off x="8913135" y="3089420"/>
            <a:ext cx="2128" cy="23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20" idx="1"/>
            <a:endCxn id="123" idx="0"/>
          </p:cNvCxnSpPr>
          <p:nvPr/>
        </p:nvCxnSpPr>
        <p:spPr>
          <a:xfrm flipH="1">
            <a:off x="8913135" y="3099214"/>
            <a:ext cx="1212513" cy="2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9143015" y="3275801"/>
            <a:ext cx="2064469" cy="461665"/>
          </a:xfrm>
          <a:prstGeom prst="rect">
            <a:avLst/>
          </a:prstGeom>
          <a:noFill/>
        </p:spPr>
        <p:txBody>
          <a:bodyPr wrap="square" rtlCol="0">
            <a:spAutoFit/>
          </a:bodyPr>
          <a:lstStyle/>
          <a:p>
            <a:r>
              <a:rPr lang="en-US" sz="1200" dirty="0" smtClean="0"/>
              <a:t>Left merge sectors to</a:t>
            </a:r>
          </a:p>
          <a:p>
            <a:r>
              <a:rPr lang="en-US" sz="1200" dirty="0" smtClean="0"/>
              <a:t>Top9 dataset</a:t>
            </a:r>
            <a:endParaRPr lang="en-US" sz="1200" dirty="0"/>
          </a:p>
        </p:txBody>
      </p:sp>
      <p:sp>
        <p:nvSpPr>
          <p:cNvPr id="131" name="Flowchart: Process 130"/>
          <p:cNvSpPr/>
          <p:nvPr/>
        </p:nvSpPr>
        <p:spPr>
          <a:xfrm>
            <a:off x="7136073" y="4084760"/>
            <a:ext cx="1187890" cy="6169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Find top 3 sectors for country C1</a:t>
            </a:r>
          </a:p>
        </p:txBody>
      </p:sp>
      <p:sp>
        <p:nvSpPr>
          <p:cNvPr id="133" name="Flowchart: Process 132"/>
          <p:cNvSpPr/>
          <p:nvPr/>
        </p:nvSpPr>
        <p:spPr>
          <a:xfrm>
            <a:off x="8600079" y="4092539"/>
            <a:ext cx="1187890" cy="6169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Find top 3 sectors for country C2</a:t>
            </a:r>
          </a:p>
        </p:txBody>
      </p:sp>
      <p:sp>
        <p:nvSpPr>
          <p:cNvPr id="134" name="Flowchart: Process 133"/>
          <p:cNvSpPr/>
          <p:nvPr/>
        </p:nvSpPr>
        <p:spPr>
          <a:xfrm>
            <a:off x="10056057" y="4072367"/>
            <a:ext cx="1187890" cy="6169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Find top 3 sectors for country C3</a:t>
            </a:r>
          </a:p>
        </p:txBody>
      </p:sp>
      <p:cxnSp>
        <p:nvCxnSpPr>
          <p:cNvPr id="136" name="Elbow Connector 135"/>
          <p:cNvCxnSpPr>
            <a:stCxn id="123" idx="2"/>
            <a:endCxn id="131" idx="0"/>
          </p:cNvCxnSpPr>
          <p:nvPr/>
        </p:nvCxnSpPr>
        <p:spPr>
          <a:xfrm rot="5400000">
            <a:off x="8128026" y="3299651"/>
            <a:ext cx="387102" cy="11831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23" idx="2"/>
            <a:endCxn id="133" idx="0"/>
          </p:cNvCxnSpPr>
          <p:nvPr/>
        </p:nvCxnSpPr>
        <p:spPr>
          <a:xfrm rot="16200000" flipH="1">
            <a:off x="8856139" y="3754653"/>
            <a:ext cx="394881" cy="2808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23" idx="2"/>
            <a:endCxn id="134" idx="0"/>
          </p:cNvCxnSpPr>
          <p:nvPr/>
        </p:nvCxnSpPr>
        <p:spPr>
          <a:xfrm rot="16200000" flipH="1">
            <a:off x="9594214" y="3016578"/>
            <a:ext cx="374709" cy="17368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Flowchart: Terminator 140"/>
          <p:cNvSpPr/>
          <p:nvPr/>
        </p:nvSpPr>
        <p:spPr>
          <a:xfrm>
            <a:off x="8736824" y="5302273"/>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Start</a:t>
            </a:r>
            <a:endParaRPr lang="en-US" sz="1400" dirty="0"/>
          </a:p>
        </p:txBody>
      </p:sp>
      <p:cxnSp>
        <p:nvCxnSpPr>
          <p:cNvPr id="143" name="Elbow Connector 142"/>
          <p:cNvCxnSpPr>
            <a:stCxn id="131" idx="2"/>
            <a:endCxn id="141" idx="0"/>
          </p:cNvCxnSpPr>
          <p:nvPr/>
        </p:nvCxnSpPr>
        <p:spPr>
          <a:xfrm rot="16200000" flipH="1">
            <a:off x="8161738" y="4269986"/>
            <a:ext cx="600567" cy="14640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33" idx="2"/>
            <a:endCxn id="141" idx="0"/>
          </p:cNvCxnSpPr>
          <p:nvPr/>
        </p:nvCxnSpPr>
        <p:spPr>
          <a:xfrm rot="5400000">
            <a:off x="8897630" y="5005879"/>
            <a:ext cx="59278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p:cNvCxnSpPr>
            <a:stCxn id="134" idx="2"/>
            <a:endCxn id="141" idx="0"/>
          </p:cNvCxnSpPr>
          <p:nvPr/>
        </p:nvCxnSpPr>
        <p:spPr>
          <a:xfrm rot="5400000">
            <a:off x="9615533" y="4267804"/>
            <a:ext cx="612960" cy="14559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093" y="766772"/>
            <a:ext cx="9313817" cy="856138"/>
          </a:xfrm>
        </p:spPr>
        <p:txBody>
          <a:bodyPr>
            <a:noAutofit/>
          </a:bodyPr>
          <a:lstStyle/>
          <a:p>
            <a:r>
              <a:rPr lang="en-IN" sz="3200" b="1" dirty="0" smtClean="0"/>
              <a:t> </a:t>
            </a:r>
            <a:r>
              <a:rPr lang="en-US" sz="3200" dirty="0" smtClean="0">
                <a:latin typeface="+mn-lt"/>
              </a:rPr>
              <a:t>Investment </a:t>
            </a:r>
            <a:r>
              <a:rPr lang="en-US" sz="3200" dirty="0">
                <a:latin typeface="+mn-lt"/>
              </a:rPr>
              <a:t>T</a:t>
            </a:r>
            <a:r>
              <a:rPr lang="en-US" sz="3200" dirty="0" smtClean="0">
                <a:latin typeface="+mn-lt"/>
              </a:rPr>
              <a:t>ype Analysis</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2896685158"/>
              </p:ext>
            </p:extLst>
          </p:nvPr>
        </p:nvGraphicFramePr>
        <p:xfrm>
          <a:off x="6363559" y="1622910"/>
          <a:ext cx="4827606" cy="1802334"/>
        </p:xfrm>
        <a:graphic>
          <a:graphicData uri="http://schemas.openxmlformats.org/drawingml/2006/table">
            <a:tbl>
              <a:tblPr firstRow="1" bandRow="1">
                <a:tableStyleId>{5C22544A-7EE6-4342-B048-85BDC9FD1C3A}</a:tableStyleId>
              </a:tblPr>
              <a:tblGrid>
                <a:gridCol w="1609202">
                  <a:extLst>
                    <a:ext uri="{9D8B030D-6E8A-4147-A177-3AD203B41FA5}">
                      <a16:colId xmlns:a16="http://schemas.microsoft.com/office/drawing/2014/main" val="1328300944"/>
                    </a:ext>
                  </a:extLst>
                </a:gridCol>
                <a:gridCol w="1609202">
                  <a:extLst>
                    <a:ext uri="{9D8B030D-6E8A-4147-A177-3AD203B41FA5}">
                      <a16:colId xmlns:a16="http://schemas.microsoft.com/office/drawing/2014/main" val="3519831746"/>
                    </a:ext>
                  </a:extLst>
                </a:gridCol>
                <a:gridCol w="1609202">
                  <a:extLst>
                    <a:ext uri="{9D8B030D-6E8A-4147-A177-3AD203B41FA5}">
                      <a16:colId xmlns:a16="http://schemas.microsoft.com/office/drawing/2014/main" val="3146200391"/>
                    </a:ext>
                  </a:extLst>
                </a:gridCol>
              </a:tblGrid>
              <a:tr h="316298">
                <a:tc>
                  <a:txBody>
                    <a:bodyPr/>
                    <a:lstStyle/>
                    <a:p>
                      <a:r>
                        <a:rPr lang="en-US" sz="1400" dirty="0" smtClean="0"/>
                        <a:t>Datasets</a:t>
                      </a:r>
                      <a:endParaRPr lang="en-US" sz="1400" dirty="0"/>
                    </a:p>
                  </a:txBody>
                  <a:tcPr/>
                </a:tc>
                <a:tc>
                  <a:txBody>
                    <a:bodyPr/>
                    <a:lstStyle/>
                    <a:p>
                      <a:r>
                        <a:rPr lang="en-US" sz="1600" dirty="0" smtClean="0"/>
                        <a:t>Total records</a:t>
                      </a:r>
                      <a:endParaRPr lang="en-US" sz="1600" dirty="0"/>
                    </a:p>
                  </a:txBody>
                  <a:tcPr/>
                </a:tc>
                <a:tc>
                  <a:txBody>
                    <a:bodyPr/>
                    <a:lstStyle/>
                    <a:p>
                      <a:r>
                        <a:rPr lang="en-US" sz="1600" dirty="0" smtClean="0"/>
                        <a:t>Unique</a:t>
                      </a:r>
                      <a:r>
                        <a:rPr lang="en-US" sz="1600" baseline="0" dirty="0" smtClean="0"/>
                        <a:t> records</a:t>
                      </a:r>
                      <a:endParaRPr lang="en-US" sz="1600" dirty="0"/>
                    </a:p>
                  </a:txBody>
                  <a:tcPr/>
                </a:tc>
                <a:extLst>
                  <a:ext uri="{0D108BD9-81ED-4DB2-BD59-A6C34878D82A}">
                    <a16:rowId xmlns:a16="http://schemas.microsoft.com/office/drawing/2014/main" val="2659163826"/>
                  </a:ext>
                </a:extLst>
              </a:tr>
              <a:tr h="316298">
                <a:tc>
                  <a:txBody>
                    <a:bodyPr/>
                    <a:lstStyle/>
                    <a:p>
                      <a:r>
                        <a:rPr lang="en-US" sz="1400" dirty="0" smtClean="0"/>
                        <a:t>Companies</a:t>
                      </a:r>
                      <a:endParaRPr lang="en-US" sz="1400" dirty="0"/>
                    </a:p>
                  </a:txBody>
                  <a:tcPr/>
                </a:tc>
                <a:tc>
                  <a:txBody>
                    <a:bodyPr/>
                    <a:lstStyle/>
                    <a:p>
                      <a:r>
                        <a:rPr lang="en-US" sz="1400" dirty="0" smtClean="0"/>
                        <a:t>66368</a:t>
                      </a:r>
                      <a:endParaRPr lang="en-US" sz="1400" dirty="0"/>
                    </a:p>
                  </a:txBody>
                  <a:tcPr/>
                </a:tc>
                <a:tc>
                  <a:txBody>
                    <a:bodyPr/>
                    <a:lstStyle/>
                    <a:p>
                      <a:r>
                        <a:rPr lang="en-US" sz="1400" kern="1200" dirty="0" smtClean="0">
                          <a:solidFill>
                            <a:schemeClr val="dk1"/>
                          </a:solidFill>
                          <a:effectLst/>
                          <a:latin typeface="+mn-lt"/>
                          <a:ea typeface="+mn-ea"/>
                          <a:cs typeface="+mn-cs"/>
                        </a:rPr>
                        <a:t>66368</a:t>
                      </a:r>
                    </a:p>
                  </a:txBody>
                  <a:tcPr/>
                </a:tc>
                <a:extLst>
                  <a:ext uri="{0D108BD9-81ED-4DB2-BD59-A6C34878D82A}">
                    <a16:rowId xmlns:a16="http://schemas.microsoft.com/office/drawing/2014/main" val="909644835"/>
                  </a:ext>
                </a:extLst>
              </a:tr>
              <a:tr h="316298">
                <a:tc>
                  <a:txBody>
                    <a:bodyPr/>
                    <a:lstStyle/>
                    <a:p>
                      <a:r>
                        <a:rPr lang="en-US" sz="1400" dirty="0" smtClean="0"/>
                        <a:t>Rounds2</a:t>
                      </a:r>
                      <a:endParaRPr lang="en-US" sz="1400" dirty="0"/>
                    </a:p>
                  </a:txBody>
                  <a:tcPr/>
                </a:tc>
                <a:tc>
                  <a:txBody>
                    <a:bodyPr/>
                    <a:lstStyle/>
                    <a:p>
                      <a:r>
                        <a:rPr lang="en-US" sz="1400" dirty="0" smtClean="0"/>
                        <a:t>114949</a:t>
                      </a:r>
                      <a:endParaRPr lang="en-US" sz="1400" dirty="0"/>
                    </a:p>
                  </a:txBody>
                  <a:tcPr/>
                </a:tc>
                <a:tc>
                  <a:txBody>
                    <a:bodyPr/>
                    <a:lstStyle/>
                    <a:p>
                      <a:r>
                        <a:rPr lang="en-US" sz="1400" kern="1200" dirty="0" smtClean="0">
                          <a:solidFill>
                            <a:schemeClr val="dk1"/>
                          </a:solidFill>
                          <a:effectLst/>
                          <a:latin typeface="+mn-lt"/>
                          <a:ea typeface="+mn-ea"/>
                          <a:cs typeface="+mn-cs"/>
                        </a:rPr>
                        <a:t>90247</a:t>
                      </a:r>
                    </a:p>
                  </a:txBody>
                  <a:tcPr/>
                </a:tc>
                <a:extLst>
                  <a:ext uri="{0D108BD9-81ED-4DB2-BD59-A6C34878D82A}">
                    <a16:rowId xmlns:a16="http://schemas.microsoft.com/office/drawing/2014/main" val="4083350440"/>
                  </a:ext>
                </a:extLst>
              </a:tr>
              <a:tr h="441950">
                <a:tc>
                  <a:txBody>
                    <a:bodyPr/>
                    <a:lstStyle/>
                    <a:p>
                      <a:r>
                        <a:rPr lang="en-US" sz="1400" dirty="0" smtClean="0"/>
                        <a:t>Countries</a:t>
                      </a:r>
                      <a:r>
                        <a:rPr lang="en-US" sz="1400" baseline="0" dirty="0" smtClean="0"/>
                        <a:t> (English official)</a:t>
                      </a:r>
                      <a:endParaRPr lang="en-US" sz="1400" dirty="0"/>
                    </a:p>
                  </a:txBody>
                  <a:tcPr/>
                </a:tc>
                <a:tc>
                  <a:txBody>
                    <a:bodyPr/>
                    <a:lstStyle/>
                    <a:p>
                      <a:r>
                        <a:rPr lang="en-US" sz="1400" dirty="0" smtClean="0"/>
                        <a:t>76</a:t>
                      </a:r>
                      <a:endParaRPr lang="en-US" sz="1400" dirty="0"/>
                    </a:p>
                  </a:txBody>
                  <a:tcPr/>
                </a:tc>
                <a:tc>
                  <a:txBody>
                    <a:bodyPr/>
                    <a:lstStyle/>
                    <a:p>
                      <a:r>
                        <a:rPr lang="en-US" sz="1400" kern="1200" dirty="0" smtClean="0">
                          <a:solidFill>
                            <a:schemeClr val="dk1"/>
                          </a:solidFill>
                          <a:effectLst/>
                          <a:latin typeface="+mn-lt"/>
                          <a:ea typeface="+mn-ea"/>
                          <a:cs typeface="+mn-cs"/>
                        </a:rPr>
                        <a:t>76</a:t>
                      </a:r>
                    </a:p>
                  </a:txBody>
                  <a:tcPr/>
                </a:tc>
                <a:extLst>
                  <a:ext uri="{0D108BD9-81ED-4DB2-BD59-A6C34878D82A}">
                    <a16:rowId xmlns:a16="http://schemas.microsoft.com/office/drawing/2014/main" val="1284149813"/>
                  </a:ext>
                </a:extLst>
              </a:tr>
              <a:tr h="316298">
                <a:tc>
                  <a:txBody>
                    <a:bodyPr/>
                    <a:lstStyle/>
                    <a:p>
                      <a:r>
                        <a:rPr lang="en-US" sz="1400" dirty="0" smtClean="0"/>
                        <a:t>Sector</a:t>
                      </a:r>
                      <a:r>
                        <a:rPr lang="en-US" sz="1400" baseline="0" dirty="0" smtClean="0"/>
                        <a:t> mapping</a:t>
                      </a:r>
                      <a:endParaRPr lang="en-US" sz="1400" dirty="0"/>
                    </a:p>
                  </a:txBody>
                  <a:tcPr/>
                </a:tc>
                <a:tc>
                  <a:txBody>
                    <a:bodyPr/>
                    <a:lstStyle/>
                    <a:p>
                      <a:r>
                        <a:rPr lang="en-US" sz="1400" dirty="0" smtClean="0"/>
                        <a:t>688</a:t>
                      </a:r>
                      <a:endParaRPr lang="en-US" sz="1400" dirty="0"/>
                    </a:p>
                  </a:txBody>
                  <a:tcPr/>
                </a:tc>
                <a:tc>
                  <a:txBody>
                    <a:bodyPr/>
                    <a:lstStyle/>
                    <a:p>
                      <a:r>
                        <a:rPr lang="en-US" sz="1400" dirty="0" smtClean="0"/>
                        <a:t>688</a:t>
                      </a:r>
                      <a:endParaRPr lang="en-US" sz="1400" dirty="0"/>
                    </a:p>
                  </a:txBody>
                  <a:tcPr/>
                </a:tc>
                <a:extLst>
                  <a:ext uri="{0D108BD9-81ED-4DB2-BD59-A6C34878D82A}">
                    <a16:rowId xmlns:a16="http://schemas.microsoft.com/office/drawing/2014/main" val="967594273"/>
                  </a:ext>
                </a:extLst>
              </a:tr>
            </a:tbl>
          </a:graphicData>
        </a:graphic>
      </p:graphicFrame>
      <p:sp>
        <p:nvSpPr>
          <p:cNvPr id="5" name="Content Placeholder 2"/>
          <p:cNvSpPr>
            <a:spLocks noGrp="1"/>
          </p:cNvSpPr>
          <p:nvPr>
            <p:ph idx="1"/>
          </p:nvPr>
        </p:nvSpPr>
        <p:spPr>
          <a:xfrm>
            <a:off x="404949" y="1759390"/>
            <a:ext cx="11168742" cy="4641408"/>
          </a:xfrm>
        </p:spPr>
        <p:txBody>
          <a:bodyPr>
            <a:normAutofit/>
          </a:bodyPr>
          <a:lstStyle/>
          <a:p>
            <a:r>
              <a:rPr lang="en-IN" sz="1600" dirty="0" smtClean="0">
                <a:latin typeface="+mn-lt"/>
              </a:rPr>
              <a:t>Statistics for Datasets considered for </a:t>
            </a:r>
            <a:r>
              <a:rPr lang="en-IN" sz="1600" dirty="0">
                <a:latin typeface="+mn-lt"/>
              </a:rPr>
              <a:t>analysis</a:t>
            </a:r>
            <a:r>
              <a:rPr lang="en-IN" sz="1600" dirty="0" smtClean="0">
                <a:latin typeface="+mn-lt"/>
              </a:rPr>
              <a:t> (table on right)  </a:t>
            </a:r>
            <a:r>
              <a:rPr lang="en-IN" sz="1600" dirty="0" smtClean="0">
                <a:latin typeface="+mn-lt"/>
                <a:sym typeface="Wingdings" panose="05000000000000000000" pitchFamily="2" charset="2"/>
              </a:rPr>
              <a:t></a:t>
            </a:r>
            <a:endParaRPr lang="en-IN" sz="1600" dirty="0" smtClean="0">
              <a:latin typeface="+mn-lt"/>
            </a:endParaRPr>
          </a:p>
          <a:p>
            <a:pPr lvl="1"/>
            <a:r>
              <a:rPr lang="en-IN" sz="1600" dirty="0" smtClean="0">
                <a:latin typeface="+mn-lt"/>
              </a:rPr>
              <a:t>Total records </a:t>
            </a:r>
          </a:p>
          <a:p>
            <a:pPr lvl="1"/>
            <a:r>
              <a:rPr lang="en-IN" sz="1600" dirty="0" smtClean="0">
                <a:latin typeface="+mn-lt"/>
              </a:rPr>
              <a:t>Unique records</a:t>
            </a:r>
          </a:p>
          <a:p>
            <a:pPr lvl="1"/>
            <a:endParaRPr lang="en-IN" sz="1600" dirty="0">
              <a:latin typeface="+mn-lt"/>
            </a:endParaRPr>
          </a:p>
          <a:p>
            <a:endParaRPr lang="en-IN" sz="1600" dirty="0" smtClean="0">
              <a:latin typeface="+mn-lt"/>
            </a:endParaRPr>
          </a:p>
          <a:p>
            <a:endParaRPr lang="en-IN" sz="1600" dirty="0" smtClean="0">
              <a:latin typeface="+mn-lt"/>
            </a:endParaRPr>
          </a:p>
          <a:p>
            <a:r>
              <a:rPr lang="en-IN" sz="1600" dirty="0" smtClean="0">
                <a:latin typeface="+mn-lt"/>
              </a:rPr>
              <a:t>Based on the datasets </a:t>
            </a:r>
            <a:r>
              <a:rPr lang="en-IN" sz="1600" dirty="0">
                <a:latin typeface="+mn-lt"/>
              </a:rPr>
              <a:t>available, </a:t>
            </a:r>
            <a:r>
              <a:rPr lang="en-US" sz="1600" dirty="0" smtClean="0">
                <a:latin typeface="+mn-lt"/>
              </a:rPr>
              <a:t>Investment type analysis was performed:</a:t>
            </a:r>
          </a:p>
          <a:p>
            <a:endParaRPr lang="en-US" sz="1600" dirty="0">
              <a:latin typeface="+mn-lt"/>
            </a:endParaRPr>
          </a:p>
          <a:p>
            <a:endParaRPr lang="en-US" sz="1600" dirty="0" smtClean="0">
              <a:latin typeface="+mn-lt"/>
            </a:endParaRPr>
          </a:p>
          <a:p>
            <a:endParaRPr lang="en-US" sz="1600" dirty="0">
              <a:latin typeface="+mn-lt"/>
            </a:endParaRPr>
          </a:p>
          <a:p>
            <a:endParaRPr lang="en-US" sz="1600" dirty="0" smtClean="0">
              <a:latin typeface="+mn-lt"/>
            </a:endParaRPr>
          </a:p>
          <a:p>
            <a:r>
              <a:rPr lang="en-US" sz="1600" dirty="0" smtClean="0">
                <a:latin typeface="+mn-lt"/>
              </a:rPr>
              <a:t>Clearly </a:t>
            </a:r>
            <a:r>
              <a:rPr lang="en-US" sz="1600" b="1" dirty="0" smtClean="0">
                <a:latin typeface="+mn-lt"/>
              </a:rPr>
              <a:t>maximum number/count of investments </a:t>
            </a:r>
            <a:r>
              <a:rPr lang="en-US" sz="1600" dirty="0" smtClean="0">
                <a:latin typeface="+mn-lt"/>
              </a:rPr>
              <a:t>are happening in  funding round “</a:t>
            </a:r>
            <a:r>
              <a:rPr lang="en-US" sz="1600" b="1" dirty="0" smtClean="0">
                <a:latin typeface="+mn-lt"/>
              </a:rPr>
              <a:t>Venture</a:t>
            </a:r>
            <a:r>
              <a:rPr lang="en-US" sz="1600" dirty="0" smtClean="0">
                <a:latin typeface="+mn-lt"/>
              </a:rPr>
              <a:t>”. </a:t>
            </a:r>
          </a:p>
          <a:p>
            <a:r>
              <a:rPr lang="en-US" sz="1600" b="1" dirty="0" smtClean="0">
                <a:latin typeface="+mn-lt"/>
              </a:rPr>
              <a:t>Highest investments </a:t>
            </a:r>
            <a:r>
              <a:rPr lang="en-US" sz="1600" dirty="0" smtClean="0">
                <a:latin typeface="+mn-lt"/>
              </a:rPr>
              <a:t>are seen in “</a:t>
            </a:r>
            <a:r>
              <a:rPr lang="en-US" sz="1600" b="1" dirty="0" smtClean="0">
                <a:latin typeface="+mn-lt"/>
              </a:rPr>
              <a:t>Private Equity</a:t>
            </a:r>
            <a:r>
              <a:rPr lang="en-US" sz="1600" dirty="0" smtClean="0">
                <a:latin typeface="+mn-lt"/>
              </a:rPr>
              <a:t>” however it doesn’t fall in Spark Funds investment range, followed by “</a:t>
            </a:r>
            <a:r>
              <a:rPr lang="en-US" sz="1600" b="1" dirty="0" smtClean="0">
                <a:latin typeface="+mn-lt"/>
              </a:rPr>
              <a:t>Venture</a:t>
            </a:r>
            <a:r>
              <a:rPr lang="en-US" sz="1600" dirty="0" smtClean="0">
                <a:latin typeface="+mn-lt"/>
              </a:rPr>
              <a:t>” (within range of 5-15m$) funding round types.</a:t>
            </a:r>
          </a:p>
          <a:p>
            <a:endParaRPr lang="en-US" sz="1600" dirty="0" smtClean="0">
              <a:latin typeface="+mn-lt"/>
            </a:endParaRPr>
          </a:p>
          <a:p>
            <a:pPr lvl="1"/>
            <a:endParaRPr lang="en-IN" sz="1200" dirty="0">
              <a:latin typeface="+mn-lt"/>
            </a:endParaRPr>
          </a:p>
          <a:p>
            <a:pPr lvl="1"/>
            <a:endParaRPr lang="en-IN" sz="1600" dirty="0">
              <a:latin typeface="+mn-lt"/>
            </a:endParaRPr>
          </a:p>
          <a:p>
            <a:pPr lvl="1"/>
            <a:endParaRPr lang="en-IN" sz="1600" dirty="0">
              <a:latin typeface="+mn-lt"/>
            </a:endParaRPr>
          </a:p>
          <a:p>
            <a:pPr lvl="1"/>
            <a:endParaRPr lang="en-IN" sz="1600" dirty="0" smtClean="0">
              <a:latin typeface="+mn-lt"/>
            </a:endParaRPr>
          </a:p>
          <a:p>
            <a:pPr lvl="1"/>
            <a:endParaRPr lang="en-IN" sz="1600" dirty="0">
              <a:latin typeface="+mn-lt"/>
            </a:endParaRPr>
          </a:p>
          <a:p>
            <a:pPr lvl="1"/>
            <a:endParaRPr lang="en-IN" sz="1600" dirty="0" smtClean="0">
              <a:latin typeface="+mn-lt"/>
            </a:endParaRPr>
          </a:p>
          <a:p>
            <a:pPr lvl="1"/>
            <a:endParaRPr lang="en-IN" sz="16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895677334"/>
              </p:ext>
            </p:extLst>
          </p:nvPr>
        </p:nvGraphicFramePr>
        <p:xfrm>
          <a:off x="982636" y="3965241"/>
          <a:ext cx="9853685" cy="1320800"/>
        </p:xfrm>
        <a:graphic>
          <a:graphicData uri="http://schemas.openxmlformats.org/drawingml/2006/table">
            <a:tbl>
              <a:tblPr firstRow="1" bandRow="1">
                <a:tableStyleId>{5C22544A-7EE6-4342-B048-85BDC9FD1C3A}</a:tableStyleId>
              </a:tblPr>
              <a:tblGrid>
                <a:gridCol w="1970737">
                  <a:extLst>
                    <a:ext uri="{9D8B030D-6E8A-4147-A177-3AD203B41FA5}">
                      <a16:colId xmlns:a16="http://schemas.microsoft.com/office/drawing/2014/main" val="1300268918"/>
                    </a:ext>
                  </a:extLst>
                </a:gridCol>
                <a:gridCol w="1970737">
                  <a:extLst>
                    <a:ext uri="{9D8B030D-6E8A-4147-A177-3AD203B41FA5}">
                      <a16:colId xmlns:a16="http://schemas.microsoft.com/office/drawing/2014/main" val="281416719"/>
                    </a:ext>
                  </a:extLst>
                </a:gridCol>
                <a:gridCol w="1970737">
                  <a:extLst>
                    <a:ext uri="{9D8B030D-6E8A-4147-A177-3AD203B41FA5}">
                      <a16:colId xmlns:a16="http://schemas.microsoft.com/office/drawing/2014/main" val="4014123521"/>
                    </a:ext>
                  </a:extLst>
                </a:gridCol>
                <a:gridCol w="1970737">
                  <a:extLst>
                    <a:ext uri="{9D8B030D-6E8A-4147-A177-3AD203B41FA5}">
                      <a16:colId xmlns:a16="http://schemas.microsoft.com/office/drawing/2014/main" val="215727674"/>
                    </a:ext>
                  </a:extLst>
                </a:gridCol>
                <a:gridCol w="1970737">
                  <a:extLst>
                    <a:ext uri="{9D8B030D-6E8A-4147-A177-3AD203B41FA5}">
                      <a16:colId xmlns:a16="http://schemas.microsoft.com/office/drawing/2014/main" val="3816329934"/>
                    </a:ext>
                  </a:extLst>
                </a:gridCol>
              </a:tblGrid>
              <a:tr h="370840">
                <a:tc>
                  <a:txBody>
                    <a:bodyPr/>
                    <a:lstStyle/>
                    <a:p>
                      <a:r>
                        <a:rPr lang="en-US" sz="1600" dirty="0" smtClean="0"/>
                        <a:t>Investment Type</a:t>
                      </a:r>
                      <a:endParaRPr lang="en-US" sz="1600" dirty="0"/>
                    </a:p>
                  </a:txBody>
                  <a:tcPr/>
                </a:tc>
                <a:tc>
                  <a:txBody>
                    <a:bodyPr/>
                    <a:lstStyle/>
                    <a:p>
                      <a:r>
                        <a:rPr lang="en-US" sz="1600" dirty="0" smtClean="0"/>
                        <a:t>Seed</a:t>
                      </a:r>
                      <a:endParaRPr lang="en-US" sz="1600" dirty="0"/>
                    </a:p>
                  </a:txBody>
                  <a:tcPr/>
                </a:tc>
                <a:tc>
                  <a:txBody>
                    <a:bodyPr/>
                    <a:lstStyle/>
                    <a:p>
                      <a:r>
                        <a:rPr lang="en-US" sz="1600" dirty="0" smtClean="0"/>
                        <a:t>Angel</a:t>
                      </a:r>
                      <a:endParaRPr lang="en-US" sz="1600" dirty="0"/>
                    </a:p>
                  </a:txBody>
                  <a:tcPr/>
                </a:tc>
                <a:tc>
                  <a:txBody>
                    <a:bodyPr/>
                    <a:lstStyle/>
                    <a:p>
                      <a:r>
                        <a:rPr lang="en-US" sz="1600" dirty="0" smtClean="0"/>
                        <a:t>Venture</a:t>
                      </a:r>
                      <a:endParaRPr lang="en-US" sz="1600" dirty="0"/>
                    </a:p>
                  </a:txBody>
                  <a:tcPr/>
                </a:tc>
                <a:tc>
                  <a:txBody>
                    <a:bodyPr/>
                    <a:lstStyle/>
                    <a:p>
                      <a:r>
                        <a:rPr lang="en-US" sz="1600" dirty="0" smtClean="0"/>
                        <a:t>Private</a:t>
                      </a:r>
                      <a:r>
                        <a:rPr lang="en-US" sz="1600" baseline="0" dirty="0" smtClean="0"/>
                        <a:t> Equity</a:t>
                      </a:r>
                      <a:endParaRPr lang="en-US" sz="1600" dirty="0"/>
                    </a:p>
                  </a:txBody>
                  <a:tcPr/>
                </a:tc>
                <a:extLst>
                  <a:ext uri="{0D108BD9-81ED-4DB2-BD59-A6C34878D82A}">
                    <a16:rowId xmlns:a16="http://schemas.microsoft.com/office/drawing/2014/main" val="3421201179"/>
                  </a:ext>
                </a:extLst>
              </a:tr>
              <a:tr h="370840">
                <a:tc>
                  <a:txBody>
                    <a:bodyPr/>
                    <a:lstStyle/>
                    <a:p>
                      <a:r>
                        <a:rPr lang="en-US" sz="1600" dirty="0" smtClean="0"/>
                        <a:t>Investment count</a:t>
                      </a:r>
                      <a:endParaRPr lang="en-US" sz="1600" dirty="0"/>
                    </a:p>
                  </a:txBody>
                  <a:tcPr/>
                </a:tc>
                <a:tc>
                  <a:txBody>
                    <a:bodyPr/>
                    <a:lstStyle/>
                    <a:p>
                      <a:r>
                        <a:rPr lang="en-US" sz="1600" dirty="0" smtClean="0"/>
                        <a:t>23603</a:t>
                      </a:r>
                      <a:endParaRPr lang="en-US" sz="1600" dirty="0"/>
                    </a:p>
                  </a:txBody>
                  <a:tcPr/>
                </a:tc>
                <a:tc>
                  <a:txBody>
                    <a:bodyPr/>
                    <a:lstStyle/>
                    <a:p>
                      <a:r>
                        <a:rPr lang="en-US" sz="1600" dirty="0" smtClean="0"/>
                        <a:t>4860</a:t>
                      </a:r>
                      <a:endParaRPr lang="en-US" sz="1600" dirty="0"/>
                    </a:p>
                  </a:txBody>
                  <a:tcPr/>
                </a:tc>
                <a:tc>
                  <a:txBody>
                    <a:bodyPr/>
                    <a:lstStyle/>
                    <a:p>
                      <a:r>
                        <a:rPr lang="en-US" sz="1600" dirty="0" smtClean="0"/>
                        <a:t>50228</a:t>
                      </a:r>
                      <a:endParaRPr lang="en-US" sz="1600" dirty="0"/>
                    </a:p>
                  </a:txBody>
                  <a:tcPr/>
                </a:tc>
                <a:tc>
                  <a:txBody>
                    <a:bodyPr/>
                    <a:lstStyle/>
                    <a:p>
                      <a:r>
                        <a:rPr lang="en-US" sz="1600" dirty="0" smtClean="0"/>
                        <a:t>1936</a:t>
                      </a:r>
                      <a:endParaRPr lang="en-US" sz="1600" dirty="0"/>
                    </a:p>
                  </a:txBody>
                  <a:tcPr/>
                </a:tc>
                <a:extLst>
                  <a:ext uri="{0D108BD9-81ED-4DB2-BD59-A6C34878D82A}">
                    <a16:rowId xmlns:a16="http://schemas.microsoft.com/office/drawing/2014/main" val="341406429"/>
                  </a:ext>
                </a:extLst>
              </a:tr>
              <a:tr h="370840">
                <a:tc>
                  <a:txBody>
                    <a:bodyPr/>
                    <a:lstStyle/>
                    <a:p>
                      <a:r>
                        <a:rPr lang="en-US" sz="1600" dirty="0" smtClean="0"/>
                        <a:t>Average</a:t>
                      </a:r>
                      <a:r>
                        <a:rPr lang="en-US" sz="1600" baseline="0" dirty="0" smtClean="0"/>
                        <a:t> Investment (Million $)</a:t>
                      </a:r>
                      <a:endParaRPr lang="en-US" sz="1600" dirty="0"/>
                    </a:p>
                  </a:txBody>
                  <a:tcPr/>
                </a:tc>
                <a:tc>
                  <a:txBody>
                    <a:bodyPr/>
                    <a:lstStyle/>
                    <a:p>
                      <a:r>
                        <a:rPr lang="en-US" sz="1600" dirty="0" smtClean="0"/>
                        <a:t>0.719817</a:t>
                      </a:r>
                      <a:endParaRPr lang="en-US" sz="1600" dirty="0"/>
                    </a:p>
                  </a:txBody>
                  <a:tcPr/>
                </a:tc>
                <a:tc>
                  <a:txBody>
                    <a:bodyPr/>
                    <a:lstStyle/>
                    <a:p>
                      <a:r>
                        <a:rPr lang="en-US" sz="1600" dirty="0" smtClean="0"/>
                        <a:t>0.958694</a:t>
                      </a:r>
                      <a:endParaRPr lang="en-US" sz="1600" dirty="0"/>
                    </a:p>
                  </a:txBody>
                  <a:tcPr/>
                </a:tc>
                <a:tc>
                  <a:txBody>
                    <a:bodyPr/>
                    <a:lstStyle/>
                    <a:p>
                      <a:r>
                        <a:rPr lang="en-US" sz="1600" dirty="0" smtClean="0"/>
                        <a:t>11.748949</a:t>
                      </a:r>
                    </a:p>
                  </a:txBody>
                  <a:tcPr/>
                </a:tc>
                <a:tc>
                  <a:txBody>
                    <a:bodyPr/>
                    <a:lstStyle/>
                    <a:p>
                      <a:r>
                        <a:rPr lang="en-US" sz="1600" dirty="0" smtClean="0"/>
                        <a:t>73.308593</a:t>
                      </a:r>
                      <a:endParaRPr lang="en-US" sz="1600" dirty="0"/>
                    </a:p>
                  </a:txBody>
                  <a:tcPr/>
                </a:tc>
                <a:extLst>
                  <a:ext uri="{0D108BD9-81ED-4DB2-BD59-A6C34878D82A}">
                    <a16:rowId xmlns:a16="http://schemas.microsoft.com/office/drawing/2014/main" val="2851400312"/>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mn-lt"/>
              </a:rPr>
              <a:t>  </a:t>
            </a:r>
            <a:r>
              <a:rPr lang="en-US" sz="3200" dirty="0" smtClean="0">
                <a:latin typeface="+mn-lt"/>
              </a:rPr>
              <a:t>Country Analysis</a:t>
            </a:r>
            <a:endParaRPr lang="en-IN" sz="3200" dirty="0">
              <a:latin typeface="+mn-lt"/>
            </a:endParaRPr>
          </a:p>
        </p:txBody>
      </p:sp>
      <p:sp>
        <p:nvSpPr>
          <p:cNvPr id="3" name="Content Placeholder 2"/>
          <p:cNvSpPr>
            <a:spLocks noGrp="1"/>
          </p:cNvSpPr>
          <p:nvPr>
            <p:ph idx="1"/>
          </p:nvPr>
        </p:nvSpPr>
        <p:spPr/>
        <p:txBody>
          <a:bodyPr>
            <a:normAutofit/>
          </a:bodyPr>
          <a:lstStyle/>
          <a:p>
            <a:r>
              <a:rPr lang="en-IN" sz="1600" dirty="0" smtClean="0">
                <a:latin typeface="+mn-lt"/>
              </a:rPr>
              <a:t>There are total 76 countries where English is an Official language.</a:t>
            </a:r>
          </a:p>
          <a:p>
            <a:r>
              <a:rPr lang="en-IN" sz="1600" dirty="0" smtClean="0">
                <a:latin typeface="+mn-lt"/>
              </a:rPr>
              <a:t> There are 38,433 number of investments </a:t>
            </a:r>
            <a:r>
              <a:rPr lang="en-IN" sz="1600" dirty="0">
                <a:latin typeface="+mn-lt"/>
              </a:rPr>
              <a:t>that </a:t>
            </a:r>
            <a:r>
              <a:rPr lang="en-IN" sz="1600" dirty="0" smtClean="0">
                <a:latin typeface="+mn-lt"/>
              </a:rPr>
              <a:t>happened </a:t>
            </a:r>
            <a:r>
              <a:rPr lang="en-IN" sz="1600" dirty="0">
                <a:latin typeface="+mn-lt"/>
              </a:rPr>
              <a:t>in these 76 countries </a:t>
            </a:r>
            <a:r>
              <a:rPr lang="en-IN" sz="1600" dirty="0" smtClean="0">
                <a:latin typeface="+mn-lt"/>
              </a:rPr>
              <a:t>with funding type “</a:t>
            </a:r>
            <a:r>
              <a:rPr lang="en-IN" sz="1600" b="1" dirty="0" smtClean="0">
                <a:latin typeface="+mn-lt"/>
              </a:rPr>
              <a:t>Venture</a:t>
            </a:r>
            <a:r>
              <a:rPr lang="en-IN" sz="1600" dirty="0" smtClean="0">
                <a:latin typeface="+mn-lt"/>
              </a:rPr>
              <a:t>” which are </a:t>
            </a:r>
            <a:r>
              <a:rPr lang="en-IN" sz="1600" dirty="0">
                <a:latin typeface="+mn-lt"/>
              </a:rPr>
              <a:t>considered </a:t>
            </a:r>
            <a:r>
              <a:rPr lang="en-IN" sz="1600" dirty="0" smtClean="0">
                <a:latin typeface="+mn-lt"/>
              </a:rPr>
              <a:t>for analysis.</a:t>
            </a:r>
          </a:p>
          <a:p>
            <a:r>
              <a:rPr lang="en-IN" sz="1600" dirty="0" smtClean="0">
                <a:latin typeface="+mn-lt"/>
              </a:rPr>
              <a:t>Top 9 countries with highest investments for “Venture” funding type are : </a:t>
            </a:r>
          </a:p>
          <a:p>
            <a:endParaRPr lang="en-IN" sz="1600" dirty="0" smtClean="0">
              <a:latin typeface="+mn-lt"/>
            </a:endParaRPr>
          </a:p>
          <a:p>
            <a:endParaRPr lang="en-IN" sz="1600" dirty="0">
              <a:latin typeface="+mn-lt"/>
            </a:endParaRPr>
          </a:p>
          <a:p>
            <a:endParaRPr lang="en-IN" sz="1600" dirty="0" smtClean="0">
              <a:latin typeface="+mn-lt"/>
            </a:endParaRPr>
          </a:p>
          <a:p>
            <a:endParaRPr lang="en-IN" sz="1600" dirty="0">
              <a:latin typeface="+mn-lt"/>
            </a:endParaRPr>
          </a:p>
          <a:p>
            <a:endParaRPr lang="en-IN" sz="1600" dirty="0" smtClean="0">
              <a:latin typeface="+mn-lt"/>
            </a:endParaRPr>
          </a:p>
          <a:p>
            <a:r>
              <a:rPr lang="en-US" sz="1600" dirty="0">
                <a:latin typeface="+mn-lt"/>
              </a:rPr>
              <a:t>Based on the above analysis, </a:t>
            </a:r>
            <a:r>
              <a:rPr lang="en-US" sz="1600" b="1" dirty="0">
                <a:latin typeface="+mn-lt"/>
              </a:rPr>
              <a:t>top 3 countries with highest investment in </a:t>
            </a:r>
            <a:r>
              <a:rPr lang="en-US" sz="1600" b="1" dirty="0" smtClean="0">
                <a:latin typeface="+mn-lt"/>
              </a:rPr>
              <a:t>“Venture” </a:t>
            </a:r>
            <a:r>
              <a:rPr lang="en-US" sz="1600" b="1" dirty="0">
                <a:latin typeface="+mn-lt"/>
              </a:rPr>
              <a:t>funding </a:t>
            </a:r>
            <a:r>
              <a:rPr lang="en-US" sz="1600" b="1" dirty="0" smtClean="0">
                <a:latin typeface="+mn-lt"/>
              </a:rPr>
              <a:t>round type </a:t>
            </a:r>
            <a:r>
              <a:rPr lang="en-US" sz="1600" dirty="0">
                <a:latin typeface="+mn-lt"/>
              </a:rPr>
              <a:t>investments </a:t>
            </a:r>
            <a:r>
              <a:rPr lang="en-US" sz="1600" dirty="0" smtClean="0">
                <a:latin typeface="+mn-lt"/>
              </a:rPr>
              <a:t>are:</a:t>
            </a:r>
          </a:p>
          <a:p>
            <a:pPr lvl="1"/>
            <a:r>
              <a:rPr lang="en-US" sz="1400" dirty="0" smtClean="0">
                <a:latin typeface="+mn-lt"/>
              </a:rPr>
              <a:t> United </a:t>
            </a:r>
            <a:r>
              <a:rPr lang="en-US" sz="1400" dirty="0">
                <a:latin typeface="+mn-lt"/>
              </a:rPr>
              <a:t>States (USA)</a:t>
            </a:r>
          </a:p>
          <a:p>
            <a:pPr lvl="1"/>
            <a:r>
              <a:rPr lang="en-US" sz="1400" dirty="0">
                <a:latin typeface="+mn-lt"/>
              </a:rPr>
              <a:t> </a:t>
            </a:r>
            <a:r>
              <a:rPr lang="en-US" sz="1400" dirty="0" smtClean="0">
                <a:latin typeface="+mn-lt"/>
              </a:rPr>
              <a:t>United </a:t>
            </a:r>
            <a:r>
              <a:rPr lang="en-US" sz="1400" dirty="0">
                <a:latin typeface="+mn-lt"/>
              </a:rPr>
              <a:t>Kingdom (GBR)</a:t>
            </a:r>
          </a:p>
          <a:p>
            <a:pPr lvl="1"/>
            <a:r>
              <a:rPr lang="en-US" sz="1400" dirty="0">
                <a:latin typeface="+mn-lt"/>
              </a:rPr>
              <a:t> </a:t>
            </a:r>
            <a:r>
              <a:rPr lang="en-US" sz="1400" dirty="0" smtClean="0">
                <a:latin typeface="+mn-lt"/>
              </a:rPr>
              <a:t>Canada </a:t>
            </a:r>
            <a:r>
              <a:rPr lang="en-US" sz="1400" dirty="0">
                <a:latin typeface="+mn-lt"/>
              </a:rPr>
              <a:t>(CAN)</a:t>
            </a:r>
            <a:endParaRPr lang="en-IN" sz="140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885698535"/>
              </p:ext>
            </p:extLst>
          </p:nvPr>
        </p:nvGraphicFramePr>
        <p:xfrm>
          <a:off x="614147" y="3285376"/>
          <a:ext cx="10536077" cy="1193800"/>
        </p:xfrm>
        <a:graphic>
          <a:graphicData uri="http://schemas.openxmlformats.org/drawingml/2006/table">
            <a:tbl>
              <a:tblPr firstRow="1" bandRow="1">
                <a:tableStyleId>{5C22544A-7EE6-4342-B048-85BDC9FD1C3A}</a:tableStyleId>
              </a:tblPr>
              <a:tblGrid>
                <a:gridCol w="1413176">
                  <a:extLst>
                    <a:ext uri="{9D8B030D-6E8A-4147-A177-3AD203B41FA5}">
                      <a16:colId xmlns:a16="http://schemas.microsoft.com/office/drawing/2014/main" val="2108285754"/>
                    </a:ext>
                  </a:extLst>
                </a:gridCol>
                <a:gridCol w="928176">
                  <a:extLst>
                    <a:ext uri="{9D8B030D-6E8A-4147-A177-3AD203B41FA5}">
                      <a16:colId xmlns:a16="http://schemas.microsoft.com/office/drawing/2014/main" val="1982600973"/>
                    </a:ext>
                  </a:extLst>
                </a:gridCol>
                <a:gridCol w="819469">
                  <a:extLst>
                    <a:ext uri="{9D8B030D-6E8A-4147-A177-3AD203B41FA5}">
                      <a16:colId xmlns:a16="http://schemas.microsoft.com/office/drawing/2014/main" val="4190619648"/>
                    </a:ext>
                  </a:extLst>
                </a:gridCol>
                <a:gridCol w="1053608">
                  <a:extLst>
                    <a:ext uri="{9D8B030D-6E8A-4147-A177-3AD203B41FA5}">
                      <a16:colId xmlns:a16="http://schemas.microsoft.com/office/drawing/2014/main" val="1165550848"/>
                    </a:ext>
                  </a:extLst>
                </a:gridCol>
                <a:gridCol w="1053608">
                  <a:extLst>
                    <a:ext uri="{9D8B030D-6E8A-4147-A177-3AD203B41FA5}">
                      <a16:colId xmlns:a16="http://schemas.microsoft.com/office/drawing/2014/main" val="3249984998"/>
                    </a:ext>
                  </a:extLst>
                </a:gridCol>
                <a:gridCol w="1053608">
                  <a:extLst>
                    <a:ext uri="{9D8B030D-6E8A-4147-A177-3AD203B41FA5}">
                      <a16:colId xmlns:a16="http://schemas.microsoft.com/office/drawing/2014/main" val="484164525"/>
                    </a:ext>
                  </a:extLst>
                </a:gridCol>
                <a:gridCol w="1053608">
                  <a:extLst>
                    <a:ext uri="{9D8B030D-6E8A-4147-A177-3AD203B41FA5}">
                      <a16:colId xmlns:a16="http://schemas.microsoft.com/office/drawing/2014/main" val="3006092440"/>
                    </a:ext>
                  </a:extLst>
                </a:gridCol>
                <a:gridCol w="1053608">
                  <a:extLst>
                    <a:ext uri="{9D8B030D-6E8A-4147-A177-3AD203B41FA5}">
                      <a16:colId xmlns:a16="http://schemas.microsoft.com/office/drawing/2014/main" val="783137045"/>
                    </a:ext>
                  </a:extLst>
                </a:gridCol>
                <a:gridCol w="1053608">
                  <a:extLst>
                    <a:ext uri="{9D8B030D-6E8A-4147-A177-3AD203B41FA5}">
                      <a16:colId xmlns:a16="http://schemas.microsoft.com/office/drawing/2014/main" val="1411385135"/>
                    </a:ext>
                  </a:extLst>
                </a:gridCol>
                <a:gridCol w="1053608">
                  <a:extLst>
                    <a:ext uri="{9D8B030D-6E8A-4147-A177-3AD203B41FA5}">
                      <a16:colId xmlns:a16="http://schemas.microsoft.com/office/drawing/2014/main" val="57782547"/>
                    </a:ext>
                  </a:extLst>
                </a:gridCol>
              </a:tblGrid>
              <a:tr h="370840">
                <a:tc>
                  <a:txBody>
                    <a:bodyPr/>
                    <a:lstStyle/>
                    <a:p>
                      <a:r>
                        <a:rPr lang="en-US" sz="1600" dirty="0" smtClean="0"/>
                        <a:t>Country</a:t>
                      </a:r>
                      <a:endParaRPr lang="en-US" sz="1600" dirty="0"/>
                    </a:p>
                  </a:txBody>
                  <a:tcPr/>
                </a:tc>
                <a:tc>
                  <a:txBody>
                    <a:bodyPr/>
                    <a:lstStyle/>
                    <a:p>
                      <a:r>
                        <a:rPr lang="en-US" sz="1600" dirty="0" smtClean="0"/>
                        <a:t>USA</a:t>
                      </a:r>
                      <a:endParaRPr lang="en-US" sz="1600" dirty="0"/>
                    </a:p>
                  </a:txBody>
                  <a:tcPr/>
                </a:tc>
                <a:tc>
                  <a:txBody>
                    <a:bodyPr/>
                    <a:lstStyle/>
                    <a:p>
                      <a:r>
                        <a:rPr lang="en-US" sz="1600" dirty="0" smtClean="0"/>
                        <a:t>GBR</a:t>
                      </a:r>
                      <a:endParaRPr lang="en-US" sz="1600" dirty="0"/>
                    </a:p>
                  </a:txBody>
                  <a:tcPr/>
                </a:tc>
                <a:tc>
                  <a:txBody>
                    <a:bodyPr/>
                    <a:lstStyle/>
                    <a:p>
                      <a:r>
                        <a:rPr lang="en-US" sz="1600" dirty="0" smtClean="0"/>
                        <a:t>CAN</a:t>
                      </a:r>
                      <a:endParaRPr lang="en-US" sz="1600" dirty="0"/>
                    </a:p>
                  </a:txBody>
                  <a:tcPr/>
                </a:tc>
                <a:tc>
                  <a:txBody>
                    <a:bodyPr/>
                    <a:lstStyle/>
                    <a:p>
                      <a:r>
                        <a:rPr lang="en-US" sz="1600" dirty="0" smtClean="0"/>
                        <a:t>IND</a:t>
                      </a:r>
                      <a:endParaRPr lang="en-US" sz="1600" dirty="0"/>
                    </a:p>
                  </a:txBody>
                  <a:tcPr/>
                </a:tc>
                <a:tc>
                  <a:txBody>
                    <a:bodyPr/>
                    <a:lstStyle/>
                    <a:p>
                      <a:r>
                        <a:rPr lang="en-US" sz="1600" dirty="0" smtClean="0"/>
                        <a:t>ISR</a:t>
                      </a:r>
                      <a:endParaRPr lang="en-US" sz="1600" dirty="0"/>
                    </a:p>
                  </a:txBody>
                  <a:tcPr/>
                </a:tc>
                <a:tc>
                  <a:txBody>
                    <a:bodyPr/>
                    <a:lstStyle/>
                    <a:p>
                      <a:r>
                        <a:rPr lang="en-US" sz="1600" dirty="0" smtClean="0"/>
                        <a:t>IRL</a:t>
                      </a:r>
                      <a:endParaRPr lang="en-US" sz="1600" dirty="0"/>
                    </a:p>
                  </a:txBody>
                  <a:tcPr/>
                </a:tc>
                <a:tc>
                  <a:txBody>
                    <a:bodyPr/>
                    <a:lstStyle/>
                    <a:p>
                      <a:r>
                        <a:rPr lang="en-US" sz="1600" dirty="0" smtClean="0"/>
                        <a:t>SGP</a:t>
                      </a:r>
                      <a:endParaRPr lang="en-US" sz="1600" dirty="0"/>
                    </a:p>
                  </a:txBody>
                  <a:tcPr/>
                </a:tc>
                <a:tc>
                  <a:txBody>
                    <a:bodyPr/>
                    <a:lstStyle/>
                    <a:p>
                      <a:r>
                        <a:rPr lang="en-US" sz="1600" dirty="0" smtClean="0"/>
                        <a:t>AUS</a:t>
                      </a:r>
                      <a:endParaRPr lang="en-US" sz="1600" dirty="0"/>
                    </a:p>
                  </a:txBody>
                  <a:tcPr/>
                </a:tc>
                <a:tc>
                  <a:txBody>
                    <a:bodyPr/>
                    <a:lstStyle/>
                    <a:p>
                      <a:r>
                        <a:rPr lang="en-US" sz="1600" dirty="0" smtClean="0"/>
                        <a:t>NZL</a:t>
                      </a:r>
                      <a:endParaRPr lang="en-US" sz="1600" dirty="0"/>
                    </a:p>
                  </a:txBody>
                  <a:tcPr/>
                </a:tc>
                <a:extLst>
                  <a:ext uri="{0D108BD9-81ED-4DB2-BD59-A6C34878D82A}">
                    <a16:rowId xmlns:a16="http://schemas.microsoft.com/office/drawing/2014/main" val="44665920"/>
                  </a:ext>
                </a:extLst>
              </a:tr>
              <a:tr h="370840">
                <a:tc>
                  <a:txBody>
                    <a:bodyPr/>
                    <a:lstStyle/>
                    <a:p>
                      <a:r>
                        <a:rPr lang="en-US" sz="1600" dirty="0" smtClean="0"/>
                        <a:t>Investment</a:t>
                      </a:r>
                      <a:r>
                        <a:rPr lang="en-US" sz="1600" baseline="0" dirty="0" smtClean="0"/>
                        <a:t> amount (million $)</a:t>
                      </a:r>
                      <a:endParaRPr lang="en-US" sz="1600" dirty="0"/>
                    </a:p>
                  </a:txBody>
                  <a:tcPr/>
                </a:tc>
                <a:tc>
                  <a:txBody>
                    <a:bodyPr/>
                    <a:lstStyle/>
                    <a:p>
                      <a:pPr algn="r" fontAlgn="ctr"/>
                      <a:r>
                        <a:rPr lang="en-US" sz="1400" dirty="0">
                          <a:effectLst/>
                        </a:rPr>
                        <a:t>2.158499e+11</a:t>
                      </a:r>
                    </a:p>
                  </a:txBody>
                  <a:tcPr anchor="ctr"/>
                </a:tc>
                <a:tc>
                  <a:txBody>
                    <a:bodyPr/>
                    <a:lstStyle/>
                    <a:p>
                      <a:pPr marL="0" algn="r" defTabSz="914400" rtl="0" eaLnBrk="1" fontAlgn="ctr" latinLnBrk="0" hangingPunct="1"/>
                      <a:r>
                        <a:rPr lang="en-US" sz="1400" kern="1200" dirty="0">
                          <a:solidFill>
                            <a:schemeClr val="dk1"/>
                          </a:solidFill>
                          <a:effectLst/>
                          <a:latin typeface="+mn-lt"/>
                          <a:ea typeface="+mn-ea"/>
                          <a:cs typeface="+mn-cs"/>
                        </a:rPr>
                        <a:t>1.142338e+10</a:t>
                      </a:r>
                    </a:p>
                  </a:txBody>
                  <a:tcPr anchor="ctr"/>
                </a:tc>
                <a:tc>
                  <a:txBody>
                    <a:bodyPr/>
                    <a:lstStyle/>
                    <a:p>
                      <a:pPr marL="0" algn="r" defTabSz="914400" rtl="0" eaLnBrk="1" fontAlgn="ctr" latinLnBrk="0" hangingPunct="1"/>
                      <a:r>
                        <a:rPr lang="en-US" sz="1400" kern="1200" dirty="0" smtClean="0">
                          <a:solidFill>
                            <a:schemeClr val="dk1"/>
                          </a:solidFill>
                          <a:effectLst/>
                          <a:latin typeface="+mn-lt"/>
                          <a:ea typeface="+mn-ea"/>
                          <a:cs typeface="+mn-cs"/>
                        </a:rPr>
                        <a:t>6.756630</a:t>
                      </a:r>
                    </a:p>
                    <a:p>
                      <a:pPr marL="0" algn="r" defTabSz="914400" rtl="0" eaLnBrk="1" fontAlgn="ctr" latinLnBrk="0" hangingPunct="1"/>
                      <a:r>
                        <a:rPr lang="en-US" sz="1400" kern="1200" dirty="0" smtClean="0">
                          <a:solidFill>
                            <a:schemeClr val="dk1"/>
                          </a:solidFill>
                          <a:effectLst/>
                          <a:latin typeface="+mn-lt"/>
                          <a:ea typeface="+mn-ea"/>
                          <a:cs typeface="+mn-cs"/>
                        </a:rPr>
                        <a:t>e+09</a:t>
                      </a:r>
                      <a:endParaRPr lang="en-US" sz="1400" kern="1200" dirty="0">
                        <a:solidFill>
                          <a:schemeClr val="dk1"/>
                        </a:solidFill>
                        <a:effectLst/>
                        <a:latin typeface="+mn-lt"/>
                        <a:ea typeface="+mn-ea"/>
                        <a:cs typeface="+mn-cs"/>
                      </a:endParaRPr>
                    </a:p>
                  </a:txBody>
                  <a:tcPr anchor="ctr"/>
                </a:tc>
                <a:tc>
                  <a:txBody>
                    <a:bodyPr/>
                    <a:lstStyle/>
                    <a:p>
                      <a:pPr marL="0" algn="r" defTabSz="914400" rtl="0" eaLnBrk="1" fontAlgn="ctr" latinLnBrk="0" hangingPunct="1"/>
                      <a:r>
                        <a:rPr lang="en-US" sz="1400" kern="1200" dirty="0" smtClean="0">
                          <a:solidFill>
                            <a:schemeClr val="dk1"/>
                          </a:solidFill>
                          <a:effectLst/>
                          <a:latin typeface="+mn-lt"/>
                          <a:ea typeface="+mn-ea"/>
                          <a:cs typeface="+mn-cs"/>
                        </a:rPr>
                        <a:t>5.654659</a:t>
                      </a:r>
                    </a:p>
                    <a:p>
                      <a:pPr marL="0" algn="r" defTabSz="914400" rtl="0" eaLnBrk="1" fontAlgn="ctr" latinLnBrk="0" hangingPunct="1"/>
                      <a:r>
                        <a:rPr lang="en-US" sz="1400" kern="1200" dirty="0" smtClean="0">
                          <a:solidFill>
                            <a:schemeClr val="dk1"/>
                          </a:solidFill>
                          <a:effectLst/>
                          <a:latin typeface="+mn-lt"/>
                          <a:ea typeface="+mn-ea"/>
                          <a:cs typeface="+mn-cs"/>
                        </a:rPr>
                        <a:t>e+09</a:t>
                      </a:r>
                      <a:endParaRPr lang="en-US" sz="1400" kern="1200" dirty="0">
                        <a:solidFill>
                          <a:schemeClr val="dk1"/>
                        </a:solidFill>
                        <a:effectLst/>
                        <a:latin typeface="+mn-lt"/>
                        <a:ea typeface="+mn-ea"/>
                        <a:cs typeface="+mn-cs"/>
                      </a:endParaRPr>
                    </a:p>
                  </a:txBody>
                  <a:tcPr anchor="ctr"/>
                </a:tc>
                <a:tc>
                  <a:txBody>
                    <a:bodyPr/>
                    <a:lstStyle/>
                    <a:p>
                      <a:pPr marL="0" algn="r" defTabSz="914400" rtl="0" eaLnBrk="1" fontAlgn="ctr" latinLnBrk="0" hangingPunct="1"/>
                      <a:r>
                        <a:rPr lang="en-US" sz="1400" kern="1200" dirty="0" smtClean="0">
                          <a:solidFill>
                            <a:schemeClr val="dk1"/>
                          </a:solidFill>
                          <a:effectLst/>
                          <a:latin typeface="+mn-lt"/>
                          <a:ea typeface="+mn-ea"/>
                          <a:cs typeface="+mn-cs"/>
                        </a:rPr>
                        <a:t>5.393015</a:t>
                      </a:r>
                    </a:p>
                    <a:p>
                      <a:pPr marL="0" algn="r" defTabSz="914400" rtl="0" eaLnBrk="1" fontAlgn="ctr" latinLnBrk="0" hangingPunct="1"/>
                      <a:r>
                        <a:rPr lang="en-US" sz="1400" kern="1200" dirty="0" smtClean="0">
                          <a:solidFill>
                            <a:schemeClr val="dk1"/>
                          </a:solidFill>
                          <a:effectLst/>
                          <a:latin typeface="+mn-lt"/>
                          <a:ea typeface="+mn-ea"/>
                          <a:cs typeface="+mn-cs"/>
                        </a:rPr>
                        <a:t>e+09</a:t>
                      </a:r>
                      <a:endParaRPr lang="en-US" sz="1400" kern="1200" dirty="0">
                        <a:solidFill>
                          <a:schemeClr val="dk1"/>
                        </a:solidFill>
                        <a:effectLst/>
                        <a:latin typeface="+mn-lt"/>
                        <a:ea typeface="+mn-ea"/>
                        <a:cs typeface="+mn-cs"/>
                      </a:endParaRPr>
                    </a:p>
                  </a:txBody>
                  <a:tcPr anchor="ctr"/>
                </a:tc>
                <a:tc>
                  <a:txBody>
                    <a:bodyPr/>
                    <a:lstStyle/>
                    <a:p>
                      <a:pPr marL="0" algn="r" defTabSz="914400" rtl="0" eaLnBrk="1" fontAlgn="ctr" latinLnBrk="0" hangingPunct="1"/>
                      <a:r>
                        <a:rPr lang="en-US" sz="1400" kern="1200" dirty="0" smtClean="0">
                          <a:solidFill>
                            <a:schemeClr val="dk1"/>
                          </a:solidFill>
                          <a:effectLst/>
                          <a:latin typeface="+mn-lt"/>
                          <a:ea typeface="+mn-ea"/>
                          <a:cs typeface="+mn-cs"/>
                        </a:rPr>
                        <a:t>1.205988</a:t>
                      </a:r>
                    </a:p>
                    <a:p>
                      <a:pPr marL="0" algn="r" defTabSz="914400" rtl="0" eaLnBrk="1" fontAlgn="ctr" latinLnBrk="0" hangingPunct="1"/>
                      <a:r>
                        <a:rPr lang="en-US" sz="1400" kern="1200" dirty="0" smtClean="0">
                          <a:solidFill>
                            <a:schemeClr val="dk1"/>
                          </a:solidFill>
                          <a:effectLst/>
                          <a:latin typeface="+mn-lt"/>
                          <a:ea typeface="+mn-ea"/>
                          <a:cs typeface="+mn-cs"/>
                        </a:rPr>
                        <a:t>e+09</a:t>
                      </a:r>
                      <a:endParaRPr lang="en-US" sz="1400" kern="1200" dirty="0">
                        <a:solidFill>
                          <a:schemeClr val="dk1"/>
                        </a:solidFill>
                        <a:effectLst/>
                        <a:latin typeface="+mn-lt"/>
                        <a:ea typeface="+mn-ea"/>
                        <a:cs typeface="+mn-cs"/>
                      </a:endParaRPr>
                    </a:p>
                  </a:txBody>
                  <a:tcPr anchor="ctr"/>
                </a:tc>
                <a:tc>
                  <a:txBody>
                    <a:bodyPr/>
                    <a:lstStyle/>
                    <a:p>
                      <a:pPr marL="0" algn="r" defTabSz="914400" rtl="0" eaLnBrk="1" fontAlgn="ctr" latinLnBrk="0" hangingPunct="1"/>
                      <a:r>
                        <a:rPr lang="en-US" sz="1400" kern="1200" dirty="0" smtClean="0">
                          <a:solidFill>
                            <a:schemeClr val="dk1"/>
                          </a:solidFill>
                          <a:effectLst/>
                          <a:latin typeface="+mn-lt"/>
                          <a:ea typeface="+mn-ea"/>
                          <a:cs typeface="+mn-cs"/>
                        </a:rPr>
                        <a:t>1.119768</a:t>
                      </a:r>
                    </a:p>
                    <a:p>
                      <a:pPr marL="0" algn="r" defTabSz="914400" rtl="0" eaLnBrk="1" fontAlgn="ctr" latinLnBrk="0" hangingPunct="1"/>
                      <a:r>
                        <a:rPr lang="en-US" sz="1400" kern="1200" dirty="0" smtClean="0">
                          <a:solidFill>
                            <a:schemeClr val="dk1"/>
                          </a:solidFill>
                          <a:effectLst/>
                          <a:latin typeface="+mn-lt"/>
                          <a:ea typeface="+mn-ea"/>
                          <a:cs typeface="+mn-cs"/>
                        </a:rPr>
                        <a:t>e+09</a:t>
                      </a:r>
                      <a:endParaRPr lang="en-US" sz="1400" kern="1200" dirty="0">
                        <a:solidFill>
                          <a:schemeClr val="dk1"/>
                        </a:solidFill>
                        <a:effectLst/>
                        <a:latin typeface="+mn-lt"/>
                        <a:ea typeface="+mn-ea"/>
                        <a:cs typeface="+mn-cs"/>
                      </a:endParaRPr>
                    </a:p>
                  </a:txBody>
                  <a:tcPr anchor="ctr"/>
                </a:tc>
                <a:tc>
                  <a:txBody>
                    <a:bodyPr/>
                    <a:lstStyle/>
                    <a:p>
                      <a:pPr marL="0" algn="r" defTabSz="914400" rtl="0" eaLnBrk="1" fontAlgn="ctr" latinLnBrk="0" hangingPunct="1"/>
                      <a:r>
                        <a:rPr lang="en-US" sz="1400" kern="1200" dirty="0" smtClean="0">
                          <a:solidFill>
                            <a:schemeClr val="dk1"/>
                          </a:solidFill>
                          <a:effectLst/>
                          <a:latin typeface="+mn-lt"/>
                          <a:ea typeface="+mn-ea"/>
                          <a:cs typeface="+mn-cs"/>
                        </a:rPr>
                        <a:t>9.532580</a:t>
                      </a:r>
                    </a:p>
                    <a:p>
                      <a:pPr marL="0" algn="r" defTabSz="914400" rtl="0" eaLnBrk="1" fontAlgn="ctr" latinLnBrk="0" hangingPunct="1"/>
                      <a:r>
                        <a:rPr lang="en-US" sz="1400" kern="1200" dirty="0" smtClean="0">
                          <a:solidFill>
                            <a:schemeClr val="dk1"/>
                          </a:solidFill>
                          <a:effectLst/>
                          <a:latin typeface="+mn-lt"/>
                          <a:ea typeface="+mn-ea"/>
                          <a:cs typeface="+mn-cs"/>
                        </a:rPr>
                        <a:t>e+08</a:t>
                      </a:r>
                      <a:endParaRPr lang="en-US" sz="1400" kern="1200" dirty="0">
                        <a:solidFill>
                          <a:schemeClr val="dk1"/>
                        </a:solidFill>
                        <a:effectLst/>
                        <a:latin typeface="+mn-lt"/>
                        <a:ea typeface="+mn-ea"/>
                        <a:cs typeface="+mn-cs"/>
                      </a:endParaRPr>
                    </a:p>
                  </a:txBody>
                  <a:tcPr anchor="ctr"/>
                </a:tc>
                <a:tc>
                  <a:txBody>
                    <a:bodyPr/>
                    <a:lstStyle/>
                    <a:p>
                      <a:pPr marL="0" algn="r" defTabSz="914400" rtl="0" eaLnBrk="1" fontAlgn="ctr" latinLnBrk="0" hangingPunct="1"/>
                      <a:r>
                        <a:rPr lang="en-US" sz="1400" kern="1200" dirty="0" smtClean="0">
                          <a:solidFill>
                            <a:schemeClr val="dk1"/>
                          </a:solidFill>
                          <a:effectLst/>
                          <a:latin typeface="+mn-lt"/>
                          <a:ea typeface="+mn-ea"/>
                          <a:cs typeface="+mn-cs"/>
                        </a:rPr>
                        <a:t>2.323164</a:t>
                      </a:r>
                    </a:p>
                    <a:p>
                      <a:pPr marL="0" algn="r" defTabSz="914400" rtl="0" eaLnBrk="1" fontAlgn="ctr" latinLnBrk="0" hangingPunct="1"/>
                      <a:r>
                        <a:rPr lang="en-US" sz="1400" kern="1200" dirty="0" smtClean="0">
                          <a:solidFill>
                            <a:schemeClr val="dk1"/>
                          </a:solidFill>
                          <a:effectLst/>
                          <a:latin typeface="+mn-lt"/>
                          <a:ea typeface="+mn-ea"/>
                          <a:cs typeface="+mn-cs"/>
                        </a:rPr>
                        <a:t>e+08</a:t>
                      </a:r>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697558975"/>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762908"/>
            <a:ext cx="9313817" cy="856138"/>
          </a:xfrm>
        </p:spPr>
        <p:txBody>
          <a:bodyPr>
            <a:normAutofit/>
          </a:bodyPr>
          <a:lstStyle/>
          <a:p>
            <a:r>
              <a:rPr lang="en-IN" sz="3200" b="1" dirty="0">
                <a:latin typeface="+mn-lt"/>
              </a:rPr>
              <a:t> </a:t>
            </a:r>
            <a:r>
              <a:rPr lang="en-US" sz="3200" dirty="0" smtClean="0">
                <a:latin typeface="+mn-lt"/>
              </a:rPr>
              <a:t>Sector </a:t>
            </a:r>
            <a:r>
              <a:rPr lang="en-US" sz="3200" dirty="0">
                <a:latin typeface="+mn-lt"/>
              </a:rPr>
              <a:t>Analysis</a:t>
            </a:r>
            <a:endParaRPr lang="en-IN" sz="3200" dirty="0">
              <a:latin typeface="+mn-lt"/>
            </a:endParaRPr>
          </a:p>
        </p:txBody>
      </p:sp>
      <p:sp>
        <p:nvSpPr>
          <p:cNvPr id="3" name="Content Placeholder 2"/>
          <p:cNvSpPr>
            <a:spLocks noGrp="1"/>
          </p:cNvSpPr>
          <p:nvPr>
            <p:ph idx="1"/>
          </p:nvPr>
        </p:nvSpPr>
        <p:spPr>
          <a:xfrm>
            <a:off x="432245" y="1527380"/>
            <a:ext cx="11168742" cy="4344261"/>
          </a:xfrm>
        </p:spPr>
        <p:txBody>
          <a:bodyPr>
            <a:normAutofit/>
          </a:bodyPr>
          <a:lstStyle/>
          <a:p>
            <a:r>
              <a:rPr lang="en-IN" sz="1600" dirty="0" smtClean="0">
                <a:latin typeface="+mn-lt"/>
              </a:rPr>
              <a:t>There are 688 unique sectors which were considered for analysis.</a:t>
            </a:r>
          </a:p>
          <a:p>
            <a:r>
              <a:rPr lang="en-IN" sz="1600" dirty="0" smtClean="0">
                <a:latin typeface="+mn-lt"/>
              </a:rPr>
              <a:t>Primary sector was identified for each historical investment based on business rule:</a:t>
            </a:r>
          </a:p>
          <a:p>
            <a:pPr lvl="1"/>
            <a:r>
              <a:rPr lang="en-US" sz="1600" dirty="0" smtClean="0">
                <a:latin typeface="+mn-lt"/>
              </a:rPr>
              <a:t>First string before the vertical bar will be considered the </a:t>
            </a:r>
            <a:r>
              <a:rPr lang="en-US" sz="1600" b="1" dirty="0" smtClean="0">
                <a:latin typeface="+mn-lt"/>
              </a:rPr>
              <a:t>primary sector</a:t>
            </a:r>
            <a:r>
              <a:rPr lang="en-IN" sz="1600" dirty="0" smtClean="0">
                <a:latin typeface="+mn-lt"/>
              </a:rPr>
              <a:t>.</a:t>
            </a:r>
          </a:p>
          <a:p>
            <a:pPr lvl="1"/>
            <a:r>
              <a:rPr lang="en-IN" sz="1600" dirty="0" smtClean="0">
                <a:latin typeface="+mn-lt"/>
              </a:rPr>
              <a:t> E.g. If category list is  </a:t>
            </a:r>
            <a:r>
              <a:rPr lang="en-IN" sz="1600" dirty="0" err="1" smtClean="0">
                <a:latin typeface="+mn-lt"/>
              </a:rPr>
              <a:t>EdTech</a:t>
            </a:r>
            <a:r>
              <a:rPr lang="en-IN" sz="1600" dirty="0" smtClean="0">
                <a:latin typeface="+mn-lt"/>
              </a:rPr>
              <a:t> | Education | Systems than primary sector is </a:t>
            </a:r>
            <a:r>
              <a:rPr lang="en-IN" sz="1600" dirty="0" err="1" smtClean="0">
                <a:latin typeface="+mn-lt"/>
              </a:rPr>
              <a:t>EdTech</a:t>
            </a:r>
            <a:r>
              <a:rPr lang="en-IN" sz="1600" dirty="0" smtClean="0">
                <a:latin typeface="+mn-lt"/>
              </a:rPr>
              <a:t>.</a:t>
            </a:r>
          </a:p>
          <a:p>
            <a:r>
              <a:rPr lang="en-IN" sz="1600" dirty="0" smtClean="0">
                <a:latin typeface="+mn-lt"/>
              </a:rPr>
              <a:t>Lets </a:t>
            </a:r>
            <a:r>
              <a:rPr lang="en-IN" sz="1600" dirty="0">
                <a:latin typeface="+mn-lt"/>
              </a:rPr>
              <a:t>see what are the top 3 sectors in top 3 countries (USA, GBR and CAN</a:t>
            </a:r>
            <a:r>
              <a:rPr lang="en-IN" sz="1600" dirty="0" smtClean="0">
                <a:latin typeface="+mn-lt"/>
              </a:rPr>
              <a:t>)</a:t>
            </a:r>
          </a:p>
          <a:p>
            <a:pPr lvl="1"/>
            <a:endParaRPr lang="en-IN" sz="12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431261321"/>
              </p:ext>
            </p:extLst>
          </p:nvPr>
        </p:nvGraphicFramePr>
        <p:xfrm>
          <a:off x="846160" y="3070746"/>
          <a:ext cx="10440541" cy="3566160"/>
        </p:xfrm>
        <a:graphic>
          <a:graphicData uri="http://schemas.openxmlformats.org/drawingml/2006/table">
            <a:tbl>
              <a:tblPr firstRow="1" bandRow="1">
                <a:tableStyleId>{5C22544A-7EE6-4342-B048-85BDC9FD1C3A}</a:tableStyleId>
              </a:tblPr>
              <a:tblGrid>
                <a:gridCol w="610071">
                  <a:extLst>
                    <a:ext uri="{9D8B030D-6E8A-4147-A177-3AD203B41FA5}">
                      <a16:colId xmlns:a16="http://schemas.microsoft.com/office/drawing/2014/main" val="2946888997"/>
                    </a:ext>
                  </a:extLst>
                </a:gridCol>
                <a:gridCol w="1164684">
                  <a:extLst>
                    <a:ext uri="{9D8B030D-6E8A-4147-A177-3AD203B41FA5}">
                      <a16:colId xmlns:a16="http://schemas.microsoft.com/office/drawing/2014/main" val="518320729"/>
                    </a:ext>
                  </a:extLst>
                </a:gridCol>
                <a:gridCol w="1081490">
                  <a:extLst>
                    <a:ext uri="{9D8B030D-6E8A-4147-A177-3AD203B41FA5}">
                      <a16:colId xmlns:a16="http://schemas.microsoft.com/office/drawing/2014/main" val="1743245286"/>
                    </a:ext>
                  </a:extLst>
                </a:gridCol>
                <a:gridCol w="1071752">
                  <a:extLst>
                    <a:ext uri="{9D8B030D-6E8A-4147-A177-3AD203B41FA5}">
                      <a16:colId xmlns:a16="http://schemas.microsoft.com/office/drawing/2014/main" val="3180291256"/>
                    </a:ext>
                  </a:extLst>
                </a:gridCol>
                <a:gridCol w="1085424">
                  <a:extLst>
                    <a:ext uri="{9D8B030D-6E8A-4147-A177-3AD203B41FA5}">
                      <a16:colId xmlns:a16="http://schemas.microsoft.com/office/drawing/2014/main" val="1855391900"/>
                    </a:ext>
                  </a:extLst>
                </a:gridCol>
                <a:gridCol w="1085424">
                  <a:extLst>
                    <a:ext uri="{9D8B030D-6E8A-4147-A177-3AD203B41FA5}">
                      <a16:colId xmlns:a16="http://schemas.microsoft.com/office/drawing/2014/main" val="2568232052"/>
                    </a:ext>
                  </a:extLst>
                </a:gridCol>
                <a:gridCol w="1085424">
                  <a:extLst>
                    <a:ext uri="{9D8B030D-6E8A-4147-A177-3AD203B41FA5}">
                      <a16:colId xmlns:a16="http://schemas.microsoft.com/office/drawing/2014/main" val="2412935499"/>
                    </a:ext>
                  </a:extLst>
                </a:gridCol>
                <a:gridCol w="1085424">
                  <a:extLst>
                    <a:ext uri="{9D8B030D-6E8A-4147-A177-3AD203B41FA5}">
                      <a16:colId xmlns:a16="http://schemas.microsoft.com/office/drawing/2014/main" val="1254762758"/>
                    </a:ext>
                  </a:extLst>
                </a:gridCol>
                <a:gridCol w="1085424">
                  <a:extLst>
                    <a:ext uri="{9D8B030D-6E8A-4147-A177-3AD203B41FA5}">
                      <a16:colId xmlns:a16="http://schemas.microsoft.com/office/drawing/2014/main" val="760003278"/>
                    </a:ext>
                  </a:extLst>
                </a:gridCol>
                <a:gridCol w="1085424">
                  <a:extLst>
                    <a:ext uri="{9D8B030D-6E8A-4147-A177-3AD203B41FA5}">
                      <a16:colId xmlns:a16="http://schemas.microsoft.com/office/drawing/2014/main" val="2426593499"/>
                    </a:ext>
                  </a:extLst>
                </a:gridCol>
              </a:tblGrid>
              <a:tr h="669090">
                <a:tc>
                  <a:txBody>
                    <a:bodyPr/>
                    <a:lstStyle/>
                    <a:p>
                      <a:endParaRPr lang="en-US" sz="1400" dirty="0"/>
                    </a:p>
                  </a:txBody>
                  <a:tcPr/>
                </a:tc>
                <a:tc>
                  <a:txBody>
                    <a:bodyPr/>
                    <a:lstStyle/>
                    <a:p>
                      <a:r>
                        <a:rPr lang="en-US" sz="1400" dirty="0" smtClean="0"/>
                        <a:t>Sector 1</a:t>
                      </a:r>
                      <a:endParaRPr lang="en-US" sz="1400" dirty="0"/>
                    </a:p>
                  </a:txBody>
                  <a:tcPr/>
                </a:tc>
                <a:tc>
                  <a:txBody>
                    <a:bodyPr/>
                    <a:lstStyle/>
                    <a:p>
                      <a:r>
                        <a:rPr lang="en-US" sz="1400" dirty="0" smtClean="0"/>
                        <a:t>Sector 1 </a:t>
                      </a:r>
                    </a:p>
                    <a:p>
                      <a:r>
                        <a:rPr lang="en-US" sz="1400" dirty="0" smtClean="0"/>
                        <a:t>Investment</a:t>
                      </a:r>
                    </a:p>
                    <a:p>
                      <a:r>
                        <a:rPr lang="en-US" sz="1400" dirty="0" smtClean="0"/>
                        <a:t>($)</a:t>
                      </a:r>
                      <a:endParaRPr lang="en-US" sz="1400" dirty="0"/>
                    </a:p>
                  </a:txBody>
                  <a:tcPr/>
                </a:tc>
                <a:tc>
                  <a:txBody>
                    <a:bodyPr/>
                    <a:lstStyle/>
                    <a:p>
                      <a:r>
                        <a:rPr lang="en-US" sz="1400" dirty="0" smtClean="0"/>
                        <a:t>Investment</a:t>
                      </a:r>
                      <a:r>
                        <a:rPr lang="en-US" sz="1400" baseline="0" dirty="0" smtClean="0"/>
                        <a:t> count</a:t>
                      </a:r>
                    </a:p>
                    <a:p>
                      <a:r>
                        <a:rPr lang="en-US" sz="1400" baseline="0" dirty="0" smtClean="0"/>
                        <a:t>(Sector 1)</a:t>
                      </a:r>
                      <a:endParaRPr lang="en-US" sz="1400" dirty="0"/>
                    </a:p>
                  </a:txBody>
                  <a:tcPr/>
                </a:tc>
                <a:tc>
                  <a:txBody>
                    <a:bodyPr/>
                    <a:lstStyle/>
                    <a:p>
                      <a:r>
                        <a:rPr lang="en-US" sz="1400" dirty="0" smtClean="0"/>
                        <a:t>Sector 2</a:t>
                      </a:r>
                      <a:endParaRPr lang="en-US" sz="1400" dirty="0"/>
                    </a:p>
                  </a:txBody>
                  <a:tcPr/>
                </a:tc>
                <a:tc>
                  <a:txBody>
                    <a:bodyPr/>
                    <a:lstStyle/>
                    <a:p>
                      <a:r>
                        <a:rPr lang="en-US" sz="1400" dirty="0" smtClean="0"/>
                        <a:t>Sector 2</a:t>
                      </a:r>
                    </a:p>
                    <a:p>
                      <a:r>
                        <a:rPr lang="en-US" sz="1400" dirty="0" smtClean="0"/>
                        <a:t>Investment</a:t>
                      </a:r>
                    </a:p>
                    <a:p>
                      <a:r>
                        <a:rPr lang="en-US" sz="1400" dirty="0" smtClean="0"/>
                        <a:t>($)</a:t>
                      </a:r>
                      <a:endParaRPr lang="en-US" sz="1400" dirty="0"/>
                    </a:p>
                  </a:txBody>
                  <a:tcPr/>
                </a:tc>
                <a:tc>
                  <a:txBody>
                    <a:bodyPr/>
                    <a:lstStyle/>
                    <a:p>
                      <a:r>
                        <a:rPr lang="en-US" sz="1400" dirty="0" smtClean="0"/>
                        <a:t>Investment</a:t>
                      </a:r>
                      <a:r>
                        <a:rPr lang="en-US" sz="1400" baseline="0" dirty="0" smtClean="0"/>
                        <a:t> count</a:t>
                      </a:r>
                    </a:p>
                    <a:p>
                      <a:r>
                        <a:rPr lang="en-US" sz="1400" baseline="0" dirty="0" smtClean="0"/>
                        <a:t>(Sector 2)</a:t>
                      </a:r>
                      <a:endParaRPr lang="en-US" sz="1400" dirty="0"/>
                    </a:p>
                  </a:txBody>
                  <a:tcPr/>
                </a:tc>
                <a:tc>
                  <a:txBody>
                    <a:bodyPr/>
                    <a:lstStyle/>
                    <a:p>
                      <a:r>
                        <a:rPr lang="en-US" sz="1400" dirty="0" smtClean="0"/>
                        <a:t>Sector 3</a:t>
                      </a:r>
                      <a:endParaRPr lang="en-US" sz="1400" dirty="0"/>
                    </a:p>
                  </a:txBody>
                  <a:tcPr/>
                </a:tc>
                <a:tc>
                  <a:txBody>
                    <a:bodyPr/>
                    <a:lstStyle/>
                    <a:p>
                      <a:r>
                        <a:rPr lang="en-US" sz="1400" dirty="0" smtClean="0"/>
                        <a:t>Sector 3 </a:t>
                      </a:r>
                    </a:p>
                    <a:p>
                      <a:r>
                        <a:rPr lang="en-US" sz="1400" dirty="0" smtClean="0"/>
                        <a:t>Investment</a:t>
                      </a:r>
                    </a:p>
                    <a:p>
                      <a:r>
                        <a:rPr lang="en-US" sz="1400" dirty="0" smtClean="0"/>
                        <a:t>($)</a:t>
                      </a:r>
                      <a:endParaRPr lang="en-US" sz="1400" dirty="0"/>
                    </a:p>
                  </a:txBody>
                  <a:tcPr/>
                </a:tc>
                <a:tc>
                  <a:txBody>
                    <a:bodyPr/>
                    <a:lstStyle/>
                    <a:p>
                      <a:r>
                        <a:rPr lang="en-US" sz="1400" dirty="0" smtClean="0"/>
                        <a:t>Investment</a:t>
                      </a:r>
                      <a:r>
                        <a:rPr lang="en-US" sz="1400" baseline="0" dirty="0" smtClean="0"/>
                        <a:t> count</a:t>
                      </a:r>
                    </a:p>
                    <a:p>
                      <a:r>
                        <a:rPr lang="en-US" sz="1400" baseline="0" dirty="0" smtClean="0"/>
                        <a:t>(Sector 3)</a:t>
                      </a:r>
                      <a:endParaRPr lang="en-US" sz="1400" dirty="0"/>
                    </a:p>
                  </a:txBody>
                  <a:tcPr/>
                </a:tc>
                <a:extLst>
                  <a:ext uri="{0D108BD9-81ED-4DB2-BD59-A6C34878D82A}">
                    <a16:rowId xmlns:a16="http://schemas.microsoft.com/office/drawing/2014/main" val="2662370357"/>
                  </a:ext>
                </a:extLst>
              </a:tr>
              <a:tr h="864241">
                <a:tc>
                  <a:txBody>
                    <a:bodyPr/>
                    <a:lstStyle/>
                    <a:p>
                      <a:r>
                        <a:rPr lang="en-US" sz="1400" dirty="0" smtClean="0"/>
                        <a:t>USA</a:t>
                      </a:r>
                      <a:endParaRPr lang="en-US" sz="1400" dirty="0"/>
                    </a:p>
                  </a:txBody>
                  <a:tcPr/>
                </a:tc>
                <a:tc>
                  <a:txBody>
                    <a:bodyPr/>
                    <a:lstStyle/>
                    <a:p>
                      <a:r>
                        <a:rPr lang="en-US" sz="1400" dirty="0" smtClean="0"/>
                        <a:t>Others</a:t>
                      </a:r>
                      <a:endParaRPr lang="en-US" sz="1400" dirty="0"/>
                    </a:p>
                  </a:txBody>
                  <a:tcPr/>
                </a:tc>
                <a:tc>
                  <a:txBody>
                    <a:bodyPr/>
                    <a:lstStyle/>
                    <a:p>
                      <a:pPr algn="r" fontAlgn="ctr"/>
                      <a:r>
                        <a:rPr lang="en-US" sz="1400" dirty="0" smtClean="0">
                          <a:effectLst/>
                        </a:rPr>
                        <a:t>2.632101</a:t>
                      </a:r>
                    </a:p>
                    <a:p>
                      <a:pPr algn="r" fontAlgn="ctr"/>
                      <a:r>
                        <a:rPr lang="en-US" sz="1400" dirty="0" smtClean="0">
                          <a:effectLst/>
                        </a:rPr>
                        <a:t>e+10</a:t>
                      </a:r>
                      <a:endParaRPr lang="en-US" sz="1400" dirty="0">
                        <a:effectLst/>
                      </a:endParaRPr>
                    </a:p>
                  </a:txBody>
                  <a:tcPr anchor="ctr"/>
                </a:tc>
                <a:tc>
                  <a:txBody>
                    <a:bodyPr/>
                    <a:lstStyle/>
                    <a:p>
                      <a:r>
                        <a:rPr lang="en-US" sz="1400" dirty="0" smtClean="0"/>
                        <a:t>2950</a:t>
                      </a:r>
                      <a:endParaRPr lang="en-US" sz="1400" dirty="0"/>
                    </a:p>
                  </a:txBody>
                  <a:tcPr/>
                </a:tc>
                <a:tc>
                  <a:txBody>
                    <a:bodyPr/>
                    <a:lstStyle/>
                    <a:p>
                      <a:r>
                        <a:rPr lang="en-US" sz="1400" dirty="0" smtClean="0"/>
                        <a:t>Social, Finance, Analytics, Advertising</a:t>
                      </a:r>
                      <a:endParaRPr lang="en-US" sz="1400" dirty="0"/>
                    </a:p>
                  </a:txBody>
                  <a:tcPr/>
                </a:tc>
                <a:tc>
                  <a:txBody>
                    <a:bodyPr/>
                    <a:lstStyle/>
                    <a:p>
                      <a:pPr algn="r" fontAlgn="ctr"/>
                      <a:r>
                        <a:rPr lang="en-US" sz="1400" dirty="0" smtClean="0">
                          <a:effectLst/>
                        </a:rPr>
                        <a:t>2.380738</a:t>
                      </a:r>
                    </a:p>
                    <a:p>
                      <a:pPr algn="r" fontAlgn="ctr"/>
                      <a:r>
                        <a:rPr lang="en-US" sz="1400" dirty="0" smtClean="0">
                          <a:effectLst/>
                        </a:rPr>
                        <a:t>e+10</a:t>
                      </a:r>
                      <a:endParaRPr lang="en-US" sz="1400" dirty="0">
                        <a:effectLst/>
                      </a:endParaRPr>
                    </a:p>
                  </a:txBody>
                  <a:tcPr anchor="ctr"/>
                </a:tc>
                <a:tc>
                  <a:txBody>
                    <a:bodyPr/>
                    <a:lstStyle/>
                    <a:p>
                      <a:r>
                        <a:rPr lang="en-US" sz="1400" dirty="0" smtClean="0"/>
                        <a:t>2714</a:t>
                      </a:r>
                      <a:endParaRPr lang="en-US" sz="1400" dirty="0"/>
                    </a:p>
                  </a:txBody>
                  <a:tcPr/>
                </a:tc>
                <a:tc>
                  <a:txBody>
                    <a:bodyPr/>
                    <a:lstStyle/>
                    <a:p>
                      <a:r>
                        <a:rPr lang="en-US" sz="1400" dirty="0" smtClean="0"/>
                        <a:t>Cleantech / Semiconductors</a:t>
                      </a:r>
                      <a:endParaRPr lang="en-US" sz="1400" dirty="0"/>
                    </a:p>
                  </a:txBody>
                  <a:tcPr/>
                </a:tc>
                <a:tc>
                  <a:txBody>
                    <a:bodyPr/>
                    <a:lstStyle/>
                    <a:p>
                      <a:pPr algn="r" fontAlgn="ctr"/>
                      <a:r>
                        <a:rPr lang="en-US" sz="1400" dirty="0" smtClean="0">
                          <a:effectLst/>
                        </a:rPr>
                        <a:t>2.163343</a:t>
                      </a:r>
                    </a:p>
                    <a:p>
                      <a:pPr algn="r" fontAlgn="ctr"/>
                      <a:r>
                        <a:rPr lang="en-US" sz="1400" dirty="0" smtClean="0">
                          <a:effectLst/>
                        </a:rPr>
                        <a:t>e+10</a:t>
                      </a:r>
                      <a:endParaRPr lang="en-US" sz="1400" dirty="0">
                        <a:effectLst/>
                      </a:endParaRPr>
                    </a:p>
                  </a:txBody>
                  <a:tcPr anchor="ctr"/>
                </a:tc>
                <a:tc>
                  <a:txBody>
                    <a:bodyPr/>
                    <a:lstStyle/>
                    <a:p>
                      <a:r>
                        <a:rPr lang="en-US" sz="1400" dirty="0" smtClean="0"/>
                        <a:t>2350</a:t>
                      </a:r>
                      <a:endParaRPr lang="en-US" sz="1400" dirty="0"/>
                    </a:p>
                  </a:txBody>
                  <a:tcPr/>
                </a:tc>
                <a:extLst>
                  <a:ext uri="{0D108BD9-81ED-4DB2-BD59-A6C34878D82A}">
                    <a16:rowId xmlns:a16="http://schemas.microsoft.com/office/drawing/2014/main" val="1575417118"/>
                  </a:ext>
                </a:extLst>
              </a:tr>
              <a:tr h="864241">
                <a:tc>
                  <a:txBody>
                    <a:bodyPr/>
                    <a:lstStyle/>
                    <a:p>
                      <a:r>
                        <a:rPr lang="en-US" sz="1400" dirty="0" smtClean="0"/>
                        <a:t>GBR</a:t>
                      </a:r>
                      <a:endParaRPr lang="en-US" sz="1400" dirty="0"/>
                    </a:p>
                  </a:txBody>
                  <a:tcPr/>
                </a:tc>
                <a:tc>
                  <a:txBody>
                    <a:bodyPr/>
                    <a:lstStyle/>
                    <a:p>
                      <a:r>
                        <a:rPr lang="en-US" sz="1400" dirty="0" smtClean="0"/>
                        <a:t>Others</a:t>
                      </a:r>
                      <a:endParaRPr lang="en-US" sz="1400" dirty="0"/>
                    </a:p>
                  </a:txBody>
                  <a:tcPr/>
                </a:tc>
                <a:tc>
                  <a:txBody>
                    <a:bodyPr/>
                    <a:lstStyle/>
                    <a:p>
                      <a:pPr algn="r" fontAlgn="ctr"/>
                      <a:r>
                        <a:rPr lang="en-US" sz="1400" dirty="0" smtClean="0">
                          <a:effectLst/>
                        </a:rPr>
                        <a:t>1.283624</a:t>
                      </a:r>
                    </a:p>
                    <a:p>
                      <a:pPr algn="r" fontAlgn="ctr"/>
                      <a:r>
                        <a:rPr lang="en-US" sz="1400" dirty="0" smtClean="0">
                          <a:effectLst/>
                        </a:rPr>
                        <a:t>e+09</a:t>
                      </a:r>
                      <a:endParaRPr lang="en-US" sz="1400" dirty="0">
                        <a:effectLst/>
                      </a:endParaRPr>
                    </a:p>
                  </a:txBody>
                  <a:tcPr anchor="ctr"/>
                </a:tc>
                <a:tc>
                  <a:txBody>
                    <a:bodyPr/>
                    <a:lstStyle/>
                    <a:p>
                      <a:r>
                        <a:rPr lang="en-US" sz="1400" dirty="0" smtClean="0"/>
                        <a:t>147</a:t>
                      </a:r>
                      <a:endParaRPr lang="en-US" sz="1400" dirty="0"/>
                    </a:p>
                  </a:txBody>
                  <a:tcPr/>
                </a:tc>
                <a:tc>
                  <a:txBody>
                    <a:bodyPr/>
                    <a:lstStyle/>
                    <a:p>
                      <a:r>
                        <a:rPr lang="en-US" sz="1400" dirty="0" smtClean="0"/>
                        <a:t>Social, Finance, Analytics, Advertising</a:t>
                      </a:r>
                      <a:endParaRPr lang="en-US" sz="1400" dirty="0"/>
                    </a:p>
                  </a:txBody>
                  <a:tcPr/>
                </a:tc>
                <a:tc>
                  <a:txBody>
                    <a:bodyPr/>
                    <a:lstStyle/>
                    <a:p>
                      <a:pPr algn="r" fontAlgn="ctr"/>
                      <a:r>
                        <a:rPr lang="en-US" sz="1400" dirty="0" smtClean="0">
                          <a:effectLst/>
                        </a:rPr>
                        <a:t>1.163990</a:t>
                      </a:r>
                    </a:p>
                    <a:p>
                      <a:pPr algn="r" fontAlgn="ctr"/>
                      <a:r>
                        <a:rPr lang="en-US" sz="1400" dirty="0" smtClean="0">
                          <a:effectLst/>
                        </a:rPr>
                        <a:t>e+09</a:t>
                      </a:r>
                      <a:endParaRPr lang="en-US" sz="1400" dirty="0">
                        <a:effectLst/>
                      </a:endParaRPr>
                    </a:p>
                  </a:txBody>
                  <a:tcPr anchor="ctr"/>
                </a:tc>
                <a:tc>
                  <a:txBody>
                    <a:bodyPr/>
                    <a:lstStyle/>
                    <a:p>
                      <a:r>
                        <a:rPr lang="en-US" sz="1400" dirty="0" smtClean="0"/>
                        <a:t>133</a:t>
                      </a:r>
                      <a:endParaRPr lang="en-US" sz="1400" dirty="0"/>
                    </a:p>
                  </a:txBody>
                  <a:tcPr/>
                </a:tc>
                <a:tc>
                  <a:txBody>
                    <a:bodyPr/>
                    <a:lstStyle/>
                    <a:p>
                      <a:r>
                        <a:rPr lang="en-US" sz="1400" dirty="0" smtClean="0"/>
                        <a:t>Cleantech / Semiconductors</a:t>
                      </a:r>
                      <a:endParaRPr lang="en-US" sz="1400" dirty="0"/>
                    </a:p>
                  </a:txBody>
                  <a:tcPr/>
                </a:tc>
                <a:tc>
                  <a:txBody>
                    <a:bodyPr/>
                    <a:lstStyle/>
                    <a:p>
                      <a:pPr algn="r" fontAlgn="ctr"/>
                      <a:r>
                        <a:rPr lang="en-US" sz="1400" dirty="0" smtClean="0">
                          <a:effectLst/>
                        </a:rPr>
                        <a:t>1.089404</a:t>
                      </a:r>
                    </a:p>
                    <a:p>
                      <a:pPr algn="r" fontAlgn="ctr"/>
                      <a:r>
                        <a:rPr lang="en-US" sz="1400" dirty="0" smtClean="0">
                          <a:effectLst/>
                        </a:rPr>
                        <a:t>e+09</a:t>
                      </a:r>
                      <a:endParaRPr lang="en-US" sz="1400" dirty="0">
                        <a:effectLst/>
                      </a:endParaRPr>
                    </a:p>
                  </a:txBody>
                  <a:tcPr anchor="ctr"/>
                </a:tc>
                <a:tc>
                  <a:txBody>
                    <a:bodyPr/>
                    <a:lstStyle/>
                    <a:p>
                      <a:r>
                        <a:rPr lang="en-US" sz="1400" dirty="0" smtClean="0"/>
                        <a:t>130</a:t>
                      </a:r>
                      <a:endParaRPr lang="en-US" sz="1400" dirty="0"/>
                    </a:p>
                  </a:txBody>
                  <a:tcPr/>
                </a:tc>
                <a:extLst>
                  <a:ext uri="{0D108BD9-81ED-4DB2-BD59-A6C34878D82A}">
                    <a16:rowId xmlns:a16="http://schemas.microsoft.com/office/drawing/2014/main" val="2226099883"/>
                  </a:ext>
                </a:extLst>
              </a:tr>
              <a:tr h="864241">
                <a:tc>
                  <a:txBody>
                    <a:bodyPr/>
                    <a:lstStyle/>
                    <a:p>
                      <a:r>
                        <a:rPr lang="en-US" sz="1400" dirty="0" smtClean="0"/>
                        <a:t>CAN</a:t>
                      </a:r>
                      <a:endParaRPr lang="en-US" sz="1400" dirty="0"/>
                    </a:p>
                  </a:txBody>
                  <a:tcPr/>
                </a:tc>
                <a:tc>
                  <a:txBody>
                    <a:bodyPr/>
                    <a:lstStyle/>
                    <a:p>
                      <a:r>
                        <a:rPr lang="en-US" sz="1400" dirty="0" smtClean="0"/>
                        <a:t>Cleantech / Semiconductors</a:t>
                      </a:r>
                      <a:endParaRPr lang="en-US" sz="1400" dirty="0"/>
                    </a:p>
                  </a:txBody>
                  <a:tcPr/>
                </a:tc>
                <a:tc>
                  <a:txBody>
                    <a:bodyPr/>
                    <a:lstStyle/>
                    <a:p>
                      <a:pPr algn="r" fontAlgn="ctr"/>
                      <a:r>
                        <a:rPr lang="en-US" sz="1400" dirty="0" smtClean="0">
                          <a:effectLst/>
                        </a:rPr>
                        <a:t>1.015888</a:t>
                      </a:r>
                    </a:p>
                    <a:p>
                      <a:pPr algn="r" fontAlgn="ctr"/>
                      <a:r>
                        <a:rPr lang="en-US" sz="1400" dirty="0" smtClean="0">
                          <a:effectLst/>
                        </a:rPr>
                        <a:t>e+09</a:t>
                      </a:r>
                      <a:endParaRPr lang="en-US" sz="1400" dirty="0">
                        <a:effectLst/>
                      </a:endParaRPr>
                    </a:p>
                  </a:txBody>
                  <a:tcPr anchor="ctr"/>
                </a:tc>
                <a:tc>
                  <a:txBody>
                    <a:bodyPr/>
                    <a:lstStyle/>
                    <a:p>
                      <a:r>
                        <a:rPr lang="en-US" sz="1400" dirty="0" smtClean="0"/>
                        <a:t>112</a:t>
                      </a:r>
                      <a:endParaRPr lang="en-US" sz="1400" dirty="0"/>
                    </a:p>
                  </a:txBody>
                  <a:tcPr/>
                </a:tc>
                <a:tc>
                  <a:txBody>
                    <a:bodyPr/>
                    <a:lstStyle/>
                    <a:p>
                      <a:r>
                        <a:rPr lang="en-US" sz="1400" dirty="0" smtClean="0"/>
                        <a:t>Others</a:t>
                      </a:r>
                      <a:endParaRPr lang="en-US" sz="1400" dirty="0"/>
                    </a:p>
                  </a:txBody>
                  <a:tcPr/>
                </a:tc>
                <a:tc>
                  <a:txBody>
                    <a:bodyPr/>
                    <a:lstStyle/>
                    <a:p>
                      <a:pPr algn="r" fontAlgn="ctr"/>
                      <a:r>
                        <a:rPr lang="en-US" sz="1400" dirty="0" smtClean="0">
                          <a:effectLst/>
                        </a:rPr>
                        <a:t>9.261380</a:t>
                      </a:r>
                    </a:p>
                    <a:p>
                      <a:pPr algn="r" fontAlgn="ctr"/>
                      <a:r>
                        <a:rPr lang="en-US" sz="1400" dirty="0" smtClean="0">
                          <a:effectLst/>
                        </a:rPr>
                        <a:t>e+08</a:t>
                      </a:r>
                      <a:endParaRPr lang="en-US" sz="1400" dirty="0">
                        <a:effectLst/>
                      </a:endParaRPr>
                    </a:p>
                  </a:txBody>
                  <a:tcPr anchor="ctr"/>
                </a:tc>
                <a:tc>
                  <a:txBody>
                    <a:bodyPr/>
                    <a:lstStyle/>
                    <a:p>
                      <a:r>
                        <a:rPr lang="en-US" sz="1400" dirty="0" smtClean="0"/>
                        <a:t>109</a:t>
                      </a:r>
                      <a:endParaRPr lang="en-US" sz="1400" dirty="0"/>
                    </a:p>
                  </a:txBody>
                  <a:tcPr/>
                </a:tc>
                <a:tc>
                  <a:txBody>
                    <a:bodyPr/>
                    <a:lstStyle/>
                    <a:p>
                      <a:r>
                        <a:rPr lang="en-US" sz="1400" dirty="0" smtClean="0"/>
                        <a:t>Social, Finance, Analytics, Advertising</a:t>
                      </a:r>
                      <a:endParaRPr lang="en-US" sz="1400" dirty="0"/>
                    </a:p>
                  </a:txBody>
                  <a:tcPr/>
                </a:tc>
                <a:tc>
                  <a:txBody>
                    <a:bodyPr/>
                    <a:lstStyle/>
                    <a:p>
                      <a:pPr algn="r" fontAlgn="ctr"/>
                      <a:r>
                        <a:rPr lang="en-US" sz="1400" dirty="0" smtClean="0">
                          <a:effectLst/>
                        </a:rPr>
                        <a:t>6.561431</a:t>
                      </a:r>
                    </a:p>
                    <a:p>
                      <a:pPr algn="r" fontAlgn="ctr"/>
                      <a:r>
                        <a:rPr lang="en-US" sz="1400" dirty="0" smtClean="0">
                          <a:effectLst/>
                        </a:rPr>
                        <a:t>e+08</a:t>
                      </a:r>
                      <a:endParaRPr lang="en-US" sz="1400" dirty="0">
                        <a:effectLst/>
                      </a:endParaRPr>
                    </a:p>
                  </a:txBody>
                  <a:tcPr anchor="ctr"/>
                </a:tc>
                <a:tc>
                  <a:txBody>
                    <a:bodyPr/>
                    <a:lstStyle/>
                    <a:p>
                      <a:r>
                        <a:rPr lang="en-US" sz="1400" dirty="0" smtClean="0"/>
                        <a:t>78</a:t>
                      </a:r>
                      <a:endParaRPr lang="en-US" sz="1400" dirty="0"/>
                    </a:p>
                  </a:txBody>
                  <a:tcPr/>
                </a:tc>
                <a:extLst>
                  <a:ext uri="{0D108BD9-81ED-4DB2-BD59-A6C34878D82A}">
                    <a16:rowId xmlns:a16="http://schemas.microsoft.com/office/drawing/2014/main" val="3551020096"/>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Results – Suitable </a:t>
            </a:r>
            <a:r>
              <a:rPr lang="en-US" sz="2800" dirty="0" smtClean="0"/>
              <a:t>Funding </a:t>
            </a:r>
            <a:r>
              <a:rPr lang="en-US" sz="2800" dirty="0"/>
              <a:t>type (FT</a:t>
            </a:r>
            <a:r>
              <a:rPr lang="en-US" sz="2800" dirty="0" smtClean="0"/>
              <a:t>)</a:t>
            </a:r>
            <a:endParaRPr lang="en-IN" sz="2800" dirty="0"/>
          </a:p>
        </p:txBody>
      </p:sp>
      <p:sp>
        <p:nvSpPr>
          <p:cNvPr id="5" name="Content Placeholder 4"/>
          <p:cNvSpPr>
            <a:spLocks noGrp="1"/>
          </p:cNvSpPr>
          <p:nvPr>
            <p:ph idx="1"/>
          </p:nvPr>
        </p:nvSpPr>
        <p:spPr>
          <a:xfrm>
            <a:off x="404949" y="1854926"/>
            <a:ext cx="4428308" cy="4344261"/>
          </a:xfrm>
        </p:spPr>
        <p:txBody>
          <a:bodyPr>
            <a:normAutofit fontScale="85000" lnSpcReduction="10000"/>
          </a:bodyPr>
          <a:lstStyle/>
          <a:p>
            <a:r>
              <a:rPr lang="en-US" sz="1900" dirty="0" smtClean="0">
                <a:latin typeface="+mn-lt"/>
              </a:rPr>
              <a:t>Spark Funds wants to invest 5-15 million USD.</a:t>
            </a:r>
          </a:p>
          <a:p>
            <a:r>
              <a:rPr lang="en-US" sz="1900" dirty="0">
                <a:latin typeface="+mn-lt"/>
              </a:rPr>
              <a:t>Four FT are plotted against </a:t>
            </a:r>
            <a:r>
              <a:rPr lang="en-US" sz="1900" dirty="0" smtClean="0">
                <a:latin typeface="+mn-lt"/>
              </a:rPr>
              <a:t>and </a:t>
            </a:r>
            <a:r>
              <a:rPr lang="en-US" sz="1900" dirty="0">
                <a:latin typeface="+mn-lt"/>
              </a:rPr>
              <a:t>fraction of total </a:t>
            </a:r>
            <a:r>
              <a:rPr lang="en-US" sz="1900" dirty="0" smtClean="0">
                <a:latin typeface="+mn-lt"/>
              </a:rPr>
              <a:t>investments(left) and </a:t>
            </a:r>
            <a:r>
              <a:rPr lang="en-US" sz="1900" dirty="0">
                <a:latin typeface="+mn-lt"/>
              </a:rPr>
              <a:t>average investment amount </a:t>
            </a:r>
            <a:r>
              <a:rPr lang="en-US" sz="1900" dirty="0" smtClean="0">
                <a:latin typeface="+mn-lt"/>
              </a:rPr>
              <a:t>(right).</a:t>
            </a:r>
          </a:p>
          <a:p>
            <a:r>
              <a:rPr lang="en-US" sz="1900" dirty="0" smtClean="0">
                <a:latin typeface="+mn-lt"/>
              </a:rPr>
              <a:t>Venture FT has the maximum fraction of total investments among all four funding types.</a:t>
            </a:r>
            <a:endParaRPr lang="en-US" sz="1900" dirty="0" smtClean="0">
              <a:solidFill>
                <a:srgbClr val="FF0000"/>
              </a:solidFill>
              <a:latin typeface="+mn-lt"/>
            </a:endParaRPr>
          </a:p>
          <a:p>
            <a:r>
              <a:rPr lang="en-US" sz="1900" dirty="0" smtClean="0">
                <a:solidFill>
                  <a:srgbClr val="FF0000"/>
                </a:solidFill>
                <a:latin typeface="+mn-lt"/>
              </a:rPr>
              <a:t>RED</a:t>
            </a:r>
            <a:r>
              <a:rPr lang="en-US" sz="1900" dirty="0" smtClean="0">
                <a:latin typeface="+mn-lt"/>
              </a:rPr>
              <a:t> lines in the right plot shows the Spark Funds investment limits.</a:t>
            </a:r>
          </a:p>
          <a:p>
            <a:r>
              <a:rPr lang="en-US" sz="1900" dirty="0" smtClean="0">
                <a:latin typeface="+mn-lt"/>
              </a:rPr>
              <a:t>Average investments for each FT are clearly mentioned in right box plot.</a:t>
            </a:r>
          </a:p>
          <a:p>
            <a:r>
              <a:rPr lang="en-US" sz="1900" dirty="0" smtClean="0">
                <a:latin typeface="+mn-lt"/>
              </a:rPr>
              <a:t>Clearly “</a:t>
            </a:r>
            <a:r>
              <a:rPr lang="en-US" sz="1900" b="1" dirty="0" smtClean="0">
                <a:latin typeface="+mn-lt"/>
              </a:rPr>
              <a:t>Venture</a:t>
            </a:r>
            <a:r>
              <a:rPr lang="en-US" sz="1900" dirty="0" smtClean="0">
                <a:latin typeface="+mn-lt"/>
              </a:rPr>
              <a:t>” FT has average(50%) to 75% within Spark funds investment limits.</a:t>
            </a:r>
          </a:p>
          <a:p>
            <a:r>
              <a:rPr lang="en-US" sz="1900" dirty="0" smtClean="0">
                <a:latin typeface="+mn-lt"/>
              </a:rPr>
              <a:t>“</a:t>
            </a:r>
            <a:r>
              <a:rPr lang="en-US" sz="1900" b="1" dirty="0" smtClean="0">
                <a:latin typeface="+mn-lt"/>
              </a:rPr>
              <a:t>Venture” FT is best suited for Spark funds.</a:t>
            </a:r>
          </a:p>
          <a:p>
            <a:pPr marL="0" indent="0">
              <a:buNone/>
            </a:pPr>
            <a:endParaRPr lang="en-US" sz="1400" dirty="0" smtClean="0">
              <a:latin typeface="+mn-lt"/>
            </a:endParaRPr>
          </a:p>
          <a:p>
            <a:endParaRPr lang="en-US" sz="1400" dirty="0" smtClean="0">
              <a:latin typeface="+mn-lt"/>
            </a:endParaRPr>
          </a:p>
          <a:p>
            <a:pPr marL="0" indent="0">
              <a:buNone/>
            </a:pPr>
            <a:r>
              <a:rPr lang="en-US" sz="1400" dirty="0">
                <a:latin typeface="+mn-lt"/>
              </a:rPr>
              <a:t> </a:t>
            </a:r>
            <a:r>
              <a:rPr lang="en-US" sz="1400" dirty="0" smtClean="0">
                <a:latin typeface="+mn-lt"/>
              </a:rPr>
              <a:t>     </a:t>
            </a:r>
          </a:p>
          <a:p>
            <a:endParaRPr lang="en-US" sz="1400" dirty="0" smtClean="0">
              <a:latin typeface="+mn-lt"/>
            </a:endParaRPr>
          </a:p>
          <a:p>
            <a:endParaRPr lang="en-US" sz="1400" dirty="0">
              <a:latin typeface="+mn-lt"/>
            </a:endParaRPr>
          </a:p>
        </p:txBody>
      </p:sp>
      <p:pic>
        <p:nvPicPr>
          <p:cNvPr id="2" name="Picture 1"/>
          <p:cNvPicPr>
            <a:picLocks noChangeAspect="1"/>
          </p:cNvPicPr>
          <p:nvPr/>
        </p:nvPicPr>
        <p:blipFill>
          <a:blip r:embed="rId2"/>
          <a:stretch>
            <a:fillRect/>
          </a:stretch>
        </p:blipFill>
        <p:spPr>
          <a:xfrm>
            <a:off x="4689975" y="1496218"/>
            <a:ext cx="7180934" cy="4702969"/>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57440" y="1496218"/>
            <a:ext cx="7084677" cy="5232128"/>
          </a:xfrm>
          <a:prstGeom prst="rect">
            <a:avLst/>
          </a:prstGeom>
        </p:spPr>
      </p:pic>
      <p:sp>
        <p:nvSpPr>
          <p:cNvPr id="3" name="Content Placeholder 2"/>
          <p:cNvSpPr>
            <a:spLocks noGrp="1"/>
          </p:cNvSpPr>
          <p:nvPr>
            <p:ph idx="1"/>
          </p:nvPr>
        </p:nvSpPr>
        <p:spPr>
          <a:xfrm>
            <a:off x="404949" y="1854926"/>
            <a:ext cx="4358120" cy="4344261"/>
          </a:xfrm>
        </p:spPr>
        <p:txBody>
          <a:bodyPr>
            <a:normAutofit/>
          </a:bodyPr>
          <a:lstStyle/>
          <a:p>
            <a:r>
              <a:rPr lang="en-US" sz="1600" dirty="0">
                <a:latin typeface="+mn-lt"/>
              </a:rPr>
              <a:t>Top 9 countries are plotted against </a:t>
            </a:r>
            <a:r>
              <a:rPr lang="en-US" sz="1600" dirty="0" smtClean="0">
                <a:latin typeface="+mn-lt"/>
              </a:rPr>
              <a:t>the </a:t>
            </a:r>
            <a:r>
              <a:rPr lang="en-US" sz="1600" dirty="0">
                <a:latin typeface="+mn-lt"/>
              </a:rPr>
              <a:t>total amount </a:t>
            </a:r>
            <a:r>
              <a:rPr lang="en-US" sz="1600" dirty="0" smtClean="0">
                <a:latin typeface="+mn-lt"/>
              </a:rPr>
              <a:t>of </a:t>
            </a:r>
            <a:r>
              <a:rPr lang="en-US" sz="1600" dirty="0">
                <a:latin typeface="+mn-lt"/>
              </a:rPr>
              <a:t>investments of funding type </a:t>
            </a:r>
            <a:r>
              <a:rPr lang="en-US" sz="1600" b="1" dirty="0" smtClean="0">
                <a:latin typeface="+mn-lt"/>
              </a:rPr>
              <a:t>Venture</a:t>
            </a:r>
            <a:r>
              <a:rPr lang="en-US" sz="1600" dirty="0" smtClean="0">
                <a:latin typeface="+mn-lt"/>
              </a:rPr>
              <a:t>.</a:t>
            </a:r>
          </a:p>
          <a:p>
            <a:pPr marL="0" indent="0">
              <a:buNone/>
            </a:pPr>
            <a:endParaRPr lang="en-US" sz="1600" dirty="0" smtClean="0">
              <a:latin typeface="+mn-lt"/>
            </a:endParaRPr>
          </a:p>
          <a:p>
            <a:r>
              <a:rPr lang="en-US" sz="1600" dirty="0" smtClean="0">
                <a:latin typeface="+mn-lt"/>
              </a:rPr>
              <a:t>Clearly Top 3 countries which received maximum investments for Venture FT are:</a:t>
            </a:r>
          </a:p>
          <a:p>
            <a:pPr lvl="1"/>
            <a:r>
              <a:rPr lang="en-US" sz="1600" dirty="0" smtClean="0">
                <a:latin typeface="+mn-lt"/>
              </a:rPr>
              <a:t>United States of America (USA)</a:t>
            </a:r>
          </a:p>
          <a:p>
            <a:pPr lvl="1"/>
            <a:r>
              <a:rPr lang="en-US" sz="1600" dirty="0" smtClean="0">
                <a:latin typeface="+mn-lt"/>
              </a:rPr>
              <a:t>Great Britain (GBR)</a:t>
            </a:r>
          </a:p>
          <a:p>
            <a:pPr lvl="1"/>
            <a:r>
              <a:rPr lang="en-US" sz="1600" dirty="0" smtClean="0">
                <a:latin typeface="+mn-lt"/>
              </a:rPr>
              <a:t>Canada (CAN)</a:t>
            </a:r>
          </a:p>
          <a:p>
            <a:endParaRPr lang="en-US" sz="1600" dirty="0">
              <a:latin typeface="+mn-lt"/>
            </a:endParaRPr>
          </a:p>
          <a:p>
            <a:r>
              <a:rPr lang="en-US" sz="1600" b="1" dirty="0">
                <a:latin typeface="+mn-lt"/>
              </a:rPr>
              <a:t>United States of America, Great Britain and Canada countries are best suited for investment by Spark </a:t>
            </a:r>
            <a:r>
              <a:rPr lang="en-US" sz="1600" b="1" dirty="0" smtClean="0">
                <a:latin typeface="+mn-lt"/>
              </a:rPr>
              <a:t>Funds.</a:t>
            </a:r>
            <a:endParaRPr lang="en-US" sz="1600" b="1" dirty="0">
              <a:latin typeface="+mn-lt"/>
            </a:endParaRPr>
          </a:p>
          <a:p>
            <a:pPr marL="0" indent="0">
              <a:buNone/>
            </a:pPr>
            <a:endParaRPr lang="en-US" sz="1800" dirty="0" smtClean="0">
              <a:latin typeface="+mn-lt"/>
            </a:endParaRPr>
          </a:p>
          <a:p>
            <a:pPr lvl="1"/>
            <a:endParaRPr lang="en-US" sz="1000" dirty="0">
              <a:latin typeface="+mn-lt"/>
            </a:endParaRPr>
          </a:p>
          <a:p>
            <a:pPr marL="0" indent="0">
              <a:buNone/>
            </a:pPr>
            <a:endParaRPr lang="en-IN" sz="1800" dirty="0"/>
          </a:p>
        </p:txBody>
      </p:sp>
      <p:sp>
        <p:nvSpPr>
          <p:cNvPr id="6" name="Title 1"/>
          <p:cNvSpPr>
            <a:spLocks noGrp="1"/>
          </p:cNvSpPr>
          <p:nvPr>
            <p:ph type="title"/>
          </p:nvPr>
        </p:nvSpPr>
        <p:spPr>
          <a:xfrm>
            <a:off x="1136469" y="640080"/>
            <a:ext cx="9536080" cy="856138"/>
          </a:xfrm>
        </p:spPr>
        <p:txBody>
          <a:bodyPr>
            <a:normAutofit/>
          </a:bodyPr>
          <a:lstStyle/>
          <a:p>
            <a:r>
              <a:rPr lang="en-IN" b="1" dirty="0"/>
              <a:t> </a:t>
            </a:r>
            <a:r>
              <a:rPr lang="en-IN" sz="2800" dirty="0" smtClean="0"/>
              <a:t>Results - </a:t>
            </a:r>
            <a:r>
              <a:rPr lang="en-US" sz="2800" dirty="0" smtClean="0"/>
              <a:t>Top 3 </a:t>
            </a:r>
            <a:r>
              <a:rPr lang="en-US" sz="2800" dirty="0"/>
              <a:t>countries </a:t>
            </a:r>
            <a:r>
              <a:rPr lang="en-US" sz="2800" dirty="0" smtClean="0"/>
              <a:t>for Venture Funding Type</a:t>
            </a:r>
            <a:endParaRPr lang="en-IN" sz="2800"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4999564" cy="4344261"/>
          </a:xfrm>
        </p:spPr>
        <p:txBody>
          <a:bodyPr>
            <a:normAutofit/>
          </a:bodyPr>
          <a:lstStyle/>
          <a:p>
            <a:r>
              <a:rPr lang="en-US" sz="1600" dirty="0" smtClean="0">
                <a:latin typeface="+mn-lt"/>
              </a:rPr>
              <a:t>Total number </a:t>
            </a:r>
            <a:r>
              <a:rPr lang="en-US" sz="1600" dirty="0">
                <a:latin typeface="+mn-lt"/>
              </a:rPr>
              <a:t>of investments is plotted in the top 3 sectors of the top 3 </a:t>
            </a:r>
            <a:r>
              <a:rPr lang="en-US" sz="1600" dirty="0" smtClean="0">
                <a:latin typeface="+mn-lt"/>
              </a:rPr>
              <a:t>countries. </a:t>
            </a:r>
          </a:p>
          <a:p>
            <a:r>
              <a:rPr lang="en-US" sz="1600" b="1" dirty="0" smtClean="0">
                <a:latin typeface="+mn-lt"/>
              </a:rPr>
              <a:t>“Others” </a:t>
            </a:r>
            <a:r>
              <a:rPr lang="en-US" sz="1600" dirty="0" smtClean="0">
                <a:latin typeface="+mn-lt"/>
              </a:rPr>
              <a:t>sector seems to have the highest total investments, however it may comprise of investments in many small sectors which are clearly not visible here.</a:t>
            </a:r>
          </a:p>
          <a:p>
            <a:r>
              <a:rPr lang="en-US" sz="1600" dirty="0" smtClean="0">
                <a:latin typeface="+mn-lt"/>
              </a:rPr>
              <a:t>We should </a:t>
            </a:r>
            <a:r>
              <a:rPr lang="en-US" sz="1600" b="1" dirty="0" smtClean="0">
                <a:latin typeface="+mn-lt"/>
              </a:rPr>
              <a:t>NOT</a:t>
            </a:r>
            <a:r>
              <a:rPr lang="en-US" sz="1600" dirty="0" smtClean="0">
                <a:latin typeface="+mn-lt"/>
              </a:rPr>
              <a:t> consider “</a:t>
            </a:r>
            <a:r>
              <a:rPr lang="en-US" sz="1600" b="1" dirty="0" smtClean="0">
                <a:latin typeface="+mn-lt"/>
              </a:rPr>
              <a:t>Others</a:t>
            </a:r>
            <a:r>
              <a:rPr lang="en-US" sz="1600" dirty="0" smtClean="0">
                <a:latin typeface="+mn-lt"/>
              </a:rPr>
              <a:t>” sector for Spark Funds.</a:t>
            </a:r>
          </a:p>
          <a:p>
            <a:r>
              <a:rPr lang="en-US" sz="1600" b="1" dirty="0" err="1" smtClean="0">
                <a:latin typeface="+mn-lt"/>
              </a:rPr>
              <a:t>Cleantech</a:t>
            </a:r>
            <a:r>
              <a:rPr lang="en-US" sz="1600" b="1" dirty="0" smtClean="0">
                <a:latin typeface="+mn-lt"/>
              </a:rPr>
              <a:t>/Semiconductor </a:t>
            </a:r>
            <a:r>
              <a:rPr lang="en-US" sz="1600" dirty="0" smtClean="0">
                <a:latin typeface="+mn-lt"/>
              </a:rPr>
              <a:t>sector has the </a:t>
            </a:r>
            <a:r>
              <a:rPr lang="en-US" sz="1600" b="1" dirty="0" smtClean="0">
                <a:latin typeface="+mn-lt"/>
              </a:rPr>
              <a:t>2</a:t>
            </a:r>
            <a:r>
              <a:rPr lang="en-US" sz="1600" b="1" baseline="30000" dirty="0" smtClean="0">
                <a:latin typeface="+mn-lt"/>
              </a:rPr>
              <a:t>nd</a:t>
            </a:r>
            <a:r>
              <a:rPr lang="en-US" sz="1600" dirty="0" smtClean="0">
                <a:latin typeface="+mn-lt"/>
              </a:rPr>
              <a:t> highest total number of investments.</a:t>
            </a:r>
          </a:p>
          <a:p>
            <a:r>
              <a:rPr lang="en-US" sz="1600" b="1" dirty="0" smtClean="0">
                <a:latin typeface="+mn-lt"/>
              </a:rPr>
              <a:t>Social, Finance, Analytics , Advertising</a:t>
            </a:r>
            <a:r>
              <a:rPr lang="en-US" sz="1600" dirty="0" smtClean="0">
                <a:latin typeface="+mn-lt"/>
              </a:rPr>
              <a:t> has </a:t>
            </a:r>
            <a:r>
              <a:rPr lang="en-US" sz="1600" b="1" dirty="0" smtClean="0">
                <a:latin typeface="+mn-lt"/>
              </a:rPr>
              <a:t>3</a:t>
            </a:r>
            <a:r>
              <a:rPr lang="en-US" sz="1600" b="1" baseline="30000" dirty="0" smtClean="0">
                <a:latin typeface="+mn-lt"/>
              </a:rPr>
              <a:t>rd</a:t>
            </a:r>
            <a:r>
              <a:rPr lang="en-US" sz="1600" dirty="0" smtClean="0">
                <a:latin typeface="+mn-lt"/>
              </a:rPr>
              <a:t> highest total number of investments.</a:t>
            </a:r>
          </a:p>
          <a:p>
            <a:r>
              <a:rPr lang="en-US" sz="1600" dirty="0" smtClean="0">
                <a:latin typeface="+mn-lt"/>
              </a:rPr>
              <a:t>Difference between 2</a:t>
            </a:r>
            <a:r>
              <a:rPr lang="en-US" sz="1600" baseline="30000" dirty="0" smtClean="0">
                <a:latin typeface="+mn-lt"/>
              </a:rPr>
              <a:t>nd</a:t>
            </a:r>
            <a:r>
              <a:rPr lang="en-US" sz="1600" dirty="0" smtClean="0">
                <a:latin typeface="+mn-lt"/>
              </a:rPr>
              <a:t> and 3</a:t>
            </a:r>
            <a:r>
              <a:rPr lang="en-US" sz="1600" baseline="30000" dirty="0" smtClean="0">
                <a:latin typeface="+mn-lt"/>
              </a:rPr>
              <a:t>rd</a:t>
            </a:r>
            <a:r>
              <a:rPr lang="en-US" sz="1600" dirty="0" smtClean="0">
                <a:latin typeface="+mn-lt"/>
              </a:rPr>
              <a:t> highest investments is just 416.</a:t>
            </a:r>
          </a:p>
          <a:p>
            <a:endParaRPr lang="en-IN" sz="1400" dirty="0">
              <a:latin typeface="+mn-lt"/>
            </a:endParaRP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Results – Top 3 sectors of top 3 countries</a:t>
            </a:r>
            <a:endParaRPr lang="en-IN" sz="2800" dirty="0"/>
          </a:p>
        </p:txBody>
      </p:sp>
      <p:pic>
        <p:nvPicPr>
          <p:cNvPr id="4" name="Picture 3"/>
          <p:cNvPicPr>
            <a:picLocks noChangeAspect="1"/>
          </p:cNvPicPr>
          <p:nvPr/>
        </p:nvPicPr>
        <p:blipFill>
          <a:blip r:embed="rId2"/>
          <a:stretch>
            <a:fillRect/>
          </a:stretch>
        </p:blipFill>
        <p:spPr>
          <a:xfrm>
            <a:off x="5554070" y="1715708"/>
            <a:ext cx="6324600" cy="5142292"/>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3133</TotalTime>
  <Words>1088</Words>
  <Application>Microsoft Office PowerPoint</Application>
  <PresentationFormat>Widescreen</PresentationFormat>
  <Paragraphs>238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INVESTMENT ASSIGNMENT  SUBMISSION </vt:lpstr>
      <vt:lpstr> Abstract</vt:lpstr>
      <vt:lpstr> Problem solving methodology</vt:lpstr>
      <vt:lpstr> Investment Type Analysis</vt:lpstr>
      <vt:lpstr>  Country Analysis</vt:lpstr>
      <vt:lpstr> Sector Analysis</vt:lpstr>
      <vt:lpstr> Results – Suitable Funding type (FT)</vt:lpstr>
      <vt:lpstr> Results - Top 3 countries for Venture Funding Type</vt:lpstr>
      <vt:lpstr> Results – Top 3 sectors of top 3 countries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Jatin Sharma</cp:lastModifiedBy>
  <cp:revision>151</cp:revision>
  <dcterms:created xsi:type="dcterms:W3CDTF">2016-06-09T08:16:28Z</dcterms:created>
  <dcterms:modified xsi:type="dcterms:W3CDTF">2020-05-03T13:17:56Z</dcterms:modified>
</cp:coreProperties>
</file>