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61" r:id="rId3"/>
    <p:sldId id="257" r:id="rId4"/>
    <p:sldId id="260" r:id="rId5"/>
    <p:sldId id="258" r:id="rId6"/>
    <p:sldId id="264" r:id="rId7"/>
    <p:sldId id="259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2DC8FF"/>
    <a:srgbClr val="FF616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1" autoAdjust="0"/>
    <p:restoredTop sz="63624" autoAdjust="0"/>
  </p:normalViewPr>
  <p:slideViewPr>
    <p:cSldViewPr snapToGrid="0">
      <p:cViewPr varScale="1">
        <p:scale>
          <a:sx n="65" d="100"/>
          <a:sy n="65" d="100"/>
        </p:scale>
        <p:origin x="25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75F48-A68B-4B4B-838E-0596CDE0C6A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DAC89-FF61-47A9-837C-46FBF598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1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DAC89-FF61-47A9-837C-46FBF59835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7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PyBullet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is primarily used for its physics simulation capabilities. It provides: real world physics, tools to import URDF, and an environment for the agent to interact  </a:t>
            </a:r>
            <a:endParaRPr lang="en-US" b="1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OpenAI Gym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on the other hand, is used as a framework for developing and comparing reinforcement learning algorithms. It provides interface, functions like step, resetting and rendering</a:t>
            </a:r>
            <a:endParaRPr lang="en-US" b="0" i="0" dirty="0">
              <a:solidFill>
                <a:srgbClr val="CECAC3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DAC89-FF61-47A9-837C-46FBF59835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15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  <a:t>Many policy gradient approaches cannot guarantee monotonous improvement of its performance due to rapid changes in the policy updates.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  <a:t>On the other hand, TRPO is based on trust-region optimization that guarantees monotonous improvement by adding trust-region constraints to satisfy how close the new policy and old policy are allowed to be</a:t>
            </a:r>
            <a:endParaRPr lang="en-US" b="0" i="0" dirty="0">
              <a:solidFill>
                <a:srgbClr val="CECAC3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DAC89-FF61-47A9-837C-46FBF59835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10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DAC89-FF61-47A9-837C-46FBF59835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45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DAC89-FF61-47A9-837C-46FBF59835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08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DAC89-FF61-47A9-837C-46FBF59835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0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DAC89-FF61-47A9-837C-46FBF59835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76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DAC89-FF61-47A9-837C-46FBF59835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4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2D4A-E85D-4E29-8E73-F1A36FE188E9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68E5-736B-480B-B04E-4124262B06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3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958C-DBD8-493F-ABE3-97AF55407F8A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68E5-736B-480B-B04E-4124262B0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1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1830-4F20-4387-BA92-A5C920C286FF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68E5-736B-480B-B04E-4124262B0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1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6140-8698-4806-9C3B-DA50898DEA37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68E5-736B-480B-B04E-4124262B0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9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64C5-7706-48CF-A08D-71A1446C43EE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68E5-736B-480B-B04E-4124262B0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0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C418-71CE-4265-A5FB-50E5E1FB64A4}" type="datetime1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68E5-736B-480B-B04E-4124262B0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3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61DC-1CDA-4F38-A2A9-F5EB26886529}" type="datetime1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68E5-736B-480B-B04E-4124262B0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4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8F24-3FA7-4014-BB99-B67970A91416}" type="datetime1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68E5-736B-480B-B04E-4124262B0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6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7B4D-C867-4354-AF1B-09237281FF63}" type="datetime1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68E5-736B-480B-B04E-4124262B0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0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D03D-DF14-4C4F-98DF-15B901C7F1DD}" type="datetime1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68E5-736B-480B-B04E-4124262B0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3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EABD-323F-4AB8-A9C6-C0246A731F7A}" type="datetime1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68E5-736B-480B-B04E-4124262B0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0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356351"/>
            <a:ext cx="9144000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736" y="874474"/>
            <a:ext cx="7357557" cy="704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736" y="1819123"/>
            <a:ext cx="6222093" cy="3028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E49831E-4DF4-4472-AB10-186560BFF73A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C7968E5-736B-480B-B04E-4124262B06E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207" y="5224651"/>
            <a:ext cx="1058285" cy="105569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9144000" cy="43059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77"/>
            <a:ext cx="870857" cy="419302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70857" y="30629"/>
            <a:ext cx="474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Mechanical and Aerospace Engineering</a:t>
            </a:r>
          </a:p>
        </p:txBody>
      </p:sp>
    </p:spTree>
    <p:extLst>
      <p:ext uri="{BB962C8B-B14F-4D97-AF65-F5344CB8AC3E}">
        <p14:creationId xmlns:p14="http://schemas.microsoft.com/office/powerpoint/2010/main" val="190915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rardmaggiolino.medium.com/creating-openai-gym-environments-with-pybullet-part-1-13895a622b2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intro-to-artificial-intelligence/trust-region-policy-optimisation-trpo-a-policy-based-reinforcement-learning-fd38ff9e996e" TargetMode="External"/><Relationship Id="rId4" Type="http://schemas.openxmlformats.org/officeDocument/2006/relationships/hyperlink" Target="https://lilianweng.github.io/posts/2018-02-19-rl-overview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media" Target="../media/media2.mp4"/><Relationship Id="rId7" Type="http://schemas.openxmlformats.org/officeDocument/2006/relationships/image" Target="../media/image10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7971"/>
            <a:ext cx="7772400" cy="23876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Safe and Adaptable Navigation using RL and Optimal Control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Research Presentation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By: Jatin Sikka</a:t>
            </a:r>
          </a:p>
        </p:txBody>
      </p:sp>
    </p:spTree>
    <p:extLst>
      <p:ext uri="{BB962C8B-B14F-4D97-AF65-F5344CB8AC3E}">
        <p14:creationId xmlns:p14="http://schemas.microsoft.com/office/powerpoint/2010/main" val="1691657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References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6140-8698-4806-9C3B-DA50898DEA37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68E5-736B-480B-B04E-4124262B06EE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3AB939-284C-5869-C3A0-99B9BEA17740}"/>
              </a:ext>
            </a:extLst>
          </p:cNvPr>
          <p:cNvSpPr txBox="1"/>
          <p:nvPr/>
        </p:nvSpPr>
        <p:spPr>
          <a:xfrm>
            <a:off x="628650" y="1578567"/>
            <a:ext cx="7631430" cy="4008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17" indent="-342917" algn="just">
              <a:buFont typeface="+mj-lt"/>
              <a:buAutoNum type="arabicPeriod"/>
            </a:pPr>
            <a:endParaRPr lang="en-US" sz="1600" i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17" indent="-342917" algn="just">
              <a:buFont typeface="+mj-lt"/>
              <a:buAutoNum type="arabicPeriod"/>
            </a:pPr>
            <a:r>
              <a:rPr lang="en-US" sz="1600" i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Donggun</a:t>
            </a:r>
            <a:r>
              <a:rPr lang="en-US" sz="1600" i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Lee, “Safety-Guaranteed Autonomy under Uncertainty”, University of Californica, Berkeley,  2022</a:t>
            </a:r>
          </a:p>
          <a:p>
            <a:pPr marL="342917" indent="-342917" algn="just">
              <a:buFont typeface="+mj-lt"/>
              <a:buAutoNum type="arabicPeriod"/>
            </a:pPr>
            <a:r>
              <a:rPr lang="en-US" sz="1600" i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Schulman, J., Levine, S., Moritz, P., Jordan, M., &amp; </a:t>
            </a:r>
            <a:r>
              <a:rPr lang="en-US" sz="1600" i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Abbeel</a:t>
            </a:r>
            <a:r>
              <a:rPr lang="en-US" sz="1600" i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P. (2017). Trust Region Policy Optimization. </a:t>
            </a:r>
            <a:r>
              <a:rPr lang="en-US" sz="1600" i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600" i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arXiv:1502.05477v5 [</a:t>
            </a:r>
            <a:r>
              <a:rPr lang="en-US" sz="1600" i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cs.LG</a:t>
            </a:r>
            <a:r>
              <a:rPr lang="en-US" sz="1600" i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 University of California, Berkeley, Department of Electrical Engineering and Computer Sciences.</a:t>
            </a:r>
          </a:p>
          <a:p>
            <a:pPr marL="342917" indent="-342917" algn="just">
              <a:buFont typeface="+mj-lt"/>
              <a:buAutoNum type="arabicPeriod"/>
            </a:pPr>
            <a:r>
              <a:rPr lang="en-US" sz="1600" i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Maggiolino</a:t>
            </a:r>
            <a:r>
              <a:rPr lang="en-US" sz="1600" i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, G. (2019, October 22). Creating OpenAI Gym Environments with </a:t>
            </a:r>
            <a:r>
              <a:rPr lang="en-US" sz="1600" i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PyBullet</a:t>
            </a:r>
            <a:r>
              <a:rPr lang="en-US" sz="1600" i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(Part 1).</a:t>
            </a:r>
            <a:endParaRPr lang="en-US" sz="1600" i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17" indent="-342917" algn="just">
              <a:buFont typeface="+mj-lt"/>
              <a:buAutoNum type="arabicPeriod"/>
            </a:pPr>
            <a:r>
              <a:rPr lang="en-US" sz="1600" i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Weng, L. (2018, February 19). A (Long) Peek into Reinforcement Learning.</a:t>
            </a:r>
            <a:endParaRPr lang="en-US" sz="1600" i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17" indent="-342917" algn="just">
              <a:buFont typeface="+mj-lt"/>
              <a:buAutoNum type="arabicPeriod"/>
            </a:pPr>
            <a:r>
              <a:rPr lang="en-US" sz="1600" i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Karunakaran, D. (2020, October 12). Trust Region Policy </a:t>
            </a:r>
            <a:r>
              <a:rPr lang="en-US" sz="1600" i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Optimisation</a:t>
            </a:r>
            <a:r>
              <a:rPr lang="en-US" sz="1600" i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(TRPO) — a policy-based Reinforcement Learning. Intro to Artificial Intelligence. </a:t>
            </a:r>
            <a:endParaRPr lang="en-US" sz="1600" i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500"/>
              </a:spcAft>
              <a:buAutoNum type="arabicPeriod"/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500"/>
              </a:spcAft>
              <a:buAutoNum type="arabicPeriod"/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06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64A9EE3-8217-1A69-D1C9-CBA532356603}"/>
              </a:ext>
            </a:extLst>
          </p:cNvPr>
          <p:cNvSpPr txBox="1"/>
          <p:nvPr/>
        </p:nvSpPr>
        <p:spPr>
          <a:xfrm>
            <a:off x="683271" y="2339851"/>
            <a:ext cx="714375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1200"/>
              </a:spcAft>
              <a:buAutoNum type="arabicPeriod"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cs typeface="Times New Roman" panose="02020603050405020304" pitchFamily="18" charset="0"/>
              </a:rPr>
              <a:t>Reinforcement Learning Using TRPO</a:t>
            </a:r>
          </a:p>
          <a:p>
            <a:pPr marL="342900" indent="-342900" algn="just">
              <a:lnSpc>
                <a:spcPct val="200000"/>
              </a:lnSpc>
              <a:spcAft>
                <a:spcPts val="1200"/>
              </a:spcAft>
              <a:buAutoNum type="arabicPeriod"/>
            </a:pP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+mj-lt"/>
                <a:cs typeface="Times New Roman" panose="02020603050405020304" pitchFamily="18" charset="0"/>
              </a:rPr>
              <a:t>PyBullet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cs typeface="Times New Roman" panose="02020603050405020304" pitchFamily="18" charset="0"/>
              </a:rPr>
              <a:t>: physics simulation </a:t>
            </a:r>
          </a:p>
          <a:p>
            <a:pPr marL="342900" indent="-342900" algn="just">
              <a:lnSpc>
                <a:spcPct val="200000"/>
              </a:lnSpc>
              <a:spcAft>
                <a:spcPts val="1200"/>
              </a:spcAft>
              <a:buAutoNum type="arabicPeriod"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cs typeface="Times New Roman" panose="02020603050405020304" pitchFamily="18" charset="0"/>
              </a:rPr>
              <a:t>OpenAI Gym: developing RL 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500"/>
              </a:spcAft>
              <a:buAutoNum type="arabicPeriod"/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6140-8698-4806-9C3B-DA50898DEA37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68E5-736B-480B-B04E-4124262B06EE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8667BC-D08D-1303-8C87-71A5374D5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520" y="2352321"/>
            <a:ext cx="3520318" cy="16340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8A0444-2F17-D3C8-D150-45BB7E446941}"/>
              </a:ext>
            </a:extLst>
          </p:cNvPr>
          <p:cNvSpPr txBox="1"/>
          <p:nvPr/>
        </p:nvSpPr>
        <p:spPr>
          <a:xfrm>
            <a:off x="5284337" y="4125433"/>
            <a:ext cx="25426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Reinforcement learning visualization [3]</a:t>
            </a:r>
          </a:p>
        </p:txBody>
      </p:sp>
    </p:spTree>
    <p:extLst>
      <p:ext uri="{BB962C8B-B14F-4D97-AF65-F5344CB8AC3E}">
        <p14:creationId xmlns:p14="http://schemas.microsoft.com/office/powerpoint/2010/main" val="239120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6140-8698-4806-9C3B-DA50898DEA37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68E5-736B-480B-B04E-4124262B06EE}" type="slidenum">
              <a:rPr lang="en-US" smtClean="0"/>
              <a:t>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96064B-0ADC-584E-B5FE-B15BB2E7BFCF}"/>
              </a:ext>
            </a:extLst>
          </p:cNvPr>
          <p:cNvSpPr txBox="1"/>
          <p:nvPr/>
        </p:nvSpPr>
        <p:spPr>
          <a:xfrm>
            <a:off x="314639" y="1913181"/>
            <a:ext cx="7143750" cy="393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+mj-lt"/>
                <a:cs typeface="Times New Roman" panose="02020603050405020304" pitchFamily="18" charset="0"/>
              </a:rPr>
              <a:t>TRPO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cs typeface="Times New Roman" panose="02020603050405020304" pitchFamily="18" charset="0"/>
              </a:rPr>
              <a:t> agent, leverages a neural network </a:t>
            </a:r>
          </a:p>
          <a:p>
            <a:pPr algn="just">
              <a:spcAft>
                <a:spcPts val="1200"/>
              </a:spcAft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cs typeface="Times New Roman" panose="02020603050405020304" pitchFamily="18" charset="0"/>
              </a:rPr>
              <a:t>policy model that interprets the simulation state </a:t>
            </a:r>
          </a:p>
          <a:p>
            <a:pPr algn="just">
              <a:spcAft>
                <a:spcPts val="1200"/>
              </a:spcAft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cs typeface="Times New Roman" panose="02020603050405020304" pitchFamily="18" charset="0"/>
              </a:rPr>
              <a:t>to decide on the best actions. </a:t>
            </a:r>
          </a:p>
          <a:p>
            <a:pPr marL="800100" lvl="1" indent="-342900" algn="just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cs typeface="Times New Roman" panose="02020603050405020304" pitchFamily="18" charset="0"/>
              </a:rPr>
              <a:t>Find the best improvement</a:t>
            </a:r>
          </a:p>
          <a:p>
            <a:pPr marL="800100" lvl="1" indent="-342900" algn="just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cs typeface="Times New Roman" panose="02020603050405020304" pitchFamily="18" charset="0"/>
              </a:rPr>
              <a:t>Check whether the approximation is good</a:t>
            </a:r>
          </a:p>
          <a:p>
            <a:pPr marL="800100" lvl="1" indent="-342900" algn="just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cs typeface="Times New Roman" panose="02020603050405020304" pitchFamily="18" charset="0"/>
              </a:rPr>
              <a:t>Increase or decrease the Trust region</a:t>
            </a:r>
          </a:p>
          <a:p>
            <a:pPr marL="800100" lvl="1" indent="-342900" algn="just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Adobe Ming Std L" panose="02020300000000000000" pitchFamily="18" charset="-128"/>
                <a:cs typeface="Times New Roman" panose="02020603050405020304" pitchFamily="18" charset="0"/>
              </a:rPr>
              <a:t>Repeat Steps until goal is reached</a:t>
            </a:r>
            <a:endParaRPr lang="en-US" sz="1500" dirty="0">
              <a:solidFill>
                <a:schemeClr val="bg2">
                  <a:lumMod val="25000"/>
                </a:schemeClr>
              </a:solidFill>
              <a:latin typeface="Adobe Ming Std L" panose="02020300000000000000" pitchFamily="18" charset="-128"/>
              <a:ea typeface="Adobe Ming Std L" panose="02020300000000000000" pitchFamily="18" charset="-128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500"/>
              </a:spcAft>
              <a:buAutoNum type="arabicPeriod"/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500"/>
              </a:spcAft>
              <a:buAutoNum type="arabicPeriod"/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A2F9151-A4F7-654B-D1FE-6169B282D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713" y="2181573"/>
            <a:ext cx="3877648" cy="25806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4E56CFF-4B7A-6BD9-5E1A-E45181F695D6}"/>
              </a:ext>
            </a:extLst>
          </p:cNvPr>
          <p:cNvSpPr txBox="1"/>
          <p:nvPr/>
        </p:nvSpPr>
        <p:spPr>
          <a:xfrm>
            <a:off x="5726921" y="4948625"/>
            <a:ext cx="19800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TRPO visualization [5]</a:t>
            </a:r>
          </a:p>
        </p:txBody>
      </p:sp>
    </p:spTree>
    <p:extLst>
      <p:ext uri="{BB962C8B-B14F-4D97-AF65-F5344CB8AC3E}">
        <p14:creationId xmlns:p14="http://schemas.microsoft.com/office/powerpoint/2010/main" val="89404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TRPO Agent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6140-8698-4806-9C3B-DA50898DEA37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68E5-736B-480B-B04E-4124262B06EE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7">
                <a:extLst>
                  <a:ext uri="{FF2B5EF4-FFF2-40B4-BE49-F238E27FC236}">
                    <a16:creationId xmlns:a16="http://schemas.microsoft.com/office/drawing/2014/main" id="{622DFDAC-BA7C-F527-AA17-C85D836DBB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1998" y="3089253"/>
                <a:ext cx="6980000" cy="189885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US" sz="1500" dirty="0">
                    <a:solidFill>
                      <a:schemeClr val="bg2">
                        <a:lumMod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Where</a:t>
                </a:r>
                <a:r>
                  <a:rPr lang="en-US" sz="1500" b="0" dirty="0">
                    <a:solidFill>
                      <a:schemeClr val="bg2">
                        <a:lumMod val="2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5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5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500" b="0" i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KL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500" b="0" i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sup>
                    </m:sSubSup>
                    <m:d>
                      <m:dPr>
                        <m:ctrlPr>
                          <a:rPr lang="en-US" sz="15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5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</m:d>
                    <m:r>
                      <a:rPr lang="en-US" sz="15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500" dirty="0">
                    <a:solidFill>
                      <a:schemeClr val="bg2">
                        <a:lumMod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is </a:t>
                </a:r>
                <a:r>
                  <a:rPr lang="en-US" sz="1500" b="1" dirty="0">
                    <a:solidFill>
                      <a:schemeClr val="bg2">
                        <a:lumMod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KL Divergence: </a:t>
                </a:r>
                <a:r>
                  <a:rPr lang="en-US" sz="1500" dirty="0">
                    <a:latin typeface="+mj-lt"/>
                    <a:cs typeface="Times New Roman" panose="02020603050405020304" pitchFamily="18" charset="0"/>
                  </a:rPr>
                  <a:t>Ensures the new policy doesn’t deviate and stays in the Trust region constraint</a:t>
                </a:r>
                <a:endParaRPr lang="en-US" sz="1500" b="1" dirty="0">
                  <a:latin typeface="+mj-lt"/>
                  <a:cs typeface="Times New Roman" panose="02020603050405020304" pitchFamily="18" charset="0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en-US" sz="1500" dirty="0">
                    <a:solidFill>
                      <a:schemeClr val="bg2">
                        <a:lumMod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sz="15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5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15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</m:d>
                    <m:r>
                      <a:rPr lang="en-US" sz="1500" b="0" i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500" b="0" i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a:rPr lang="en-US" sz="1500" b="0" i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500" b="0" i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sz="1500" b="0" i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500" b="1" dirty="0">
                    <a:solidFill>
                      <a:schemeClr val="bg2">
                        <a:lumMod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Surrogate Objective: </a:t>
                </a:r>
                <a:r>
                  <a:rPr lang="en-US" sz="1500" dirty="0">
                    <a:latin typeface="+mj-lt"/>
                    <a:cs typeface="Times New Roman" panose="02020603050405020304" pitchFamily="18" charset="0"/>
                  </a:rPr>
                  <a:t>Compares new Policies probability of taking actions to the old policies, weighted by reward.</a:t>
                </a:r>
                <a:r>
                  <a:rPr lang="en-US" sz="1500" b="1" dirty="0">
                    <a:latin typeface="+mj-lt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Content Placeholder 7">
                <a:extLst>
                  <a:ext uri="{FF2B5EF4-FFF2-40B4-BE49-F238E27FC236}">
                    <a16:creationId xmlns:a16="http://schemas.microsoft.com/office/drawing/2014/main" id="{622DFDAC-BA7C-F527-AA17-C85D836DBB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1998" y="3089253"/>
                <a:ext cx="6980000" cy="1898853"/>
              </a:xfrm>
              <a:blipFill>
                <a:blip r:embed="rId3"/>
                <a:stretch>
                  <a:fillRect l="-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798C05-A639-5DFA-7AA0-CD7B09546291}"/>
                  </a:ext>
                </a:extLst>
              </p:cNvPr>
              <p:cNvSpPr txBox="1"/>
              <p:nvPr/>
            </p:nvSpPr>
            <p:spPr>
              <a:xfrm>
                <a:off x="1081998" y="2172952"/>
                <a:ext cx="6853767" cy="6111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cs typeface="Times New Roman" panose="02020603050405020304" pitchFamily="18" charset="0"/>
                        </a:rPr>
                        <m:t>Policy</m:t>
                      </m:r>
                      <m:r>
                        <m:rPr>
                          <m:nor/>
                        </m:rPr>
                        <a:rPr lang="en-US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cs typeface="Times New Roman" panose="02020603050405020304" pitchFamily="18" charset="0"/>
                        </a:rPr>
                        <m:t>update</m:t>
                      </m:r>
                      <m:r>
                        <a:rPr lang="en-US" sz="1600" b="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6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𝑚𝑎𝑥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schemeClr val="bg2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bg2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solidFill>
                                                <a:schemeClr val="bg2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bg2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solidFill>
                                                <a:schemeClr val="bg2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600" b="0" i="1" smtClean="0">
                                          <a:solidFill>
                                            <a:schemeClr val="bg2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bg2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  <m:sSubSup>
                                    <m:sSubSupPr>
                                      <m:ctrlPr>
                                        <a:rPr lang="en-US" sz="1600" b="0" i="1" smtClean="0">
                                          <a:solidFill>
                                            <a:schemeClr val="bg2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bg2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chemeClr val="bg2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KL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chemeClr val="bg2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max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1600" b="0" i="1" smtClean="0">
                                          <a:solidFill>
                                            <a:schemeClr val="bg2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solidFill>
                                                <a:schemeClr val="bg2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bg2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solidFill>
                                                <a:schemeClr val="bg2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solidFill>
                                            <a:schemeClr val="bg2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600" b="0" i="1" smtClean="0">
                                          <a:solidFill>
                                            <a:schemeClr val="bg2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sz="16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798C05-A639-5DFA-7AA0-CD7B09546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998" y="2172952"/>
                <a:ext cx="6853767" cy="6111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41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736" y="812967"/>
            <a:ext cx="7357557" cy="704093"/>
          </a:xfrm>
        </p:spPr>
        <p:txBody>
          <a:bodyPr>
            <a:normAutofit/>
          </a:bodyPr>
          <a:lstStyle/>
          <a:p>
            <a:r>
              <a:rPr lang="en-US" sz="4000" dirty="0"/>
              <a:t>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6140-8698-4806-9C3B-DA50898DEA37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68E5-736B-480B-B04E-4124262B06EE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3FE552-9A68-CB20-C4B7-2F6FE0F2D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37" y="2344377"/>
            <a:ext cx="7865613" cy="392974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anose="02020603050405020304" pitchFamily="18" charset="0"/>
              </a:rPr>
              <a:t>Environment Setup: </a:t>
            </a:r>
          </a:p>
          <a:p>
            <a:pPr marL="342900" indent="-342900" algn="just">
              <a:lnSpc>
                <a:spcPct val="20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cs typeface="Times New Roman" panose="02020603050405020304" pitchFamily="18" charset="0"/>
              </a:rPr>
              <a:t>Custom environment (car, goal, obstacles) </a:t>
            </a:r>
          </a:p>
          <a:p>
            <a:pPr marL="342900" indent="-342900" algn="just">
              <a:lnSpc>
                <a:spcPct val="20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cs typeface="Times New Roman" panose="02020603050405020304" pitchFamily="18" charset="0"/>
              </a:rPr>
              <a:t>2-degree action (acceleration &amp; steering)</a:t>
            </a:r>
          </a:p>
          <a:p>
            <a:pPr marL="342900" indent="-342900" algn="just">
              <a:lnSpc>
                <a:spcPct val="20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cs typeface="Times New Roman" panose="02020603050405020304" pitchFamily="18" charset="0"/>
              </a:rPr>
              <a:t>8-degree state space (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+mj-lt"/>
                <a:cs typeface="Times New Roman" panose="02020603050405020304" pitchFamily="18" charset="0"/>
              </a:rPr>
              <a:t>xy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cs typeface="Times New Roman" panose="02020603050405020304" pitchFamily="18" charset="0"/>
              </a:rPr>
              <a:t> position of target and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+mj-lt"/>
                <a:cs typeface="Times New Roman" panose="02020603050405020304" pitchFamily="18" charset="0"/>
              </a:rPr>
              <a:t>xy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cs typeface="Times New Roman" panose="02020603050405020304" pitchFamily="18" charset="0"/>
              </a:rPr>
              <a:t> position, orientation and velocity of car)</a:t>
            </a:r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500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962715-0BDA-659E-E26C-22037F2085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69"/>
          <a:stretch/>
        </p:blipFill>
        <p:spPr>
          <a:xfrm>
            <a:off x="5397303" y="1845534"/>
            <a:ext cx="2819794" cy="18085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CE681B-3D90-B4DB-7FFC-8D6D31D4C92D}"/>
              </a:ext>
            </a:extLst>
          </p:cNvPr>
          <p:cNvSpPr txBox="1"/>
          <p:nvPr/>
        </p:nvSpPr>
        <p:spPr>
          <a:xfrm>
            <a:off x="5397303" y="3736267"/>
            <a:ext cx="23567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Environment visualization [3]</a:t>
            </a:r>
          </a:p>
        </p:txBody>
      </p:sp>
    </p:spTree>
    <p:extLst>
      <p:ext uri="{BB962C8B-B14F-4D97-AF65-F5344CB8AC3E}">
        <p14:creationId xmlns:p14="http://schemas.microsoft.com/office/powerpoint/2010/main" val="108693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Reward Function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6140-8698-4806-9C3B-DA50898DEA37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68E5-736B-480B-B04E-4124262B06EE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8CE735-C8A8-B601-010F-EFE45970AA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80" t="25831" r="6937"/>
          <a:stretch/>
        </p:blipFill>
        <p:spPr>
          <a:xfrm>
            <a:off x="4246880" y="1670271"/>
            <a:ext cx="3496310" cy="4313255"/>
          </a:xfrm>
          <a:prstGeom prst="rect">
            <a:avLst/>
          </a:prstGeom>
        </p:spPr>
      </p:pic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94B15852-8999-6CC7-32B4-B14221A6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37" y="1862026"/>
            <a:ext cx="7865613" cy="392974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2400"/>
              </a:spcBef>
              <a:spcAft>
                <a:spcPts val="300"/>
              </a:spcAft>
              <a:buNone/>
            </a:pP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anose="02020603050405020304" pitchFamily="18" charset="0"/>
              </a:rPr>
              <a:t>Positive Reinforcement (Rewarding): </a:t>
            </a:r>
          </a:p>
          <a:p>
            <a:pPr marL="342900" indent="-342900" algn="just">
              <a:lnSpc>
                <a:spcPct val="150000"/>
              </a:lnSpc>
              <a:spcAft>
                <a:spcPts val="300"/>
              </a:spcAft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cs typeface="Times New Roman" panose="02020603050405020304" pitchFamily="18" charset="0"/>
              </a:rPr>
              <a:t>Proximity to the goal</a:t>
            </a:r>
          </a:p>
          <a:p>
            <a:pPr marL="342900" indent="-342900" algn="just">
              <a:lnSpc>
                <a:spcPct val="15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cs typeface="Times New Roman" panose="02020603050405020304" pitchFamily="18" charset="0"/>
              </a:rPr>
              <a:t>Reaching the goal</a:t>
            </a:r>
          </a:p>
          <a:p>
            <a:pPr marL="0" indent="0" algn="just">
              <a:lnSpc>
                <a:spcPct val="150000"/>
              </a:lnSpc>
              <a:spcBef>
                <a:spcPts val="2400"/>
              </a:spcBef>
              <a:spcAft>
                <a:spcPts val="300"/>
              </a:spcAft>
              <a:buNone/>
            </a:pP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anose="02020603050405020304" pitchFamily="18" charset="0"/>
              </a:rPr>
              <a:t>Negative Reinforcement (Penalizing):</a:t>
            </a:r>
          </a:p>
          <a:p>
            <a:pPr marL="342900" indent="-342900" algn="just">
              <a:lnSpc>
                <a:spcPct val="150000"/>
              </a:lnSpc>
              <a:spcAft>
                <a:spcPts val="300"/>
              </a:spcAft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cs typeface="Times New Roman" panose="02020603050405020304" pitchFamily="18" charset="0"/>
              </a:rPr>
              <a:t>Unsafe proximity to obstacle</a:t>
            </a:r>
          </a:p>
          <a:p>
            <a:pPr marL="342900" indent="-342900" algn="just">
              <a:lnSpc>
                <a:spcPct val="15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cs typeface="Times New Roman" panose="02020603050405020304" pitchFamily="18" charset="0"/>
              </a:rPr>
              <a:t>Collision with an obstacle</a:t>
            </a:r>
          </a:p>
          <a:p>
            <a:pPr marL="0" indent="0">
              <a:buNone/>
            </a:pPr>
            <a:endParaRPr lang="en-US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163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Result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6140-8698-4806-9C3B-DA50898DEA37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68E5-736B-480B-B04E-4124262B06EE}" type="slidenum">
              <a:rPr lang="en-US" smtClean="0"/>
              <a:t>7</a:t>
            </a:fld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908EB65-57B8-9D4F-6004-AB6CE268B9D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983" t="9134" r="10765" b="9474"/>
          <a:stretch/>
        </p:blipFill>
        <p:spPr>
          <a:xfrm>
            <a:off x="2835020" y="2444059"/>
            <a:ext cx="2328334" cy="2236851"/>
          </a:xfrm>
          <a:prstGeom prst="rect">
            <a:avLst/>
          </a:prstGeom>
        </p:spPr>
      </p:pic>
      <p:pic>
        <p:nvPicPr>
          <p:cNvPr id="42" name="Goal1">
            <a:hlinkClick r:id="" action="ppaction://media"/>
            <a:extLst>
              <a:ext uri="{FF2B5EF4-FFF2-40B4-BE49-F238E27FC236}">
                <a16:creationId xmlns:a16="http://schemas.microsoft.com/office/drawing/2014/main" id="{48C8C608-5CB4-3109-6693-5BF5C179D89F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50"/>
                </p14:media>
              </p:ext>
            </p:extLst>
          </p:nvPr>
        </p:nvPicPr>
        <p:blipFill rotWithShape="1">
          <a:blip r:embed="rId7"/>
          <a:srcRect l="43163" t="14654" r="34763" b="47798"/>
          <a:stretch/>
        </p:blipFill>
        <p:spPr>
          <a:xfrm>
            <a:off x="3230709" y="2617920"/>
            <a:ext cx="1519472" cy="1547078"/>
          </a:xfrm>
          <a:prstGeom prst="rect">
            <a:avLst/>
          </a:prstGeom>
          <a:ln w="19050"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1E62423-6AF8-AE13-A10C-79CCAFCAF0E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218" t="9135" r="10529" b="9474"/>
          <a:stretch/>
        </p:blipFill>
        <p:spPr>
          <a:xfrm>
            <a:off x="427798" y="2018775"/>
            <a:ext cx="2328334" cy="2236851"/>
          </a:xfrm>
          <a:prstGeom prst="rect">
            <a:avLst/>
          </a:prstGeom>
        </p:spPr>
      </p:pic>
      <p:pic>
        <p:nvPicPr>
          <p:cNvPr id="49" name="Initial">
            <a:hlinkClick r:id="" action="ppaction://media"/>
            <a:extLst>
              <a:ext uri="{FF2B5EF4-FFF2-40B4-BE49-F238E27FC236}">
                <a16:creationId xmlns:a16="http://schemas.microsoft.com/office/drawing/2014/main" id="{F7635929-B461-FD0B-286A-8F323D1D4375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3">
                  <p14:trim end="2755.6458"/>
                </p14:media>
              </p:ext>
            </p:extLst>
          </p:nvPr>
        </p:nvPicPr>
        <p:blipFill rotWithShape="1">
          <a:blip r:embed="rId8"/>
          <a:srcRect l="45646" t="14445" r="34354" b="47610"/>
          <a:stretch/>
        </p:blipFill>
        <p:spPr>
          <a:xfrm>
            <a:off x="967844" y="2277304"/>
            <a:ext cx="1434804" cy="1434804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3508E5B3-4C11-3EA6-66D2-C6C0FC1C900D}"/>
              </a:ext>
            </a:extLst>
          </p:cNvPr>
          <p:cNvGrpSpPr/>
          <p:nvPr/>
        </p:nvGrpSpPr>
        <p:grpSpPr>
          <a:xfrm>
            <a:off x="5321130" y="1919893"/>
            <a:ext cx="3383763" cy="3082357"/>
            <a:chOff x="16574516" y="13776308"/>
            <a:chExt cx="5943866" cy="4658440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918D44BA-43E3-F524-D2A9-019E4AE2C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100186" y="13925749"/>
              <a:ext cx="5211327" cy="3761133"/>
            </a:xfrm>
            <a:prstGeom prst="rect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DEFE293-446D-3FC9-8057-25158FF57BAA}"/>
                </a:ext>
              </a:extLst>
            </p:cNvPr>
            <p:cNvSpPr txBox="1"/>
            <p:nvPr/>
          </p:nvSpPr>
          <p:spPr>
            <a:xfrm>
              <a:off x="17815067" y="18062628"/>
              <a:ext cx="3939882" cy="3721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solidFill>
                    <a:schemeClr val="bg1">
                      <a:lumMod val="65000"/>
                    </a:schemeClr>
                  </a:solidFill>
                </a:rPr>
                <a:t>Average reward over 2000 iterations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C4481E6-4344-9AC7-D508-1D495C056936}"/>
                </a:ext>
              </a:extLst>
            </p:cNvPr>
            <p:cNvSpPr txBox="1"/>
            <p:nvPr/>
          </p:nvSpPr>
          <p:spPr>
            <a:xfrm>
              <a:off x="20083865" y="15375512"/>
              <a:ext cx="2213228" cy="5020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Avg. Reward Smoothed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B17401-AA3D-7C05-BECE-5711B7881AEB}"/>
                </a:ext>
              </a:extLst>
            </p:cNvPr>
            <p:cNvSpPr txBox="1"/>
            <p:nvPr/>
          </p:nvSpPr>
          <p:spPr>
            <a:xfrm>
              <a:off x="20198887" y="15237317"/>
              <a:ext cx="1286612" cy="3194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Avg. Reward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94CFBF7-2790-C85B-3143-A4A829057E8B}"/>
                </a:ext>
              </a:extLst>
            </p:cNvPr>
            <p:cNvSpPr/>
            <p:nvPr/>
          </p:nvSpPr>
          <p:spPr>
            <a:xfrm>
              <a:off x="20028242" y="15332795"/>
              <a:ext cx="167954" cy="159860"/>
            </a:xfrm>
            <a:prstGeom prst="rect">
              <a:avLst/>
            </a:prstGeom>
            <a:solidFill>
              <a:srgbClr val="E525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5959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55CFB7A-75AF-4B54-BE0F-2E80423A2945}"/>
                </a:ext>
              </a:extLst>
            </p:cNvPr>
            <p:cNvSpPr/>
            <p:nvPr/>
          </p:nvSpPr>
          <p:spPr>
            <a:xfrm>
              <a:off x="20028242" y="15599883"/>
              <a:ext cx="167954" cy="159860"/>
            </a:xfrm>
            <a:prstGeom prst="rect">
              <a:avLst/>
            </a:prstGeom>
            <a:solidFill>
              <a:srgbClr val="F9C8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81F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FE8F064-14DE-BFA8-AC6C-033E42901694}"/>
                </a:ext>
              </a:extLst>
            </p:cNvPr>
            <p:cNvSpPr txBox="1"/>
            <p:nvPr/>
          </p:nvSpPr>
          <p:spPr>
            <a:xfrm rot="16200000">
              <a:off x="16276629" y="15607022"/>
              <a:ext cx="1055888" cy="4601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Reward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08ECB2F-8EDC-34B7-4364-AAEDC6BD2CBF}"/>
                </a:ext>
              </a:extLst>
            </p:cNvPr>
            <p:cNvSpPr txBox="1"/>
            <p:nvPr/>
          </p:nvSpPr>
          <p:spPr>
            <a:xfrm>
              <a:off x="19286328" y="17726340"/>
              <a:ext cx="997361" cy="38374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Epoch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4BCF84B-42BD-5FB6-1D41-DBF29FA75445}"/>
                </a:ext>
              </a:extLst>
            </p:cNvPr>
            <p:cNvSpPr/>
            <p:nvPr/>
          </p:nvSpPr>
          <p:spPr>
            <a:xfrm>
              <a:off x="16643228" y="13776308"/>
              <a:ext cx="5875154" cy="42596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6429736A-7717-86AC-EFB3-95BC196EBDAC}"/>
              </a:ext>
            </a:extLst>
          </p:cNvPr>
          <p:cNvSpPr txBox="1"/>
          <p:nvPr/>
        </p:nvSpPr>
        <p:spPr>
          <a:xfrm>
            <a:off x="996151" y="4177595"/>
            <a:ext cx="12394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Video 1: Untrained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B2B64F7-C658-92D7-1200-FD9F957605D5}"/>
              </a:ext>
            </a:extLst>
          </p:cNvPr>
          <p:cNvSpPr txBox="1"/>
          <p:nvPr/>
        </p:nvSpPr>
        <p:spPr>
          <a:xfrm>
            <a:off x="3438895" y="4602886"/>
            <a:ext cx="1119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Video 2: Trained</a:t>
            </a:r>
          </a:p>
        </p:txBody>
      </p:sp>
    </p:spTree>
    <p:extLst>
      <p:ext uri="{BB962C8B-B14F-4D97-AF65-F5344CB8AC3E}">
        <p14:creationId xmlns:p14="http://schemas.microsoft.com/office/powerpoint/2010/main" val="10062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50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5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3751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repeatCount="indefinite" fill="hold" display="0">
                  <p:stCondLst>
                    <p:cond delay="indefinite"/>
                  </p:stCondLst>
                </p:cTn>
                <p:tgtEl>
                  <p:spTgt spid="42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video>
              <p:cMediaNode vol="80000">
                <p:cTn id="16" repeatCount="indefinite" fill="hold" display="0">
                  <p:stCondLst>
                    <p:cond delay="indefinite"/>
                  </p:stCondLst>
                </p:cTn>
                <p:tgtEl>
                  <p:spTgt spid="49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Lessons learned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6140-8698-4806-9C3B-DA50898DEA37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68E5-736B-480B-B04E-4124262B06EE}" type="slidenum">
              <a:rPr lang="en-US" smtClean="0"/>
              <a:t>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F2726-DAD2-C30D-35BE-014F76015D09}"/>
              </a:ext>
            </a:extLst>
          </p:cNvPr>
          <p:cNvSpPr txBox="1"/>
          <p:nvPr/>
        </p:nvSpPr>
        <p:spPr>
          <a:xfrm>
            <a:off x="5524063" y="4515247"/>
            <a:ext cx="23855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Video 3: Reward function before tuning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4C0FDC-A3A2-BFE5-9957-29D4182EEB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218" t="9135" r="10529" b="9474"/>
          <a:stretch/>
        </p:blipFill>
        <p:spPr>
          <a:xfrm>
            <a:off x="4918367" y="1518108"/>
            <a:ext cx="3596983" cy="3048627"/>
          </a:xfrm>
          <a:prstGeom prst="rect">
            <a:avLst/>
          </a:prstGeom>
        </p:spPr>
      </p:pic>
      <p:pic>
        <p:nvPicPr>
          <p:cNvPr id="3" name="Figure 1 2024-04-02 08-45-41">
            <a:hlinkClick r:id="" action="ppaction://media"/>
            <a:extLst>
              <a:ext uri="{FF2B5EF4-FFF2-40B4-BE49-F238E27FC236}">
                <a16:creationId xmlns:a16="http://schemas.microsoft.com/office/drawing/2014/main" id="{303F0EDF-6047-9707-C69D-CA1848A11FD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40000" t="13369" r="30000" b="39199"/>
          <a:stretch/>
        </p:blipFill>
        <p:spPr>
          <a:xfrm>
            <a:off x="5345258" y="1891268"/>
            <a:ext cx="2743200" cy="2286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3AB939-284C-5869-C3A0-99B9BEA17740}"/>
              </a:ext>
            </a:extLst>
          </p:cNvPr>
          <p:cNvSpPr txBox="1"/>
          <p:nvPr/>
        </p:nvSpPr>
        <p:spPr>
          <a:xfrm>
            <a:off x="822034" y="2434166"/>
            <a:ext cx="3200400" cy="206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1200"/>
              </a:spcAft>
              <a:buAutoNum type="arabicPeriod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Times New Roman" panose="02020603050405020304" pitchFamily="18" charset="0"/>
              </a:rPr>
              <a:t>Reward function fine tuning</a:t>
            </a:r>
          </a:p>
          <a:p>
            <a:pPr marL="342900" indent="-342900" algn="just">
              <a:lnSpc>
                <a:spcPct val="200000"/>
              </a:lnSpc>
              <a:spcAft>
                <a:spcPts val="1200"/>
              </a:spcAft>
              <a:buAutoNum type="arabicPeriod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Times New Roman" panose="02020603050405020304" pitchFamily="18" charset="0"/>
              </a:rPr>
              <a:t>RL disadvantages</a:t>
            </a:r>
          </a:p>
          <a:p>
            <a:pPr algn="just">
              <a:spcAft>
                <a:spcPts val="1500"/>
              </a:spcAft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500"/>
              </a:spcAft>
              <a:buAutoNum type="arabicPeriod"/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7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32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Future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5125"/>
          </a:xfrm>
        </p:spPr>
        <p:txBody>
          <a:bodyPr/>
          <a:lstStyle/>
          <a:p>
            <a:fld id="{FA3B6140-8698-4806-9C3B-DA50898DEA37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68E5-736B-480B-B04E-4124262B06EE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3AB939-284C-5869-C3A0-99B9BEA17740}"/>
              </a:ext>
            </a:extLst>
          </p:cNvPr>
          <p:cNvSpPr txBox="1"/>
          <p:nvPr/>
        </p:nvSpPr>
        <p:spPr>
          <a:xfrm>
            <a:off x="1000125" y="1804246"/>
            <a:ext cx="7143750" cy="388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1200"/>
              </a:spcAft>
              <a:buAutoNum type="arabicPeriod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Times New Roman" panose="02020603050405020304" pitchFamily="18" charset="0"/>
              </a:rPr>
              <a:t>Increase Training Time/ Epoch</a:t>
            </a:r>
          </a:p>
          <a:p>
            <a:pPr marL="342900" indent="-342900" algn="just">
              <a:lnSpc>
                <a:spcPct val="200000"/>
              </a:lnSpc>
              <a:spcAft>
                <a:spcPts val="1200"/>
              </a:spcAft>
              <a:buAutoNum type="arabicPeriod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Times New Roman" panose="02020603050405020304" pitchFamily="18" charset="0"/>
              </a:rPr>
              <a:t>Add uncertainties to the environment</a:t>
            </a:r>
          </a:p>
          <a:p>
            <a:pPr marL="342900" indent="-342900" algn="just">
              <a:lnSpc>
                <a:spcPct val="200000"/>
              </a:lnSpc>
              <a:spcAft>
                <a:spcPts val="1200"/>
              </a:spcAft>
              <a:buAutoNum type="arabicPeriod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Times New Roman" panose="02020603050405020304" pitchFamily="18" charset="0"/>
              </a:rPr>
              <a:t>Extend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+mj-lt"/>
                <a:cs typeface="Times New Roman" panose="02020603050405020304" pitchFamily="18" charset="0"/>
              </a:rPr>
              <a:t>Hopf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Times New Roman" panose="02020603050405020304" pitchFamily="18" charset="0"/>
              </a:rPr>
              <a:t> formula for non-linear systems</a:t>
            </a:r>
          </a:p>
          <a:p>
            <a:pPr marL="342900" indent="-342900" algn="just">
              <a:lnSpc>
                <a:spcPct val="200000"/>
              </a:lnSpc>
              <a:spcAft>
                <a:spcPts val="1200"/>
              </a:spcAft>
              <a:buAutoNum type="arabicPeriod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Times New Roman" panose="02020603050405020304" pitchFamily="18" charset="0"/>
              </a:rPr>
              <a:t>Integrate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+mj-lt"/>
                <a:cs typeface="Times New Roman" panose="02020603050405020304" pitchFamily="18" charset="0"/>
              </a:rPr>
              <a:t>Hopf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Times New Roman" panose="02020603050405020304" pitchFamily="18" charset="0"/>
              </a:rPr>
              <a:t> formula as open loop control</a:t>
            </a: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AutoNum type="arabicPeriod"/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500"/>
              </a:spcAft>
              <a:buAutoNum type="arabicPeriod"/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500"/>
              </a:spcAft>
              <a:buAutoNum type="arabicPeriod"/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154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E1" id="{5A938FB3-57CF-4C95-9DE8-7997C03E9CA2}" vid="{07EEAB1D-AF64-47D0-983B-A6DA689CD1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1665</TotalTime>
  <Words>550</Words>
  <Application>Microsoft Office PowerPoint</Application>
  <PresentationFormat>On-screen Show (4:3)</PresentationFormat>
  <Paragraphs>90</Paragraphs>
  <Slides>10</Slides>
  <Notes>8</Notes>
  <HiddenSlides>0</HiddenSlides>
  <MMClips>3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Adobe Ming Std L</vt:lpstr>
      <vt:lpstr>Arial</vt:lpstr>
      <vt:lpstr>Calibri</vt:lpstr>
      <vt:lpstr>Cambria Math</vt:lpstr>
      <vt:lpstr>Roboto</vt:lpstr>
      <vt:lpstr>sohne</vt:lpstr>
      <vt:lpstr>Söhne</vt:lpstr>
      <vt:lpstr>Times New Roman</vt:lpstr>
      <vt:lpstr>Office Theme</vt:lpstr>
      <vt:lpstr>Safe and Adaptable Navigation using RL and Optimal Control </vt:lpstr>
      <vt:lpstr>Introduction</vt:lpstr>
      <vt:lpstr>Theory</vt:lpstr>
      <vt:lpstr>TRPO Agent</vt:lpstr>
      <vt:lpstr>Implementation</vt:lpstr>
      <vt:lpstr>Reward Function </vt:lpstr>
      <vt:lpstr>Result</vt:lpstr>
      <vt:lpstr>Lessons learned</vt:lpstr>
      <vt:lpstr>Future Work</vt:lpstr>
      <vt:lpstr>References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Aslyn Rhiann Rau</dc:creator>
  <cp:lastModifiedBy>Jatin Sikka</cp:lastModifiedBy>
  <cp:revision>32</cp:revision>
  <dcterms:created xsi:type="dcterms:W3CDTF">2018-02-19T16:12:27Z</dcterms:created>
  <dcterms:modified xsi:type="dcterms:W3CDTF">2025-04-25T13:57:35Z</dcterms:modified>
</cp:coreProperties>
</file>