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Book Antiqua"/>
      <p:regular r:id="rId19"/>
      <p:bold r:id="rId20"/>
      <p:italic r:id="rId21"/>
      <p:boldItalic r:id="rId22"/>
    </p:embeddedFont>
    <p:embeddedFont>
      <p:font typeface="Old Standard TT"/>
      <p:regular r:id="rId23"/>
      <p:bold r:id="rId24"/>
      <p:italic r:id="rId25"/>
    </p:embeddedFont>
    <p:embeddedFont>
      <p:font typeface="Gill Sans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6990D4-D070-4320-9018-AE1573CD9CFA}">
  <a:tblStyle styleId="{446990D4-D070-4320-9018-AE1573CD9C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ookAntiqua-bold.fntdata"/><Relationship Id="rId22" Type="http://schemas.openxmlformats.org/officeDocument/2006/relationships/font" Target="fonts/BookAntiqua-boldItalic.fntdata"/><Relationship Id="rId21" Type="http://schemas.openxmlformats.org/officeDocument/2006/relationships/font" Target="fonts/BookAntiqua-italic.fntdata"/><Relationship Id="rId24" Type="http://schemas.openxmlformats.org/officeDocument/2006/relationships/font" Target="fonts/OldStandardTT-bold.fntdata"/><Relationship Id="rId23" Type="http://schemas.openxmlformats.org/officeDocument/2006/relationships/font" Target="fonts/OldStandardT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GillSans-regular.fntdata"/><Relationship Id="rId25" Type="http://schemas.openxmlformats.org/officeDocument/2006/relationships/font" Target="fonts/OldStandardTT-italic.fntdata"/><Relationship Id="rId27" Type="http://schemas.openxmlformats.org/officeDocument/2006/relationships/font" Target="fonts/Gill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BookAntiqua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d2c6660bec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d2c6660bec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d2c6660bec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d2c6660bec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d2b17f76d0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d2b17f76d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2acc3d63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2acc3d63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2acc3d63e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2acc3d63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2b17f76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2b17f76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2b17f76d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2b17f76d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d2acc3d63e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d2acc3d63e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d2b17f76d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d2b17f76d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d2b17f76d0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d2b17f76d0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d2b17f76d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d2b17f76d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Lighting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- 48	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2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Interfacing</a:t>
            </a:r>
            <a:endParaRPr/>
          </a:p>
        </p:txBody>
      </p:sp>
      <p:sp>
        <p:nvSpPr>
          <p:cNvPr id="494" name="Google Shape;494;p22"/>
          <p:cNvSpPr txBox="1"/>
          <p:nvPr/>
        </p:nvSpPr>
        <p:spPr>
          <a:xfrm>
            <a:off x="5454900" y="806550"/>
            <a:ext cx="35463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ROM (2732): 00000h - 01FFFh				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 (6116): 02000h - 02FFFh </a:t>
            </a:r>
            <a:endParaRPr sz="2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95" name="Google Shape;4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25" y="806550"/>
            <a:ext cx="5085276" cy="34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23"/>
          <p:cNvPicPr preferRelativeResize="0"/>
          <p:nvPr/>
        </p:nvPicPr>
        <p:blipFill rotWithShape="1">
          <a:blip r:embed="rId3">
            <a:alphaModFix/>
          </a:blip>
          <a:srcRect b="49726" l="0" r="0" t="0"/>
          <a:stretch/>
        </p:blipFill>
        <p:spPr>
          <a:xfrm>
            <a:off x="7158174" y="2209800"/>
            <a:ext cx="1857002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23"/>
          <p:cNvPicPr preferRelativeResize="0"/>
          <p:nvPr/>
        </p:nvPicPr>
        <p:blipFill rotWithShape="1">
          <a:blip r:embed="rId3">
            <a:alphaModFix/>
          </a:blip>
          <a:srcRect b="0" l="0" r="0" t="49533"/>
          <a:stretch/>
        </p:blipFill>
        <p:spPr>
          <a:xfrm>
            <a:off x="7120110" y="258475"/>
            <a:ext cx="1933141" cy="161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50" y="1568223"/>
            <a:ext cx="3033725" cy="1484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8300" y="1633975"/>
            <a:ext cx="2895600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063" y="3330488"/>
            <a:ext cx="289560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38275" y="3282863"/>
            <a:ext cx="3295650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Interfacing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4"/>
          <p:cNvSpPr txBox="1"/>
          <p:nvPr>
            <p:ph type="title"/>
          </p:nvPr>
        </p:nvSpPr>
        <p:spPr>
          <a:xfrm>
            <a:off x="105850" y="426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8) Sensor Diagram</a:t>
            </a:r>
            <a:endParaRPr/>
          </a:p>
        </p:txBody>
      </p:sp>
      <p:pic>
        <p:nvPicPr>
          <p:cNvPr id="512" name="Google Shape;512;p24"/>
          <p:cNvPicPr preferRelativeResize="0"/>
          <p:nvPr/>
        </p:nvPicPr>
        <p:blipFill rotWithShape="1">
          <a:blip r:embed="rId3">
            <a:alphaModFix/>
          </a:blip>
          <a:srcRect b="15203" l="0" r="0" t="0"/>
          <a:stretch/>
        </p:blipFill>
        <p:spPr>
          <a:xfrm>
            <a:off x="1912200" y="719050"/>
            <a:ext cx="4830701" cy="391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159300" y="64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System bus of 8086 (Address)</a:t>
            </a:r>
            <a:endParaRPr/>
          </a:p>
        </p:txBody>
      </p:sp>
      <p:cxnSp>
        <p:nvCxnSpPr>
          <p:cNvPr id="65" name="Google Shape;65;p14"/>
          <p:cNvCxnSpPr/>
          <p:nvPr/>
        </p:nvCxnSpPr>
        <p:spPr>
          <a:xfrm>
            <a:off x="1643431" y="762000"/>
            <a:ext cx="0" cy="39951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4"/>
          <p:cNvSpPr/>
          <p:nvPr/>
        </p:nvSpPr>
        <p:spPr>
          <a:xfrm>
            <a:off x="1643430" y="966878"/>
            <a:ext cx="707100" cy="280800"/>
          </a:xfrm>
          <a:prstGeom prst="rightArrow">
            <a:avLst>
              <a:gd fmla="val 50000" name="adj1"/>
              <a:gd fmla="val 50190" name="adj2"/>
            </a:avLst>
          </a:prstGeom>
          <a:solidFill>
            <a:srgbClr val="3B812F">
              <a:alpha val="4710"/>
            </a:srgbClr>
          </a:solidFill>
          <a:ln cap="flat" cmpd="sng" w="317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Book Antiqua"/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17647" y="864439"/>
            <a:ext cx="1015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ook Antiqua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A</a:t>
            </a:r>
            <a:r>
              <a:rPr b="1" baseline="-25000" i="0" lang="en" sz="16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16</a:t>
            </a:r>
            <a:r>
              <a:rPr b="1" i="0" lang="en" sz="16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-A</a:t>
            </a:r>
            <a:r>
              <a:rPr b="1" baseline="-25000" i="0" lang="en" sz="16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19 </a:t>
            </a:r>
            <a:r>
              <a:rPr b="1" i="0" lang="en" sz="16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S</a:t>
            </a:r>
            <a:r>
              <a:rPr b="1" baseline="-25000" i="0" lang="en" sz="16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6</a:t>
            </a:r>
            <a:r>
              <a:rPr b="1" i="0" lang="en" sz="16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-S</a:t>
            </a:r>
            <a:r>
              <a:rPr b="1" baseline="-25000" i="0" lang="en" sz="16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3</a:t>
            </a:r>
            <a:endParaRPr sz="1000"/>
          </a:p>
        </p:txBody>
      </p:sp>
      <p:sp>
        <p:nvSpPr>
          <p:cNvPr id="68" name="Google Shape;68;p14"/>
          <p:cNvSpPr txBox="1"/>
          <p:nvPr/>
        </p:nvSpPr>
        <p:spPr>
          <a:xfrm>
            <a:off x="717647" y="1427855"/>
            <a:ext cx="114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ook Antiqua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BHE’/S</a:t>
            </a:r>
            <a:r>
              <a:rPr b="1" baseline="-25000" i="0" lang="en" sz="16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7</a:t>
            </a:r>
            <a:endParaRPr sz="1600"/>
          </a:p>
        </p:txBody>
      </p:sp>
      <p:grpSp>
        <p:nvGrpSpPr>
          <p:cNvPr id="69" name="Google Shape;69;p14"/>
          <p:cNvGrpSpPr/>
          <p:nvPr/>
        </p:nvGrpSpPr>
        <p:grpSpPr>
          <a:xfrm>
            <a:off x="2350624" y="762000"/>
            <a:ext cx="835769" cy="1229319"/>
            <a:chOff x="0" y="0"/>
            <a:chExt cx="990600" cy="1828800"/>
          </a:xfrm>
        </p:grpSpPr>
        <p:sp>
          <p:nvSpPr>
            <p:cNvPr id="70" name="Google Shape;70;p14"/>
            <p:cNvSpPr/>
            <p:nvPr/>
          </p:nvSpPr>
          <p:spPr>
            <a:xfrm>
              <a:off x="0" y="0"/>
              <a:ext cx="990600" cy="1828800"/>
            </a:xfrm>
            <a:prstGeom prst="rect">
              <a:avLst/>
            </a:prstGeom>
            <a:solidFill>
              <a:srgbClr val="660066">
                <a:alpha val="20000"/>
              </a:srgbClr>
            </a:solidFill>
            <a:ln cap="flat" cmpd="sng" w="31750">
              <a:solidFill>
                <a:srgbClr val="66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400"/>
                <a:buFont typeface="Comic Sans MS"/>
                <a:buNone/>
              </a:pPr>
              <a:r>
                <a:t/>
              </a:r>
              <a:endParaRPr b="0" i="0" sz="24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1" name="Google Shape;71;p14"/>
            <p:cNvSpPr txBox="1"/>
            <p:nvPr/>
          </p:nvSpPr>
          <p:spPr>
            <a:xfrm>
              <a:off x="41542" y="665479"/>
              <a:ext cx="907500" cy="5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Book Antiqua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LS373</a:t>
              </a:r>
              <a:endParaRPr sz="1600"/>
            </a:p>
          </p:txBody>
        </p:sp>
      </p:grpSp>
      <p:sp>
        <p:nvSpPr>
          <p:cNvPr id="72" name="Google Shape;72;p14"/>
          <p:cNvSpPr txBox="1"/>
          <p:nvPr/>
        </p:nvSpPr>
        <p:spPr>
          <a:xfrm>
            <a:off x="2389199" y="1658973"/>
            <a:ext cx="37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 Antiqua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G</a:t>
            </a:r>
            <a:endParaRPr sz="1500"/>
          </a:p>
        </p:txBody>
      </p:sp>
      <p:cxnSp>
        <p:nvCxnSpPr>
          <p:cNvPr id="73" name="Google Shape;73;p14"/>
          <p:cNvCxnSpPr/>
          <p:nvPr/>
        </p:nvCxnSpPr>
        <p:spPr>
          <a:xfrm>
            <a:off x="1643430" y="1581514"/>
            <a:ext cx="7071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4" name="Google Shape;74;p14"/>
          <p:cNvSpPr/>
          <p:nvPr/>
        </p:nvSpPr>
        <p:spPr>
          <a:xfrm>
            <a:off x="3186398" y="1018098"/>
            <a:ext cx="1671600" cy="256200"/>
          </a:xfrm>
          <a:prstGeom prst="rightArrow">
            <a:avLst>
              <a:gd fmla="val 50000" name="adj1"/>
              <a:gd fmla="val 130000" name="adj2"/>
            </a:avLst>
          </a:prstGeom>
          <a:solidFill>
            <a:srgbClr val="00FF00">
              <a:alpha val="24710"/>
            </a:srgbClr>
          </a:solidFill>
          <a:ln cap="flat" cmpd="sng" w="31750">
            <a:solidFill>
              <a:srgbClr val="00663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Book Antiqua"/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cxnSp>
        <p:nvCxnSpPr>
          <p:cNvPr id="75" name="Google Shape;75;p14"/>
          <p:cNvCxnSpPr/>
          <p:nvPr/>
        </p:nvCxnSpPr>
        <p:spPr>
          <a:xfrm>
            <a:off x="1643430" y="2298589"/>
            <a:ext cx="8358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14"/>
          <p:cNvCxnSpPr/>
          <p:nvPr/>
        </p:nvCxnSpPr>
        <p:spPr>
          <a:xfrm rot="10800000">
            <a:off x="2479205" y="1991389"/>
            <a:ext cx="0" cy="3072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14"/>
          <p:cNvSpPr txBox="1"/>
          <p:nvPr/>
        </p:nvSpPr>
        <p:spPr>
          <a:xfrm>
            <a:off x="1039099" y="2144930"/>
            <a:ext cx="82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ook Antiqua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ALE</a:t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2479205" y="2503467"/>
            <a:ext cx="835800" cy="768300"/>
          </a:xfrm>
          <a:prstGeom prst="rect">
            <a:avLst/>
          </a:prstGeom>
          <a:solidFill>
            <a:srgbClr val="660066">
              <a:alpha val="20000"/>
            </a:srgbClr>
          </a:solidFill>
          <a:ln cap="flat" cmpd="sng" w="31750">
            <a:solidFill>
              <a:srgbClr val="66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omic Sans MS"/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2517779" y="2939463"/>
            <a:ext cx="37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 Antiqua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G</a:t>
            </a:r>
            <a:endParaRPr sz="1600"/>
          </a:p>
        </p:txBody>
      </p:sp>
      <p:sp>
        <p:nvSpPr>
          <p:cNvPr id="80" name="Google Shape;80;p14"/>
          <p:cNvSpPr/>
          <p:nvPr/>
        </p:nvSpPr>
        <p:spPr>
          <a:xfrm>
            <a:off x="3314979" y="2759565"/>
            <a:ext cx="1671600" cy="256200"/>
          </a:xfrm>
          <a:prstGeom prst="rightArrow">
            <a:avLst>
              <a:gd fmla="val 50000" name="adj1"/>
              <a:gd fmla="val 130000" name="adj2"/>
            </a:avLst>
          </a:prstGeom>
          <a:solidFill>
            <a:srgbClr val="00FF00">
              <a:alpha val="24710"/>
            </a:srgbClr>
          </a:solidFill>
          <a:ln cap="flat" cmpd="sng" w="31750">
            <a:solidFill>
              <a:srgbClr val="00663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Book Antiqua"/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1643430" y="2759565"/>
            <a:ext cx="835800" cy="204900"/>
          </a:xfrm>
          <a:prstGeom prst="leftRightArrow">
            <a:avLst>
              <a:gd fmla="val 50000" name="adj1"/>
              <a:gd fmla="val 65000" name="adj2"/>
            </a:avLst>
          </a:prstGeom>
          <a:solidFill>
            <a:srgbClr val="3B812F">
              <a:alpha val="4710"/>
            </a:srgbClr>
          </a:solidFill>
          <a:ln cap="flat" cmpd="sng" w="317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Book Antiqua"/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2479205" y="3527860"/>
            <a:ext cx="835800" cy="768300"/>
          </a:xfrm>
          <a:prstGeom prst="rect">
            <a:avLst/>
          </a:prstGeom>
          <a:solidFill>
            <a:srgbClr val="660066">
              <a:alpha val="20000"/>
            </a:srgbClr>
          </a:solidFill>
          <a:ln cap="flat" cmpd="sng" w="31750">
            <a:solidFill>
              <a:srgbClr val="66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omic Sans MS"/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3314979" y="3783958"/>
            <a:ext cx="1671600" cy="256200"/>
          </a:xfrm>
          <a:prstGeom prst="rightArrow">
            <a:avLst>
              <a:gd fmla="val 50000" name="adj1"/>
              <a:gd fmla="val 130000" name="adj2"/>
            </a:avLst>
          </a:prstGeom>
          <a:solidFill>
            <a:srgbClr val="00FF00">
              <a:alpha val="24710"/>
            </a:srgbClr>
          </a:solidFill>
          <a:ln cap="flat" cmpd="sng" w="31750">
            <a:solidFill>
              <a:srgbClr val="00663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Book Antiqua"/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1643430" y="3783958"/>
            <a:ext cx="835800" cy="204900"/>
          </a:xfrm>
          <a:prstGeom prst="leftRightArrow">
            <a:avLst>
              <a:gd fmla="val 50000" name="adj1"/>
              <a:gd fmla="val 65000" name="adj2"/>
            </a:avLst>
          </a:prstGeom>
          <a:solidFill>
            <a:srgbClr val="3B812F">
              <a:alpha val="4710"/>
            </a:srgbClr>
          </a:solidFill>
          <a:ln cap="flat" cmpd="sng" w="317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Book Antiqua"/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cxnSp>
        <p:nvCxnSpPr>
          <p:cNvPr id="85" name="Google Shape;85;p14"/>
          <p:cNvCxnSpPr/>
          <p:nvPr/>
        </p:nvCxnSpPr>
        <p:spPr>
          <a:xfrm>
            <a:off x="2029172" y="2309259"/>
            <a:ext cx="0" cy="5016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86" name="Google Shape;86;p14"/>
          <p:cNvCxnSpPr/>
          <p:nvPr/>
        </p:nvCxnSpPr>
        <p:spPr>
          <a:xfrm>
            <a:off x="2029172" y="2913224"/>
            <a:ext cx="0" cy="4611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14"/>
          <p:cNvCxnSpPr/>
          <p:nvPr/>
        </p:nvCxnSpPr>
        <p:spPr>
          <a:xfrm>
            <a:off x="2042566" y="3374201"/>
            <a:ext cx="5652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88" name="Google Shape;88;p14"/>
          <p:cNvCxnSpPr/>
          <p:nvPr/>
        </p:nvCxnSpPr>
        <p:spPr>
          <a:xfrm rot="10800000">
            <a:off x="2607786" y="3271901"/>
            <a:ext cx="0" cy="1023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14"/>
          <p:cNvCxnSpPr/>
          <p:nvPr/>
        </p:nvCxnSpPr>
        <p:spPr>
          <a:xfrm>
            <a:off x="2029172" y="3374201"/>
            <a:ext cx="0" cy="4611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14"/>
          <p:cNvCxnSpPr/>
          <p:nvPr/>
        </p:nvCxnSpPr>
        <p:spPr>
          <a:xfrm>
            <a:off x="2029172" y="3937617"/>
            <a:ext cx="0" cy="5121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14"/>
          <p:cNvCxnSpPr/>
          <p:nvPr/>
        </p:nvCxnSpPr>
        <p:spPr>
          <a:xfrm>
            <a:off x="2029172" y="4449813"/>
            <a:ext cx="6429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14"/>
          <p:cNvSpPr txBox="1"/>
          <p:nvPr/>
        </p:nvSpPr>
        <p:spPr>
          <a:xfrm>
            <a:off x="2582070" y="3963856"/>
            <a:ext cx="37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 Antiqua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G</a:t>
            </a:r>
            <a:endParaRPr sz="1600"/>
          </a:p>
        </p:txBody>
      </p:sp>
      <p:cxnSp>
        <p:nvCxnSpPr>
          <p:cNvPr id="93" name="Google Shape;93;p14"/>
          <p:cNvCxnSpPr/>
          <p:nvPr/>
        </p:nvCxnSpPr>
        <p:spPr>
          <a:xfrm rot="10800000">
            <a:off x="2672075" y="4296213"/>
            <a:ext cx="0" cy="1536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14"/>
          <p:cNvSpPr txBox="1"/>
          <p:nvPr/>
        </p:nvSpPr>
        <p:spPr>
          <a:xfrm>
            <a:off x="524776" y="2708346"/>
            <a:ext cx="120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ook Antiqua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AD</a:t>
            </a:r>
            <a:r>
              <a:rPr b="1" baseline="-25000" i="0" lang="en" sz="1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8</a:t>
            </a:r>
            <a:r>
              <a:rPr b="1" i="0" lang="en" sz="1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-AD</a:t>
            </a:r>
            <a:r>
              <a:rPr b="1" baseline="-25000" i="0" lang="en" sz="1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15 </a:t>
            </a:r>
            <a:endParaRPr sz="1800"/>
          </a:p>
        </p:txBody>
      </p:sp>
      <p:sp>
        <p:nvSpPr>
          <p:cNvPr id="95" name="Google Shape;95;p14"/>
          <p:cNvSpPr txBox="1"/>
          <p:nvPr/>
        </p:nvSpPr>
        <p:spPr>
          <a:xfrm>
            <a:off x="512867" y="3722067"/>
            <a:ext cx="12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ook Antiqua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AD</a:t>
            </a:r>
            <a:r>
              <a:rPr b="1" baseline="-25000" i="0" lang="en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0</a:t>
            </a:r>
            <a:r>
              <a:rPr b="1" i="0" lang="en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-AD</a:t>
            </a:r>
            <a:r>
              <a:rPr b="1" baseline="-25000" i="0" lang="en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7 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2774940" y="1710192"/>
            <a:ext cx="501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ook Antiqua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OE’</a:t>
            </a:r>
            <a:endParaRPr sz="1500"/>
          </a:p>
        </p:txBody>
      </p:sp>
      <p:cxnSp>
        <p:nvCxnSpPr>
          <p:cNvPr id="97" name="Google Shape;97;p14"/>
          <p:cNvCxnSpPr/>
          <p:nvPr/>
        </p:nvCxnSpPr>
        <p:spPr>
          <a:xfrm>
            <a:off x="2993527" y="1991271"/>
            <a:ext cx="0" cy="2049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14"/>
          <p:cNvCxnSpPr/>
          <p:nvPr/>
        </p:nvCxnSpPr>
        <p:spPr>
          <a:xfrm>
            <a:off x="2800656" y="2196149"/>
            <a:ext cx="3858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14"/>
          <p:cNvCxnSpPr/>
          <p:nvPr/>
        </p:nvCxnSpPr>
        <p:spPr>
          <a:xfrm>
            <a:off x="2864947" y="2247369"/>
            <a:ext cx="2571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p14"/>
          <p:cNvCxnSpPr/>
          <p:nvPr/>
        </p:nvCxnSpPr>
        <p:spPr>
          <a:xfrm>
            <a:off x="2929237" y="2298589"/>
            <a:ext cx="1287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14"/>
          <p:cNvSpPr txBox="1"/>
          <p:nvPr/>
        </p:nvSpPr>
        <p:spPr>
          <a:xfrm>
            <a:off x="2839230" y="2990682"/>
            <a:ext cx="50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ook Antiqua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OE’</a:t>
            </a:r>
            <a:endParaRPr sz="1600"/>
          </a:p>
        </p:txBody>
      </p:sp>
      <p:cxnSp>
        <p:nvCxnSpPr>
          <p:cNvPr id="102" name="Google Shape;102;p14"/>
          <p:cNvCxnSpPr/>
          <p:nvPr/>
        </p:nvCxnSpPr>
        <p:spPr>
          <a:xfrm>
            <a:off x="3057818" y="3271762"/>
            <a:ext cx="0" cy="1023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14"/>
          <p:cNvCxnSpPr/>
          <p:nvPr/>
        </p:nvCxnSpPr>
        <p:spPr>
          <a:xfrm>
            <a:off x="2864947" y="3374201"/>
            <a:ext cx="3858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" name="Google Shape;104;p14"/>
          <p:cNvCxnSpPr/>
          <p:nvPr/>
        </p:nvCxnSpPr>
        <p:spPr>
          <a:xfrm>
            <a:off x="2929237" y="3425420"/>
            <a:ext cx="2571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p14"/>
          <p:cNvCxnSpPr/>
          <p:nvPr/>
        </p:nvCxnSpPr>
        <p:spPr>
          <a:xfrm>
            <a:off x="2993527" y="3476640"/>
            <a:ext cx="1287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14"/>
          <p:cNvSpPr txBox="1"/>
          <p:nvPr/>
        </p:nvSpPr>
        <p:spPr>
          <a:xfrm>
            <a:off x="2903521" y="4015075"/>
            <a:ext cx="50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ook Antiqua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OE’</a:t>
            </a:r>
            <a:endParaRPr sz="1600"/>
          </a:p>
        </p:txBody>
      </p:sp>
      <p:cxnSp>
        <p:nvCxnSpPr>
          <p:cNvPr id="107" name="Google Shape;107;p14"/>
          <p:cNvCxnSpPr/>
          <p:nvPr/>
        </p:nvCxnSpPr>
        <p:spPr>
          <a:xfrm>
            <a:off x="3122108" y="4296154"/>
            <a:ext cx="0" cy="1023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2929237" y="4398593"/>
            <a:ext cx="3858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2993527" y="4449813"/>
            <a:ext cx="2571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3057818" y="4501032"/>
            <a:ext cx="1287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14"/>
          <p:cNvSpPr txBox="1"/>
          <p:nvPr/>
        </p:nvSpPr>
        <p:spPr>
          <a:xfrm>
            <a:off x="4960813" y="966878"/>
            <a:ext cx="146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33"/>
              </a:buClr>
              <a:buSzPts val="2400"/>
              <a:buFont typeface="Book Antiqua"/>
              <a:buNone/>
            </a:pPr>
            <a:r>
              <a:rPr b="0" i="0" lang="en" sz="2400" u="none" cap="none" strike="noStrike">
                <a:solidFill>
                  <a:srgbClr val="006633"/>
                </a:solidFill>
                <a:latin typeface="Book Antiqua"/>
                <a:ea typeface="Book Antiqua"/>
                <a:cs typeface="Book Antiqua"/>
                <a:sym typeface="Book Antiqua"/>
              </a:rPr>
              <a:t>A</a:t>
            </a:r>
            <a:r>
              <a:rPr b="0" baseline="-25000" i="0" lang="en" sz="2400" u="none" cap="none" strike="noStrike">
                <a:solidFill>
                  <a:srgbClr val="006633"/>
                </a:solidFill>
                <a:latin typeface="Book Antiqua"/>
                <a:ea typeface="Book Antiqua"/>
                <a:cs typeface="Book Antiqua"/>
                <a:sym typeface="Book Antiqua"/>
              </a:rPr>
              <a:t>16</a:t>
            </a:r>
            <a:r>
              <a:rPr b="0" i="0" lang="en" sz="2400" u="none" cap="none" strike="noStrike">
                <a:solidFill>
                  <a:srgbClr val="006633"/>
                </a:solidFill>
                <a:latin typeface="Book Antiqua"/>
                <a:ea typeface="Book Antiqua"/>
                <a:cs typeface="Book Antiqua"/>
                <a:sym typeface="Book Antiqua"/>
              </a:rPr>
              <a:t>-A</a:t>
            </a:r>
            <a:r>
              <a:rPr b="0" baseline="-25000" i="0" lang="en" sz="2400" u="none" cap="none" strike="noStrike">
                <a:solidFill>
                  <a:srgbClr val="006633"/>
                </a:solidFill>
                <a:latin typeface="Book Antiqua"/>
                <a:ea typeface="Book Antiqua"/>
                <a:cs typeface="Book Antiqua"/>
                <a:sym typeface="Book Antiqua"/>
              </a:rPr>
              <a:t>19</a:t>
            </a:r>
            <a:endParaRPr/>
          </a:p>
        </p:txBody>
      </p:sp>
      <p:cxnSp>
        <p:nvCxnSpPr>
          <p:cNvPr id="112" name="Google Shape;112;p14"/>
          <p:cNvCxnSpPr/>
          <p:nvPr/>
        </p:nvCxnSpPr>
        <p:spPr>
          <a:xfrm>
            <a:off x="3186398" y="1530294"/>
            <a:ext cx="1542900" cy="0"/>
          </a:xfrm>
          <a:prstGeom prst="straightConnector1">
            <a:avLst/>
          </a:prstGeom>
          <a:noFill/>
          <a:ln cap="flat" cmpd="sng" w="31750">
            <a:solidFill>
              <a:srgbClr val="00663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3" name="Google Shape;113;p14"/>
          <p:cNvSpPr txBox="1"/>
          <p:nvPr/>
        </p:nvSpPr>
        <p:spPr>
          <a:xfrm>
            <a:off x="4960813" y="1376635"/>
            <a:ext cx="146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33"/>
              </a:buClr>
              <a:buSzPts val="2400"/>
              <a:buFont typeface="Book Antiqua"/>
              <a:buNone/>
            </a:pPr>
            <a:r>
              <a:rPr b="0" i="0" lang="en" sz="2400" u="none" cap="none" strike="noStrike">
                <a:solidFill>
                  <a:srgbClr val="006633"/>
                </a:solidFill>
                <a:latin typeface="Book Antiqua"/>
                <a:ea typeface="Book Antiqua"/>
                <a:cs typeface="Book Antiqua"/>
                <a:sym typeface="Book Antiqua"/>
              </a:rPr>
              <a:t>BHE’</a:t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5025104" y="2708346"/>
            <a:ext cx="146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33"/>
              </a:buClr>
              <a:buSzPts val="2400"/>
              <a:buFont typeface="Book Antiqua"/>
              <a:buNone/>
            </a:pPr>
            <a:r>
              <a:rPr b="0" i="0" lang="en" sz="2400" u="none" cap="none" strike="noStrike">
                <a:solidFill>
                  <a:srgbClr val="006633"/>
                </a:solidFill>
                <a:latin typeface="Book Antiqua"/>
                <a:ea typeface="Book Antiqua"/>
                <a:cs typeface="Book Antiqua"/>
                <a:sym typeface="Book Antiqua"/>
              </a:rPr>
              <a:t>A</a:t>
            </a:r>
            <a:r>
              <a:rPr b="0" baseline="-25000" i="0" lang="en" sz="2400" u="none" cap="none" strike="noStrike">
                <a:solidFill>
                  <a:srgbClr val="006633"/>
                </a:solidFill>
                <a:latin typeface="Book Antiqua"/>
                <a:ea typeface="Book Antiqua"/>
                <a:cs typeface="Book Antiqua"/>
                <a:sym typeface="Book Antiqua"/>
              </a:rPr>
              <a:t>8</a:t>
            </a:r>
            <a:r>
              <a:rPr b="0" i="0" lang="en" sz="2400" u="none" cap="none" strike="noStrike">
                <a:solidFill>
                  <a:srgbClr val="006633"/>
                </a:solidFill>
                <a:latin typeface="Book Antiqua"/>
                <a:ea typeface="Book Antiqua"/>
                <a:cs typeface="Book Antiqua"/>
                <a:sym typeface="Book Antiqua"/>
              </a:rPr>
              <a:t>-A</a:t>
            </a:r>
            <a:r>
              <a:rPr b="0" baseline="-25000" i="0" lang="en" sz="2400" u="none" cap="none" strike="noStrike">
                <a:solidFill>
                  <a:srgbClr val="006633"/>
                </a:solidFill>
                <a:latin typeface="Book Antiqua"/>
                <a:ea typeface="Book Antiqua"/>
                <a:cs typeface="Book Antiqua"/>
                <a:sym typeface="Book Antiqua"/>
              </a:rPr>
              <a:t>15</a:t>
            </a:r>
            <a:endParaRPr/>
          </a:p>
        </p:txBody>
      </p:sp>
      <p:sp>
        <p:nvSpPr>
          <p:cNvPr id="115" name="Google Shape;115;p14"/>
          <p:cNvSpPr txBox="1"/>
          <p:nvPr/>
        </p:nvSpPr>
        <p:spPr>
          <a:xfrm>
            <a:off x="5025104" y="3732738"/>
            <a:ext cx="146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33"/>
              </a:buClr>
              <a:buSzPts val="2400"/>
              <a:buFont typeface="Book Antiqua"/>
              <a:buNone/>
            </a:pPr>
            <a:r>
              <a:rPr b="0" i="0" lang="en" sz="2400" u="none" cap="none" strike="noStrike">
                <a:solidFill>
                  <a:srgbClr val="006633"/>
                </a:solidFill>
                <a:latin typeface="Book Antiqua"/>
                <a:ea typeface="Book Antiqua"/>
                <a:cs typeface="Book Antiqua"/>
                <a:sym typeface="Book Antiqua"/>
              </a:rPr>
              <a:t>A</a:t>
            </a:r>
            <a:r>
              <a:rPr b="0" baseline="-25000" i="0" lang="en" sz="2400" u="none" cap="none" strike="noStrike">
                <a:solidFill>
                  <a:srgbClr val="006633"/>
                </a:solidFill>
                <a:latin typeface="Book Antiqua"/>
                <a:ea typeface="Book Antiqua"/>
                <a:cs typeface="Book Antiqua"/>
                <a:sym typeface="Book Antiqua"/>
              </a:rPr>
              <a:t>0</a:t>
            </a:r>
            <a:r>
              <a:rPr b="0" i="0" lang="en" sz="2400" u="none" cap="none" strike="noStrike">
                <a:solidFill>
                  <a:srgbClr val="006633"/>
                </a:solidFill>
                <a:latin typeface="Book Antiqua"/>
                <a:ea typeface="Book Antiqua"/>
                <a:cs typeface="Book Antiqua"/>
                <a:sym typeface="Book Antiqua"/>
              </a:rPr>
              <a:t>-A</a:t>
            </a:r>
            <a:r>
              <a:rPr b="0" baseline="-25000" i="0" lang="en" sz="2400" u="none" cap="none" strike="noStrike">
                <a:solidFill>
                  <a:srgbClr val="006633"/>
                </a:solidFill>
                <a:latin typeface="Book Antiqua"/>
                <a:ea typeface="Book Antiqua"/>
                <a:cs typeface="Book Antiqua"/>
                <a:sym typeface="Book Antiqua"/>
              </a:rPr>
              <a:t>7</a:t>
            </a:r>
            <a:endParaRPr/>
          </a:p>
        </p:txBody>
      </p:sp>
      <p:sp>
        <p:nvSpPr>
          <p:cNvPr id="116" name="Google Shape;116;p14"/>
          <p:cNvSpPr txBox="1"/>
          <p:nvPr/>
        </p:nvSpPr>
        <p:spPr>
          <a:xfrm>
            <a:off x="589067" y="4490362"/>
            <a:ext cx="12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ook Antiqua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MN/MX’</a:t>
            </a:r>
            <a:endParaRPr/>
          </a:p>
        </p:txBody>
      </p:sp>
      <p:cxnSp>
        <p:nvCxnSpPr>
          <p:cNvPr id="117" name="Google Shape;117;p14"/>
          <p:cNvCxnSpPr/>
          <p:nvPr/>
        </p:nvCxnSpPr>
        <p:spPr>
          <a:xfrm>
            <a:off x="1643430" y="4654691"/>
            <a:ext cx="4500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14"/>
          <p:cNvCxnSpPr/>
          <p:nvPr/>
        </p:nvCxnSpPr>
        <p:spPr>
          <a:xfrm flipH="1" rot="10800000">
            <a:off x="2093463" y="4603391"/>
            <a:ext cx="64200" cy="513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Google Shape;119;p14"/>
          <p:cNvCxnSpPr/>
          <p:nvPr/>
        </p:nvCxnSpPr>
        <p:spPr>
          <a:xfrm>
            <a:off x="2157753" y="4603472"/>
            <a:ext cx="64200" cy="513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p14"/>
          <p:cNvCxnSpPr/>
          <p:nvPr/>
        </p:nvCxnSpPr>
        <p:spPr>
          <a:xfrm flipH="1" rot="10800000">
            <a:off x="2222044" y="4603391"/>
            <a:ext cx="64200" cy="513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14"/>
          <p:cNvCxnSpPr/>
          <p:nvPr/>
        </p:nvCxnSpPr>
        <p:spPr>
          <a:xfrm>
            <a:off x="2286334" y="4603472"/>
            <a:ext cx="64200" cy="513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14"/>
          <p:cNvCxnSpPr/>
          <p:nvPr/>
        </p:nvCxnSpPr>
        <p:spPr>
          <a:xfrm flipH="1" rot="10800000">
            <a:off x="2350624" y="4603391"/>
            <a:ext cx="64200" cy="513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14"/>
          <p:cNvCxnSpPr/>
          <p:nvPr/>
        </p:nvCxnSpPr>
        <p:spPr>
          <a:xfrm>
            <a:off x="2414915" y="4603472"/>
            <a:ext cx="64200" cy="513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p14"/>
          <p:cNvCxnSpPr/>
          <p:nvPr/>
        </p:nvCxnSpPr>
        <p:spPr>
          <a:xfrm>
            <a:off x="2479205" y="4654691"/>
            <a:ext cx="7071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14"/>
          <p:cNvSpPr/>
          <p:nvPr/>
        </p:nvSpPr>
        <p:spPr>
          <a:xfrm>
            <a:off x="3186398" y="4603472"/>
            <a:ext cx="64200" cy="102300"/>
          </a:xfrm>
          <a:prstGeom prst="ellipse">
            <a:avLst/>
          </a:prstGeom>
          <a:solidFill>
            <a:srgbClr val="3B812F">
              <a:alpha val="4710"/>
            </a:srgbClr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Book Antiqua"/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3417844" y="4501032"/>
            <a:ext cx="50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 Antiqua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5V</a:t>
            </a:r>
            <a:endParaRPr/>
          </a:p>
        </p:txBody>
      </p:sp>
      <p:sp>
        <p:nvSpPr>
          <p:cNvPr id="127" name="Google Shape;127;p14"/>
          <p:cNvSpPr txBox="1"/>
          <p:nvPr/>
        </p:nvSpPr>
        <p:spPr>
          <a:xfrm>
            <a:off x="2514298" y="2718285"/>
            <a:ext cx="76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 Antiqua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LS373</a:t>
            </a:r>
            <a:endParaRPr sz="1600"/>
          </a:p>
        </p:txBody>
      </p:sp>
      <p:sp>
        <p:nvSpPr>
          <p:cNvPr id="128" name="Google Shape;128;p14"/>
          <p:cNvSpPr txBox="1"/>
          <p:nvPr/>
        </p:nvSpPr>
        <p:spPr>
          <a:xfrm>
            <a:off x="2514298" y="3768647"/>
            <a:ext cx="76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 Antiqua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LS373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Google Shape;133;p15"/>
          <p:cNvCxnSpPr/>
          <p:nvPr/>
        </p:nvCxnSpPr>
        <p:spPr>
          <a:xfrm>
            <a:off x="1568588" y="1066800"/>
            <a:ext cx="0" cy="36036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15"/>
          <p:cNvSpPr txBox="1"/>
          <p:nvPr/>
        </p:nvSpPr>
        <p:spPr>
          <a:xfrm>
            <a:off x="536275" y="2742106"/>
            <a:ext cx="111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ook Antiqua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AD</a:t>
            </a:r>
            <a:r>
              <a:rPr b="1" baseline="-25000" i="0" lang="en" sz="16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8</a:t>
            </a:r>
            <a:r>
              <a:rPr b="1" i="0" lang="en" sz="16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-AD</a:t>
            </a:r>
            <a:r>
              <a:rPr b="1" baseline="-25000" i="0" lang="en" sz="16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15 </a:t>
            </a:r>
            <a:endParaRPr sz="1600"/>
          </a:p>
        </p:txBody>
      </p:sp>
      <p:sp>
        <p:nvSpPr>
          <p:cNvPr id="135" name="Google Shape;135;p15"/>
          <p:cNvSpPr txBox="1"/>
          <p:nvPr/>
        </p:nvSpPr>
        <p:spPr>
          <a:xfrm>
            <a:off x="654932" y="3736787"/>
            <a:ext cx="111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ook Antiqua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AD</a:t>
            </a:r>
            <a:r>
              <a:rPr b="1" baseline="-25000" i="0" lang="en" sz="16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0</a:t>
            </a:r>
            <a:r>
              <a:rPr b="1" i="0" lang="en" sz="16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-AD</a:t>
            </a:r>
            <a:r>
              <a:rPr b="1" baseline="-25000" i="0" lang="en" sz="16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7</a:t>
            </a:r>
            <a:r>
              <a:rPr b="1" baseline="-25000" i="0" lang="en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endParaRPr/>
          </a:p>
        </p:txBody>
      </p:sp>
      <p:sp>
        <p:nvSpPr>
          <p:cNvPr id="136" name="Google Shape;136;p15"/>
          <p:cNvSpPr txBox="1"/>
          <p:nvPr/>
        </p:nvSpPr>
        <p:spPr>
          <a:xfrm>
            <a:off x="595603" y="4429790"/>
            <a:ext cx="111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ook Antiqua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MN/MX’</a:t>
            </a:r>
            <a:endParaRPr sz="1600"/>
          </a:p>
        </p:txBody>
      </p:sp>
      <p:cxnSp>
        <p:nvCxnSpPr>
          <p:cNvPr id="137" name="Google Shape;137;p15"/>
          <p:cNvCxnSpPr/>
          <p:nvPr/>
        </p:nvCxnSpPr>
        <p:spPr>
          <a:xfrm>
            <a:off x="1568587" y="4578016"/>
            <a:ext cx="4152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15"/>
          <p:cNvCxnSpPr/>
          <p:nvPr/>
        </p:nvCxnSpPr>
        <p:spPr>
          <a:xfrm flipH="1" rot="10800000">
            <a:off x="1983885" y="4531816"/>
            <a:ext cx="59100" cy="462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15"/>
          <p:cNvCxnSpPr/>
          <p:nvPr/>
        </p:nvCxnSpPr>
        <p:spPr>
          <a:xfrm>
            <a:off x="2043213" y="4531815"/>
            <a:ext cx="59100" cy="462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15"/>
          <p:cNvCxnSpPr/>
          <p:nvPr/>
        </p:nvCxnSpPr>
        <p:spPr>
          <a:xfrm flipH="1" rot="10800000">
            <a:off x="2102542" y="4531816"/>
            <a:ext cx="59100" cy="462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15"/>
          <p:cNvCxnSpPr/>
          <p:nvPr/>
        </p:nvCxnSpPr>
        <p:spPr>
          <a:xfrm>
            <a:off x="2161870" y="4531815"/>
            <a:ext cx="59100" cy="462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15"/>
          <p:cNvCxnSpPr/>
          <p:nvPr/>
        </p:nvCxnSpPr>
        <p:spPr>
          <a:xfrm flipH="1" rot="10800000">
            <a:off x="2221198" y="4531816"/>
            <a:ext cx="59100" cy="462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15"/>
          <p:cNvCxnSpPr/>
          <p:nvPr/>
        </p:nvCxnSpPr>
        <p:spPr>
          <a:xfrm>
            <a:off x="2280526" y="4531815"/>
            <a:ext cx="59100" cy="462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p15"/>
          <p:cNvCxnSpPr/>
          <p:nvPr/>
        </p:nvCxnSpPr>
        <p:spPr>
          <a:xfrm>
            <a:off x="2339855" y="4578016"/>
            <a:ext cx="6525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p15"/>
          <p:cNvSpPr/>
          <p:nvPr/>
        </p:nvSpPr>
        <p:spPr>
          <a:xfrm>
            <a:off x="2992465" y="4531815"/>
            <a:ext cx="59100" cy="92100"/>
          </a:xfrm>
          <a:prstGeom prst="ellipse">
            <a:avLst/>
          </a:prstGeom>
          <a:solidFill>
            <a:srgbClr val="3B812F">
              <a:alpha val="4710"/>
            </a:srgbClr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Book Antiqua"/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3206046" y="4439415"/>
            <a:ext cx="46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 Antiqua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5V</a:t>
            </a:r>
            <a:endParaRPr sz="1600"/>
          </a:p>
        </p:txBody>
      </p:sp>
      <p:grpSp>
        <p:nvGrpSpPr>
          <p:cNvPr id="147" name="Google Shape;147;p15"/>
          <p:cNvGrpSpPr/>
          <p:nvPr/>
        </p:nvGrpSpPr>
        <p:grpSpPr>
          <a:xfrm>
            <a:off x="2339855" y="2637607"/>
            <a:ext cx="1186434" cy="693001"/>
            <a:chOff x="0" y="0"/>
            <a:chExt cx="1524000" cy="1143000"/>
          </a:xfrm>
        </p:grpSpPr>
        <p:sp>
          <p:nvSpPr>
            <p:cNvPr id="148" name="Google Shape;148;p15"/>
            <p:cNvSpPr/>
            <p:nvPr/>
          </p:nvSpPr>
          <p:spPr>
            <a:xfrm>
              <a:off x="0" y="0"/>
              <a:ext cx="1524000" cy="1143000"/>
            </a:xfrm>
            <a:prstGeom prst="rect">
              <a:avLst/>
            </a:prstGeom>
            <a:solidFill>
              <a:srgbClr val="660066">
                <a:alpha val="20000"/>
              </a:srgbClr>
            </a:solidFill>
            <a:ln cap="flat" cmpd="sng" w="31750">
              <a:solidFill>
                <a:srgbClr val="66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400"/>
                <a:buFont typeface="Comic Sans MS"/>
                <a:buNone/>
              </a:pPr>
              <a:r>
                <a:t/>
              </a:r>
              <a:endParaRPr b="0" i="0" sz="24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9" name="Google Shape;149;p15"/>
            <p:cNvSpPr txBox="1"/>
            <p:nvPr/>
          </p:nvSpPr>
          <p:spPr>
            <a:xfrm>
              <a:off x="308242" y="190127"/>
              <a:ext cx="907500" cy="55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Book Antiqua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LS245</a:t>
              </a:r>
              <a:endParaRPr sz="1600"/>
            </a:p>
          </p:txBody>
        </p:sp>
      </p:grpSp>
      <p:sp>
        <p:nvSpPr>
          <p:cNvPr id="150" name="Google Shape;150;p15"/>
          <p:cNvSpPr txBox="1"/>
          <p:nvPr/>
        </p:nvSpPr>
        <p:spPr>
          <a:xfrm>
            <a:off x="2328002" y="3002145"/>
            <a:ext cx="52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ook Antiqua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DIR</a:t>
            </a:r>
            <a:endParaRPr sz="1600"/>
          </a:p>
        </p:txBody>
      </p:sp>
      <p:sp>
        <p:nvSpPr>
          <p:cNvPr id="151" name="Google Shape;151;p15"/>
          <p:cNvSpPr/>
          <p:nvPr/>
        </p:nvSpPr>
        <p:spPr>
          <a:xfrm>
            <a:off x="1568587" y="2868608"/>
            <a:ext cx="771300" cy="185100"/>
          </a:xfrm>
          <a:prstGeom prst="leftRightArrow">
            <a:avLst>
              <a:gd fmla="val 50000" name="adj1"/>
              <a:gd fmla="val 65000" name="adj2"/>
            </a:avLst>
          </a:prstGeom>
          <a:solidFill>
            <a:srgbClr val="3B812F">
              <a:alpha val="4710"/>
            </a:srgbClr>
          </a:solidFill>
          <a:ln cap="flat" cmpd="sng" w="317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Book Antiqua"/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grpSp>
        <p:nvGrpSpPr>
          <p:cNvPr id="152" name="Google Shape;152;p15"/>
          <p:cNvGrpSpPr/>
          <p:nvPr/>
        </p:nvGrpSpPr>
        <p:grpSpPr>
          <a:xfrm>
            <a:off x="2339855" y="3561611"/>
            <a:ext cx="1186434" cy="693001"/>
            <a:chOff x="0" y="0"/>
            <a:chExt cx="1524000" cy="1143000"/>
          </a:xfrm>
        </p:grpSpPr>
        <p:sp>
          <p:nvSpPr>
            <p:cNvPr id="153" name="Google Shape;153;p15"/>
            <p:cNvSpPr/>
            <p:nvPr/>
          </p:nvSpPr>
          <p:spPr>
            <a:xfrm>
              <a:off x="0" y="0"/>
              <a:ext cx="1524000" cy="1143000"/>
            </a:xfrm>
            <a:prstGeom prst="rect">
              <a:avLst/>
            </a:prstGeom>
            <a:solidFill>
              <a:srgbClr val="660066">
                <a:alpha val="20000"/>
              </a:srgbClr>
            </a:solidFill>
            <a:ln cap="flat" cmpd="sng" w="31750">
              <a:solidFill>
                <a:srgbClr val="66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400"/>
                <a:buFont typeface="Comic Sans MS"/>
                <a:buNone/>
              </a:pPr>
              <a:r>
                <a:t/>
              </a:r>
              <a:endParaRPr b="0" i="0" sz="24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4" name="Google Shape;154;p15"/>
            <p:cNvSpPr txBox="1"/>
            <p:nvPr/>
          </p:nvSpPr>
          <p:spPr>
            <a:xfrm>
              <a:off x="308242" y="190127"/>
              <a:ext cx="907500" cy="55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Book Antiqua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LS245</a:t>
              </a:r>
              <a:endParaRPr sz="1600"/>
            </a:p>
          </p:txBody>
        </p:sp>
      </p:grpSp>
      <p:sp>
        <p:nvSpPr>
          <p:cNvPr id="155" name="Google Shape;155;p15"/>
          <p:cNvSpPr/>
          <p:nvPr/>
        </p:nvSpPr>
        <p:spPr>
          <a:xfrm>
            <a:off x="1568587" y="3792612"/>
            <a:ext cx="771300" cy="185100"/>
          </a:xfrm>
          <a:prstGeom prst="leftRightArrow">
            <a:avLst>
              <a:gd fmla="val 50000" name="adj1"/>
              <a:gd fmla="val 65000" name="adj2"/>
            </a:avLst>
          </a:prstGeom>
          <a:solidFill>
            <a:srgbClr val="3B812F">
              <a:alpha val="4710"/>
            </a:srgbClr>
          </a:solidFill>
          <a:ln cap="flat" cmpd="sng" w="317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Book Antiqua"/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3057666" y="2968462"/>
            <a:ext cx="46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ook Antiqua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OE’</a:t>
            </a:r>
            <a:endParaRPr sz="1600"/>
          </a:p>
        </p:txBody>
      </p:sp>
      <p:sp>
        <p:nvSpPr>
          <p:cNvPr id="157" name="Google Shape;157;p15"/>
          <p:cNvSpPr txBox="1"/>
          <p:nvPr/>
        </p:nvSpPr>
        <p:spPr>
          <a:xfrm>
            <a:off x="3087390" y="3909209"/>
            <a:ext cx="46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ook Antiqua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OE’</a:t>
            </a:r>
            <a:endParaRPr sz="1600"/>
          </a:p>
        </p:txBody>
      </p:sp>
      <p:sp>
        <p:nvSpPr>
          <p:cNvPr id="158" name="Google Shape;158;p15"/>
          <p:cNvSpPr txBox="1"/>
          <p:nvPr/>
        </p:nvSpPr>
        <p:spPr>
          <a:xfrm>
            <a:off x="2316123" y="3917872"/>
            <a:ext cx="52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ook Antiqua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DIR</a:t>
            </a:r>
            <a:endParaRPr sz="1600"/>
          </a:p>
        </p:txBody>
      </p:sp>
      <p:sp>
        <p:nvSpPr>
          <p:cNvPr id="159" name="Google Shape;159;p15"/>
          <p:cNvSpPr txBox="1"/>
          <p:nvPr/>
        </p:nvSpPr>
        <p:spPr>
          <a:xfrm>
            <a:off x="909630" y="3065507"/>
            <a:ext cx="105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ook Antiqua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DT/R’</a:t>
            </a:r>
            <a:endParaRPr sz="1600"/>
          </a:p>
        </p:txBody>
      </p:sp>
      <p:cxnSp>
        <p:nvCxnSpPr>
          <p:cNvPr id="160" name="Google Shape;160;p15"/>
          <p:cNvCxnSpPr/>
          <p:nvPr/>
        </p:nvCxnSpPr>
        <p:spPr>
          <a:xfrm>
            <a:off x="1568587" y="3284410"/>
            <a:ext cx="7713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1" name="Google Shape;161;p15"/>
          <p:cNvCxnSpPr/>
          <p:nvPr/>
        </p:nvCxnSpPr>
        <p:spPr>
          <a:xfrm>
            <a:off x="1924557" y="3294035"/>
            <a:ext cx="0" cy="5448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62" name="Google Shape;162;p15"/>
          <p:cNvCxnSpPr/>
          <p:nvPr/>
        </p:nvCxnSpPr>
        <p:spPr>
          <a:xfrm>
            <a:off x="1924557" y="3931213"/>
            <a:ext cx="0" cy="2772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15"/>
          <p:cNvCxnSpPr/>
          <p:nvPr/>
        </p:nvCxnSpPr>
        <p:spPr>
          <a:xfrm>
            <a:off x="1924557" y="4208414"/>
            <a:ext cx="4152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4" name="Google Shape;164;p15"/>
          <p:cNvCxnSpPr/>
          <p:nvPr/>
        </p:nvCxnSpPr>
        <p:spPr>
          <a:xfrm>
            <a:off x="1568587" y="3469211"/>
            <a:ext cx="17205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15"/>
          <p:cNvSpPr txBox="1"/>
          <p:nvPr/>
        </p:nvSpPr>
        <p:spPr>
          <a:xfrm>
            <a:off x="909630" y="3367185"/>
            <a:ext cx="105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ook Antiqua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DEN’</a:t>
            </a:r>
            <a:endParaRPr sz="1600"/>
          </a:p>
        </p:txBody>
      </p:sp>
      <p:cxnSp>
        <p:nvCxnSpPr>
          <p:cNvPr id="166" name="Google Shape;166;p15"/>
          <p:cNvCxnSpPr/>
          <p:nvPr/>
        </p:nvCxnSpPr>
        <p:spPr>
          <a:xfrm>
            <a:off x="1805900" y="3478835"/>
            <a:ext cx="0" cy="3600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67" name="Google Shape;167;p15"/>
          <p:cNvCxnSpPr/>
          <p:nvPr/>
        </p:nvCxnSpPr>
        <p:spPr>
          <a:xfrm>
            <a:off x="1805900" y="3931213"/>
            <a:ext cx="0" cy="4623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p15"/>
          <p:cNvCxnSpPr/>
          <p:nvPr/>
        </p:nvCxnSpPr>
        <p:spPr>
          <a:xfrm>
            <a:off x="1805900" y="4393215"/>
            <a:ext cx="14829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p15"/>
          <p:cNvSpPr/>
          <p:nvPr/>
        </p:nvSpPr>
        <p:spPr>
          <a:xfrm>
            <a:off x="3526420" y="2868608"/>
            <a:ext cx="1305000" cy="231000"/>
          </a:xfrm>
          <a:prstGeom prst="leftRightArrow">
            <a:avLst>
              <a:gd fmla="val 50000" name="adj1"/>
              <a:gd fmla="val 88000" name="adj2"/>
            </a:avLst>
          </a:prstGeom>
          <a:solidFill>
            <a:srgbClr val="00CCFF">
              <a:alpha val="37650"/>
            </a:srgbClr>
          </a:solidFill>
          <a:ln cap="flat" cmpd="sng" w="31750">
            <a:solidFill>
              <a:srgbClr val="00336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Book Antiqua"/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70" name="Google Shape;170;p15"/>
          <p:cNvSpPr/>
          <p:nvPr/>
        </p:nvSpPr>
        <p:spPr>
          <a:xfrm>
            <a:off x="3526420" y="3792612"/>
            <a:ext cx="1305000" cy="231000"/>
          </a:xfrm>
          <a:prstGeom prst="leftRightArrow">
            <a:avLst>
              <a:gd fmla="val 50000" name="adj1"/>
              <a:gd fmla="val 88000" name="adj2"/>
            </a:avLst>
          </a:prstGeom>
          <a:solidFill>
            <a:srgbClr val="00CCFF">
              <a:alpha val="37650"/>
            </a:srgbClr>
          </a:solidFill>
          <a:ln cap="flat" cmpd="sng" w="31750">
            <a:solidFill>
              <a:srgbClr val="00336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Book Antiqua"/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71" name="Google Shape;171;p15"/>
          <p:cNvSpPr txBox="1"/>
          <p:nvPr/>
        </p:nvSpPr>
        <p:spPr>
          <a:xfrm>
            <a:off x="4867238" y="2822408"/>
            <a:ext cx="135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Book Antiqua"/>
              <a:buNone/>
            </a:pPr>
            <a:r>
              <a:rPr b="0" i="0" lang="en" sz="2400" u="none" cap="none" strike="noStrike">
                <a:solidFill>
                  <a:srgbClr val="000066"/>
                </a:solidFill>
                <a:latin typeface="Book Antiqua"/>
                <a:ea typeface="Book Antiqua"/>
                <a:cs typeface="Book Antiqua"/>
                <a:sym typeface="Book Antiqua"/>
              </a:rPr>
              <a:t>D</a:t>
            </a:r>
            <a:r>
              <a:rPr b="0" baseline="-25000" i="0" lang="en" sz="2400" u="none" cap="none" strike="noStrike">
                <a:solidFill>
                  <a:srgbClr val="000066"/>
                </a:solidFill>
                <a:latin typeface="Book Antiqua"/>
                <a:ea typeface="Book Antiqua"/>
                <a:cs typeface="Book Antiqua"/>
                <a:sym typeface="Book Antiqua"/>
              </a:rPr>
              <a:t>8</a:t>
            </a:r>
            <a:r>
              <a:rPr b="0" i="0" lang="en" sz="2400" u="none" cap="none" strike="noStrike">
                <a:solidFill>
                  <a:srgbClr val="000066"/>
                </a:solidFill>
                <a:latin typeface="Book Antiqua"/>
                <a:ea typeface="Book Antiqua"/>
                <a:cs typeface="Book Antiqua"/>
                <a:sym typeface="Book Antiqua"/>
              </a:rPr>
              <a:t>-D</a:t>
            </a:r>
            <a:r>
              <a:rPr b="0" baseline="-25000" i="0" lang="en" sz="2400" u="none" cap="none" strike="noStrike">
                <a:solidFill>
                  <a:srgbClr val="000066"/>
                </a:solidFill>
                <a:latin typeface="Book Antiqua"/>
                <a:ea typeface="Book Antiqua"/>
                <a:cs typeface="Book Antiqua"/>
                <a:sym typeface="Book Antiqua"/>
              </a:rPr>
              <a:t>15</a:t>
            </a:r>
            <a:endParaRPr/>
          </a:p>
        </p:txBody>
      </p:sp>
      <p:sp>
        <p:nvSpPr>
          <p:cNvPr id="172" name="Google Shape;172;p15"/>
          <p:cNvSpPr txBox="1"/>
          <p:nvPr/>
        </p:nvSpPr>
        <p:spPr>
          <a:xfrm>
            <a:off x="4867238" y="3746412"/>
            <a:ext cx="135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Book Antiqua"/>
              <a:buNone/>
            </a:pPr>
            <a:r>
              <a:rPr b="0" i="0" lang="en" sz="2400" u="none" cap="none" strike="noStrike">
                <a:solidFill>
                  <a:srgbClr val="000066"/>
                </a:solidFill>
                <a:latin typeface="Book Antiqua"/>
                <a:ea typeface="Book Antiqua"/>
                <a:cs typeface="Book Antiqua"/>
                <a:sym typeface="Book Antiqua"/>
              </a:rPr>
              <a:t>D</a:t>
            </a:r>
            <a:r>
              <a:rPr b="0" baseline="-25000" i="0" lang="en" sz="2400" u="none" cap="none" strike="noStrike">
                <a:solidFill>
                  <a:srgbClr val="000066"/>
                </a:solidFill>
                <a:latin typeface="Book Antiqua"/>
                <a:ea typeface="Book Antiqua"/>
                <a:cs typeface="Book Antiqua"/>
                <a:sym typeface="Book Antiqua"/>
              </a:rPr>
              <a:t>0</a:t>
            </a:r>
            <a:r>
              <a:rPr b="0" i="0" lang="en" sz="2400" u="none" cap="none" strike="noStrike">
                <a:solidFill>
                  <a:srgbClr val="000066"/>
                </a:solidFill>
                <a:latin typeface="Book Antiqua"/>
                <a:ea typeface="Book Antiqua"/>
                <a:cs typeface="Book Antiqua"/>
                <a:sym typeface="Book Antiqua"/>
              </a:rPr>
              <a:t>-D</a:t>
            </a:r>
            <a:r>
              <a:rPr b="0" baseline="-25000" i="0" lang="en" sz="2400" u="none" cap="none" strike="noStrike">
                <a:solidFill>
                  <a:srgbClr val="000066"/>
                </a:solidFill>
                <a:latin typeface="Book Antiqua"/>
                <a:ea typeface="Book Antiqua"/>
                <a:cs typeface="Book Antiqua"/>
                <a:sym typeface="Book Antiqua"/>
              </a:rPr>
              <a:t>7</a:t>
            </a:r>
            <a:endParaRPr/>
          </a:p>
        </p:txBody>
      </p:sp>
      <p:sp>
        <p:nvSpPr>
          <p:cNvPr id="173" name="Google Shape;173;p15"/>
          <p:cNvSpPr/>
          <p:nvPr/>
        </p:nvSpPr>
        <p:spPr>
          <a:xfrm>
            <a:off x="3941717" y="1113000"/>
            <a:ext cx="1305000" cy="1293600"/>
          </a:xfrm>
          <a:prstGeom prst="rect">
            <a:avLst/>
          </a:prstGeom>
          <a:solidFill>
            <a:srgbClr val="996600">
              <a:alpha val="30590"/>
            </a:srgbClr>
          </a:solidFill>
          <a:ln cap="flat" cmpd="sng" w="28575">
            <a:solidFill>
              <a:srgbClr val="9966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 Antiqua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cxnSp>
        <p:nvCxnSpPr>
          <p:cNvPr id="174" name="Google Shape;174;p15"/>
          <p:cNvCxnSpPr/>
          <p:nvPr/>
        </p:nvCxnSpPr>
        <p:spPr>
          <a:xfrm>
            <a:off x="1568587" y="1401751"/>
            <a:ext cx="8304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5" name="Google Shape;175;p15"/>
          <p:cNvCxnSpPr/>
          <p:nvPr/>
        </p:nvCxnSpPr>
        <p:spPr>
          <a:xfrm>
            <a:off x="1568587" y="1713603"/>
            <a:ext cx="8304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6" name="Google Shape;176;p15"/>
          <p:cNvCxnSpPr/>
          <p:nvPr/>
        </p:nvCxnSpPr>
        <p:spPr>
          <a:xfrm>
            <a:off x="1568587" y="2037004"/>
            <a:ext cx="8304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7" name="Google Shape;177;p15"/>
          <p:cNvSpPr txBox="1"/>
          <p:nvPr/>
        </p:nvSpPr>
        <p:spPr>
          <a:xfrm>
            <a:off x="1105014" y="1159748"/>
            <a:ext cx="60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ook Antiqua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RD</a:t>
            </a:r>
            <a:endParaRPr sz="1600"/>
          </a:p>
        </p:txBody>
      </p:sp>
      <p:sp>
        <p:nvSpPr>
          <p:cNvPr id="178" name="Google Shape;178;p15"/>
          <p:cNvSpPr txBox="1"/>
          <p:nvPr/>
        </p:nvSpPr>
        <p:spPr>
          <a:xfrm>
            <a:off x="1122370" y="1529353"/>
            <a:ext cx="65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ook Antiqua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WR</a:t>
            </a:r>
            <a:endParaRPr sz="1600"/>
          </a:p>
        </p:txBody>
      </p:sp>
      <p:sp>
        <p:nvSpPr>
          <p:cNvPr id="179" name="Google Shape;179;p15"/>
          <p:cNvSpPr txBox="1"/>
          <p:nvPr/>
        </p:nvSpPr>
        <p:spPr>
          <a:xfrm>
            <a:off x="947981" y="1910497"/>
            <a:ext cx="77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ook Antiqua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IO/M</a:t>
            </a:r>
            <a:endParaRPr sz="1600"/>
          </a:p>
        </p:txBody>
      </p:sp>
      <p:cxnSp>
        <p:nvCxnSpPr>
          <p:cNvPr id="180" name="Google Shape;180;p15"/>
          <p:cNvCxnSpPr/>
          <p:nvPr/>
        </p:nvCxnSpPr>
        <p:spPr>
          <a:xfrm>
            <a:off x="1205447" y="1182849"/>
            <a:ext cx="237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p15"/>
          <p:cNvCxnSpPr/>
          <p:nvPr/>
        </p:nvCxnSpPr>
        <p:spPr>
          <a:xfrm>
            <a:off x="1205447" y="1552451"/>
            <a:ext cx="296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p15"/>
          <p:cNvCxnSpPr/>
          <p:nvPr/>
        </p:nvCxnSpPr>
        <p:spPr>
          <a:xfrm>
            <a:off x="1069404" y="1910502"/>
            <a:ext cx="237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p15"/>
          <p:cNvSpPr txBox="1"/>
          <p:nvPr/>
        </p:nvSpPr>
        <p:spPr>
          <a:xfrm>
            <a:off x="5816489" y="1118775"/>
            <a:ext cx="87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ook Antiqua"/>
              <a:buNone/>
            </a:pPr>
            <a:r>
              <a:rPr b="1" i="0" lang="en" sz="1600" u="none" cap="none" strike="noStrike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MEMR</a:t>
            </a:r>
            <a:endParaRPr sz="1600"/>
          </a:p>
        </p:txBody>
      </p:sp>
      <p:cxnSp>
        <p:nvCxnSpPr>
          <p:cNvPr id="184" name="Google Shape;184;p15"/>
          <p:cNvCxnSpPr/>
          <p:nvPr/>
        </p:nvCxnSpPr>
        <p:spPr>
          <a:xfrm>
            <a:off x="5246939" y="1297801"/>
            <a:ext cx="534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" name="Google Shape;185;p15"/>
          <p:cNvCxnSpPr/>
          <p:nvPr/>
        </p:nvCxnSpPr>
        <p:spPr>
          <a:xfrm>
            <a:off x="5246939" y="1575002"/>
            <a:ext cx="534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6" name="Google Shape;186;p15"/>
          <p:cNvCxnSpPr/>
          <p:nvPr/>
        </p:nvCxnSpPr>
        <p:spPr>
          <a:xfrm>
            <a:off x="5246939" y="1898404"/>
            <a:ext cx="534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7" name="Google Shape;187;p15"/>
          <p:cNvCxnSpPr/>
          <p:nvPr/>
        </p:nvCxnSpPr>
        <p:spPr>
          <a:xfrm>
            <a:off x="5246939" y="2221805"/>
            <a:ext cx="534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8" name="Google Shape;188;p15"/>
          <p:cNvCxnSpPr/>
          <p:nvPr/>
        </p:nvCxnSpPr>
        <p:spPr>
          <a:xfrm>
            <a:off x="5840222" y="1159200"/>
            <a:ext cx="652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" name="Google Shape;189;p15"/>
          <p:cNvSpPr txBox="1"/>
          <p:nvPr/>
        </p:nvSpPr>
        <p:spPr>
          <a:xfrm>
            <a:off x="5816489" y="1482602"/>
            <a:ext cx="105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ook Antiqua"/>
              <a:buNone/>
            </a:pPr>
            <a:r>
              <a:rPr b="1" i="0" lang="en" sz="1600" u="none" cap="none" strike="noStrike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MEMW</a:t>
            </a:r>
            <a:endParaRPr sz="1600"/>
          </a:p>
        </p:txBody>
      </p:sp>
      <p:cxnSp>
        <p:nvCxnSpPr>
          <p:cNvPr id="190" name="Google Shape;190;p15"/>
          <p:cNvCxnSpPr/>
          <p:nvPr/>
        </p:nvCxnSpPr>
        <p:spPr>
          <a:xfrm>
            <a:off x="5840222" y="1528802"/>
            <a:ext cx="830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" name="Google Shape;191;p15"/>
          <p:cNvSpPr txBox="1"/>
          <p:nvPr/>
        </p:nvSpPr>
        <p:spPr>
          <a:xfrm>
            <a:off x="5875818" y="1765578"/>
            <a:ext cx="54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ook Antiqua"/>
              <a:buNone/>
            </a:pPr>
            <a:r>
              <a:rPr b="1" i="0" lang="en" sz="1600" u="none" cap="none" strike="noStrike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IOR</a:t>
            </a:r>
            <a:endParaRPr sz="1600"/>
          </a:p>
        </p:txBody>
      </p:sp>
      <p:sp>
        <p:nvSpPr>
          <p:cNvPr id="192" name="Google Shape;192;p15"/>
          <p:cNvSpPr txBox="1"/>
          <p:nvPr/>
        </p:nvSpPr>
        <p:spPr>
          <a:xfrm>
            <a:off x="5875819" y="2088980"/>
            <a:ext cx="60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ook Antiqua"/>
              <a:buNone/>
            </a:pPr>
            <a:r>
              <a:rPr b="1" i="0" lang="en" sz="1600" u="none" cap="none" strike="noStrike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IOW</a:t>
            </a:r>
            <a:endParaRPr sz="1600"/>
          </a:p>
        </p:txBody>
      </p:sp>
      <p:cxnSp>
        <p:nvCxnSpPr>
          <p:cNvPr id="193" name="Google Shape;193;p15"/>
          <p:cNvCxnSpPr/>
          <p:nvPr/>
        </p:nvCxnSpPr>
        <p:spPr>
          <a:xfrm>
            <a:off x="5899550" y="1806003"/>
            <a:ext cx="474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Google Shape;194;p15"/>
          <p:cNvCxnSpPr/>
          <p:nvPr/>
        </p:nvCxnSpPr>
        <p:spPr>
          <a:xfrm>
            <a:off x="5899550" y="2129405"/>
            <a:ext cx="534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" name="Google Shape;195;p15"/>
          <p:cNvSpPr txBox="1"/>
          <p:nvPr/>
        </p:nvSpPr>
        <p:spPr>
          <a:xfrm>
            <a:off x="4034163" y="1482601"/>
            <a:ext cx="1122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 Antiqua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LOGIC</a:t>
            </a:r>
            <a:endParaRPr b="0" i="0" sz="1600" u="none" cap="none" strike="noStrike">
              <a:solidFill>
                <a:srgbClr val="0000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 Antiqua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CIRCUIT</a:t>
            </a:r>
            <a:endParaRPr sz="1600"/>
          </a:p>
        </p:txBody>
      </p:sp>
      <p:grpSp>
        <p:nvGrpSpPr>
          <p:cNvPr id="196" name="Google Shape;196;p15"/>
          <p:cNvGrpSpPr/>
          <p:nvPr/>
        </p:nvGrpSpPr>
        <p:grpSpPr>
          <a:xfrm>
            <a:off x="2399183" y="1159200"/>
            <a:ext cx="1186434" cy="1062601"/>
            <a:chOff x="0" y="0"/>
            <a:chExt cx="1524000" cy="1752600"/>
          </a:xfrm>
        </p:grpSpPr>
        <p:sp>
          <p:nvSpPr>
            <p:cNvPr id="197" name="Google Shape;197;p15"/>
            <p:cNvSpPr/>
            <p:nvPr/>
          </p:nvSpPr>
          <p:spPr>
            <a:xfrm>
              <a:off x="0" y="0"/>
              <a:ext cx="1524000" cy="1752600"/>
            </a:xfrm>
            <a:prstGeom prst="rect">
              <a:avLst/>
            </a:prstGeom>
            <a:solidFill>
              <a:srgbClr val="660066">
                <a:alpha val="20000"/>
              </a:srgbClr>
            </a:solidFill>
            <a:ln cap="flat" cmpd="sng" w="31750">
              <a:solidFill>
                <a:srgbClr val="66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400"/>
                <a:buFont typeface="Comic Sans MS"/>
                <a:buNone/>
              </a:pPr>
              <a:r>
                <a:t/>
              </a:r>
              <a:endParaRPr b="0" i="0" sz="24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8" name="Google Shape;198;p15"/>
            <p:cNvSpPr txBox="1"/>
            <p:nvPr/>
          </p:nvSpPr>
          <p:spPr>
            <a:xfrm>
              <a:off x="308242" y="627380"/>
              <a:ext cx="907500" cy="55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Book Antiqua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LS244</a:t>
              </a:r>
              <a:endParaRPr sz="1600"/>
            </a:p>
          </p:txBody>
        </p:sp>
      </p:grpSp>
      <p:sp>
        <p:nvSpPr>
          <p:cNvPr id="199" name="Google Shape;199;p15"/>
          <p:cNvSpPr txBox="1"/>
          <p:nvPr/>
        </p:nvSpPr>
        <p:spPr>
          <a:xfrm>
            <a:off x="2701853" y="1863922"/>
            <a:ext cx="46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ook Antiqua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OE’</a:t>
            </a:r>
            <a:endParaRPr sz="1600"/>
          </a:p>
        </p:txBody>
      </p:sp>
      <p:cxnSp>
        <p:nvCxnSpPr>
          <p:cNvPr id="200" name="Google Shape;200;p15"/>
          <p:cNvCxnSpPr/>
          <p:nvPr/>
        </p:nvCxnSpPr>
        <p:spPr>
          <a:xfrm>
            <a:off x="3585748" y="1344001"/>
            <a:ext cx="356400" cy="0"/>
          </a:xfrm>
          <a:prstGeom prst="straightConnector1">
            <a:avLst/>
          </a:prstGeom>
          <a:noFill/>
          <a:ln cap="flat" cmpd="sng" w="31750">
            <a:solidFill>
              <a:srgbClr val="6600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1" name="Google Shape;201;p15"/>
          <p:cNvCxnSpPr/>
          <p:nvPr/>
        </p:nvCxnSpPr>
        <p:spPr>
          <a:xfrm>
            <a:off x="3585748" y="1667403"/>
            <a:ext cx="356400" cy="0"/>
          </a:xfrm>
          <a:prstGeom prst="straightConnector1">
            <a:avLst/>
          </a:prstGeom>
          <a:noFill/>
          <a:ln cap="flat" cmpd="sng" w="31750">
            <a:solidFill>
              <a:srgbClr val="6600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2" name="Google Shape;202;p15"/>
          <p:cNvCxnSpPr/>
          <p:nvPr/>
        </p:nvCxnSpPr>
        <p:spPr>
          <a:xfrm>
            <a:off x="3585748" y="1990804"/>
            <a:ext cx="356400" cy="0"/>
          </a:xfrm>
          <a:prstGeom prst="straightConnector1">
            <a:avLst/>
          </a:prstGeom>
          <a:noFill/>
          <a:ln cap="flat" cmpd="sng" w="31750">
            <a:solidFill>
              <a:srgbClr val="6600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3" name="Google Shape;203;p15"/>
          <p:cNvCxnSpPr/>
          <p:nvPr/>
        </p:nvCxnSpPr>
        <p:spPr>
          <a:xfrm>
            <a:off x="2933137" y="2221805"/>
            <a:ext cx="0" cy="1851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15"/>
          <p:cNvCxnSpPr/>
          <p:nvPr/>
        </p:nvCxnSpPr>
        <p:spPr>
          <a:xfrm>
            <a:off x="2755152" y="2406606"/>
            <a:ext cx="3564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15"/>
          <p:cNvCxnSpPr/>
          <p:nvPr/>
        </p:nvCxnSpPr>
        <p:spPr>
          <a:xfrm>
            <a:off x="2814481" y="2452806"/>
            <a:ext cx="2370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15"/>
          <p:cNvCxnSpPr/>
          <p:nvPr/>
        </p:nvCxnSpPr>
        <p:spPr>
          <a:xfrm>
            <a:off x="2873809" y="2499006"/>
            <a:ext cx="1191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p15"/>
          <p:cNvCxnSpPr/>
          <p:nvPr/>
        </p:nvCxnSpPr>
        <p:spPr>
          <a:xfrm rot="10800000">
            <a:off x="3276600" y="4191000"/>
            <a:ext cx="0" cy="2286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8" name="Google Shape;208;p15"/>
          <p:cNvCxnSpPr/>
          <p:nvPr/>
        </p:nvCxnSpPr>
        <p:spPr>
          <a:xfrm rot="10800000">
            <a:off x="3242500" y="3217825"/>
            <a:ext cx="0" cy="2286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9" name="Google Shape;209;p15"/>
          <p:cNvSpPr txBox="1"/>
          <p:nvPr>
            <p:ph type="title"/>
          </p:nvPr>
        </p:nvSpPr>
        <p:spPr>
          <a:xfrm>
            <a:off x="235500" y="64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System bus of 8086 (data + control)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/>
          <p:nvPr>
            <p:ph type="title"/>
          </p:nvPr>
        </p:nvSpPr>
        <p:spPr>
          <a:xfrm>
            <a:off x="83100" y="64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 Logic connection for Memory and Input read/write</a:t>
            </a:r>
            <a:endParaRPr/>
          </a:p>
        </p:txBody>
      </p:sp>
      <p:pic>
        <p:nvPicPr>
          <p:cNvPr id="215" name="Google Shape;2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2950" y="1182125"/>
            <a:ext cx="2471600" cy="17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9550" y="3627401"/>
            <a:ext cx="2498919" cy="84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5088" y="3590600"/>
            <a:ext cx="2498911" cy="8426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8" name="Google Shape;218;p16"/>
          <p:cNvGraphicFramePr/>
          <p:nvPr/>
        </p:nvGraphicFramePr>
        <p:xfrm>
          <a:off x="419100" y="139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{446990D4-D070-4320-9018-AE1573CD9CFA}</a:tableStyleId>
              </a:tblPr>
              <a:tblGrid>
                <a:gridCol w="1123275"/>
                <a:gridCol w="1123275"/>
                <a:gridCol w="1123275"/>
                <a:gridCol w="1123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 / IO’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RD’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WR’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Bus Cycle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MEMR’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MEMW’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IOR’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IOW’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/>
          <p:nvPr>
            <p:ph type="title"/>
          </p:nvPr>
        </p:nvSpPr>
        <p:spPr>
          <a:xfrm>
            <a:off x="83100" y="64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4) 8086 Inputs </a:t>
            </a:r>
            <a:endParaRPr/>
          </a:p>
        </p:txBody>
      </p:sp>
      <p:cxnSp>
        <p:nvCxnSpPr>
          <p:cNvPr id="224" name="Google Shape;224;p17"/>
          <p:cNvCxnSpPr/>
          <p:nvPr/>
        </p:nvCxnSpPr>
        <p:spPr>
          <a:xfrm>
            <a:off x="5570368" y="457200"/>
            <a:ext cx="0" cy="43761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Google Shape;225;p17"/>
          <p:cNvSpPr txBox="1"/>
          <p:nvPr/>
        </p:nvSpPr>
        <p:spPr>
          <a:xfrm>
            <a:off x="5611391" y="2532994"/>
            <a:ext cx="114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1800"/>
              <a:buFont typeface="Bookman Old Style"/>
              <a:buNone/>
            </a:pPr>
            <a:r>
              <a:rPr b="1" i="0" lang="en" sz="1800" u="none" cap="none" strike="noStrike">
                <a:solidFill>
                  <a:srgbClr val="9966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CLK</a:t>
            </a:r>
            <a:endParaRPr/>
          </a:p>
        </p:txBody>
      </p:sp>
      <p:sp>
        <p:nvSpPr>
          <p:cNvPr id="226" name="Google Shape;226;p17"/>
          <p:cNvSpPr txBox="1"/>
          <p:nvPr/>
        </p:nvSpPr>
        <p:spPr>
          <a:xfrm>
            <a:off x="5611391" y="2196379"/>
            <a:ext cx="114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1800"/>
              <a:buFont typeface="Bookman Old Style"/>
              <a:buNone/>
            </a:pPr>
            <a:r>
              <a:rPr b="1" i="0" lang="en" sz="1800" u="none" cap="none" strike="noStrike">
                <a:solidFill>
                  <a:srgbClr val="9966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RESET</a:t>
            </a:r>
            <a:endParaRPr/>
          </a:p>
        </p:txBody>
      </p:sp>
      <p:sp>
        <p:nvSpPr>
          <p:cNvPr id="227" name="Google Shape;227;p17"/>
          <p:cNvSpPr txBox="1"/>
          <p:nvPr/>
        </p:nvSpPr>
        <p:spPr>
          <a:xfrm>
            <a:off x="5611391" y="906020"/>
            <a:ext cx="114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Bookman Old Style"/>
              <a:buNone/>
            </a:pPr>
            <a:r>
              <a:rPr b="1" i="0" lang="en" sz="1800" u="none" cap="none" strike="noStrike">
                <a:solidFill>
                  <a:srgbClr val="FF66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MN/MX</a:t>
            </a:r>
            <a:endParaRPr/>
          </a:p>
        </p:txBody>
      </p:sp>
      <p:sp>
        <p:nvSpPr>
          <p:cNvPr id="228" name="Google Shape;228;p17"/>
          <p:cNvSpPr txBox="1"/>
          <p:nvPr/>
        </p:nvSpPr>
        <p:spPr>
          <a:xfrm>
            <a:off x="5611391" y="2880129"/>
            <a:ext cx="114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1800"/>
              <a:buFont typeface="Bookman Old Style"/>
              <a:buNone/>
            </a:pPr>
            <a:r>
              <a:rPr b="1" i="0" lang="en" sz="1800" u="none" cap="none" strike="noStrike">
                <a:solidFill>
                  <a:srgbClr val="9966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READY</a:t>
            </a:r>
            <a:endParaRPr/>
          </a:p>
        </p:txBody>
      </p:sp>
      <p:sp>
        <p:nvSpPr>
          <p:cNvPr id="229" name="Google Shape;229;p17"/>
          <p:cNvSpPr txBox="1"/>
          <p:nvPr/>
        </p:nvSpPr>
        <p:spPr>
          <a:xfrm>
            <a:off x="5679764" y="513302"/>
            <a:ext cx="114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ookman Old Style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VCC</a:t>
            </a:r>
            <a:endParaRPr/>
          </a:p>
        </p:txBody>
      </p:sp>
      <p:sp>
        <p:nvSpPr>
          <p:cNvPr id="230" name="Google Shape;230;p17"/>
          <p:cNvSpPr txBox="1"/>
          <p:nvPr/>
        </p:nvSpPr>
        <p:spPr>
          <a:xfrm>
            <a:off x="5679764" y="4328276"/>
            <a:ext cx="114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ookman Old Style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GND</a:t>
            </a:r>
            <a:endParaRPr/>
          </a:p>
        </p:txBody>
      </p:sp>
      <p:sp>
        <p:nvSpPr>
          <p:cNvPr id="231" name="Google Shape;231;p17"/>
          <p:cNvSpPr txBox="1"/>
          <p:nvPr/>
        </p:nvSpPr>
        <p:spPr>
          <a:xfrm>
            <a:off x="5611391" y="4047763"/>
            <a:ext cx="114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Bookman Old Style"/>
              <a:buNone/>
            </a:pPr>
            <a:r>
              <a:rPr b="1" i="0" lang="en" sz="1800" u="none" cap="none" strike="noStrike">
                <a:solidFill>
                  <a:srgbClr val="FF66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HOLD</a:t>
            </a:r>
            <a:endParaRPr/>
          </a:p>
        </p:txBody>
      </p:sp>
      <p:sp>
        <p:nvSpPr>
          <p:cNvPr id="232" name="Google Shape;232;p17"/>
          <p:cNvSpPr txBox="1"/>
          <p:nvPr/>
        </p:nvSpPr>
        <p:spPr>
          <a:xfrm>
            <a:off x="5611391" y="3767250"/>
            <a:ext cx="114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Bookman Old Style"/>
              <a:buNone/>
            </a:pPr>
            <a:r>
              <a:rPr b="1" i="0" lang="en" sz="1800" u="none" cap="none" strike="noStrike">
                <a:solidFill>
                  <a:srgbClr val="FF66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NMI</a:t>
            </a:r>
            <a:endParaRPr/>
          </a:p>
        </p:txBody>
      </p:sp>
      <p:cxnSp>
        <p:nvCxnSpPr>
          <p:cNvPr id="233" name="Google Shape;233;p17"/>
          <p:cNvCxnSpPr/>
          <p:nvPr/>
        </p:nvCxnSpPr>
        <p:spPr>
          <a:xfrm rot="10800000">
            <a:off x="5242767" y="3935559"/>
            <a:ext cx="3276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34" name="Google Shape;234;p17"/>
          <p:cNvCxnSpPr/>
          <p:nvPr/>
        </p:nvCxnSpPr>
        <p:spPr>
          <a:xfrm rot="10800000">
            <a:off x="5242767" y="4216072"/>
            <a:ext cx="3276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35" name="Google Shape;235;p17"/>
          <p:cNvCxnSpPr/>
          <p:nvPr/>
        </p:nvCxnSpPr>
        <p:spPr>
          <a:xfrm rot="10800000">
            <a:off x="5242767" y="4496585"/>
            <a:ext cx="3276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36" name="Google Shape;236;p17"/>
          <p:cNvCxnSpPr/>
          <p:nvPr/>
        </p:nvCxnSpPr>
        <p:spPr>
          <a:xfrm>
            <a:off x="5228501" y="3935559"/>
            <a:ext cx="0" cy="6732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7" name="Google Shape;237;p17"/>
          <p:cNvGrpSpPr/>
          <p:nvPr/>
        </p:nvGrpSpPr>
        <p:grpSpPr>
          <a:xfrm>
            <a:off x="4955009" y="569404"/>
            <a:ext cx="273408" cy="112214"/>
            <a:chOff x="-1" y="-1"/>
            <a:chExt cx="304701" cy="152402"/>
          </a:xfrm>
        </p:grpSpPr>
        <p:cxnSp>
          <p:nvCxnSpPr>
            <p:cNvPr id="238" name="Google Shape;238;p17"/>
            <p:cNvCxnSpPr/>
            <p:nvPr/>
          </p:nvCxnSpPr>
          <p:spPr>
            <a:xfrm flipH="1" rot="10800000">
              <a:off x="-1" y="1"/>
              <a:ext cx="50700" cy="152400"/>
            </a:xfrm>
            <a:prstGeom prst="straightConnector1">
              <a:avLst/>
            </a:prstGeom>
            <a:noFill/>
            <a:ln cap="flat" cmpd="sng" w="31750">
              <a:solidFill>
                <a:srgbClr val="00008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9" name="Google Shape;239;p17"/>
            <p:cNvCxnSpPr/>
            <p:nvPr/>
          </p:nvCxnSpPr>
          <p:spPr>
            <a:xfrm>
              <a:off x="50799" y="-1"/>
              <a:ext cx="50700" cy="15240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0" name="Google Shape;240;p17"/>
            <p:cNvCxnSpPr/>
            <p:nvPr/>
          </p:nvCxnSpPr>
          <p:spPr>
            <a:xfrm flipH="1" rot="10800000">
              <a:off x="101599" y="1"/>
              <a:ext cx="50700" cy="152400"/>
            </a:xfrm>
            <a:prstGeom prst="straightConnector1">
              <a:avLst/>
            </a:prstGeom>
            <a:noFill/>
            <a:ln cap="flat" cmpd="sng" w="31750">
              <a:solidFill>
                <a:srgbClr val="00008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1" name="Google Shape;241;p17"/>
            <p:cNvCxnSpPr/>
            <p:nvPr/>
          </p:nvCxnSpPr>
          <p:spPr>
            <a:xfrm>
              <a:off x="152400" y="-1"/>
              <a:ext cx="50700" cy="15240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2" name="Google Shape;242;p17"/>
            <p:cNvCxnSpPr/>
            <p:nvPr/>
          </p:nvCxnSpPr>
          <p:spPr>
            <a:xfrm flipH="1" rot="10800000">
              <a:off x="203200" y="1"/>
              <a:ext cx="50700" cy="152400"/>
            </a:xfrm>
            <a:prstGeom prst="straightConnector1">
              <a:avLst/>
            </a:prstGeom>
            <a:noFill/>
            <a:ln cap="flat" cmpd="sng" w="31750">
              <a:solidFill>
                <a:srgbClr val="00008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3" name="Google Shape;243;p17"/>
            <p:cNvCxnSpPr/>
            <p:nvPr/>
          </p:nvCxnSpPr>
          <p:spPr>
            <a:xfrm>
              <a:off x="254000" y="-1"/>
              <a:ext cx="50700" cy="15240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244" name="Google Shape;244;p17"/>
          <p:cNvCxnSpPr/>
          <p:nvPr/>
        </p:nvCxnSpPr>
        <p:spPr>
          <a:xfrm>
            <a:off x="5228501" y="681610"/>
            <a:ext cx="3420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5" name="Google Shape;245;p17"/>
          <p:cNvCxnSpPr/>
          <p:nvPr/>
        </p:nvCxnSpPr>
        <p:spPr>
          <a:xfrm rot="10800000">
            <a:off x="4339710" y="681611"/>
            <a:ext cx="6153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med" w="med" type="diamond"/>
          </a:ln>
        </p:spPr>
      </p:cxnSp>
      <p:sp>
        <p:nvSpPr>
          <p:cNvPr id="246" name="Google Shape;246;p17"/>
          <p:cNvSpPr txBox="1"/>
          <p:nvPr/>
        </p:nvSpPr>
        <p:spPr>
          <a:xfrm>
            <a:off x="3618572" y="512253"/>
            <a:ext cx="121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Bookman Old Style"/>
              <a:buNone/>
            </a:pPr>
            <a:r>
              <a:rPr b="0" i="0" lang="en" sz="1600" u="none" cap="none" strike="noStrike">
                <a:solidFill>
                  <a:srgbClr val="00009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5V</a:t>
            </a:r>
            <a:endParaRPr sz="1600"/>
          </a:p>
        </p:txBody>
      </p:sp>
      <p:cxnSp>
        <p:nvCxnSpPr>
          <p:cNvPr id="247" name="Google Shape;247;p17"/>
          <p:cNvCxnSpPr/>
          <p:nvPr/>
        </p:nvCxnSpPr>
        <p:spPr>
          <a:xfrm>
            <a:off x="4955009" y="4608790"/>
            <a:ext cx="4785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p17"/>
          <p:cNvCxnSpPr/>
          <p:nvPr/>
        </p:nvCxnSpPr>
        <p:spPr>
          <a:xfrm>
            <a:off x="5091755" y="4664892"/>
            <a:ext cx="2736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Google Shape;249;p17"/>
          <p:cNvCxnSpPr/>
          <p:nvPr/>
        </p:nvCxnSpPr>
        <p:spPr>
          <a:xfrm>
            <a:off x="5228501" y="4720995"/>
            <a:ext cx="684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p17"/>
          <p:cNvCxnSpPr/>
          <p:nvPr/>
        </p:nvCxnSpPr>
        <p:spPr>
          <a:xfrm rot="10800000">
            <a:off x="5365247" y="693329"/>
            <a:ext cx="0" cy="3810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51" name="Google Shape;251;p17"/>
          <p:cNvCxnSpPr/>
          <p:nvPr/>
        </p:nvCxnSpPr>
        <p:spPr>
          <a:xfrm>
            <a:off x="5365247" y="1074328"/>
            <a:ext cx="2052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2" name="Google Shape;252;p17"/>
          <p:cNvCxnSpPr/>
          <p:nvPr/>
        </p:nvCxnSpPr>
        <p:spPr>
          <a:xfrm>
            <a:off x="2972193" y="2364687"/>
            <a:ext cx="25983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3" name="Google Shape;253;p17"/>
          <p:cNvCxnSpPr/>
          <p:nvPr/>
        </p:nvCxnSpPr>
        <p:spPr>
          <a:xfrm>
            <a:off x="2972193" y="2645200"/>
            <a:ext cx="25983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4" name="Google Shape;254;p17"/>
          <p:cNvCxnSpPr/>
          <p:nvPr/>
        </p:nvCxnSpPr>
        <p:spPr>
          <a:xfrm>
            <a:off x="2972193" y="2981815"/>
            <a:ext cx="25983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5" name="Google Shape;255;p17"/>
          <p:cNvSpPr/>
          <p:nvPr/>
        </p:nvSpPr>
        <p:spPr>
          <a:xfrm>
            <a:off x="1399615" y="1579251"/>
            <a:ext cx="1572600" cy="2075700"/>
          </a:xfrm>
          <a:prstGeom prst="rect">
            <a:avLst/>
          </a:prstGeom>
          <a:solidFill>
            <a:srgbClr val="3B812F">
              <a:alpha val="4710"/>
            </a:srgbClr>
          </a:solidFill>
          <a:ln cap="flat" cmpd="sng" w="317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Bookman Old Style"/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56" name="Google Shape;256;p17"/>
          <p:cNvSpPr txBox="1"/>
          <p:nvPr/>
        </p:nvSpPr>
        <p:spPr>
          <a:xfrm>
            <a:off x="1637930" y="2324492"/>
            <a:ext cx="108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Bookman Old Style"/>
              <a:buNone/>
            </a:pPr>
            <a:r>
              <a:rPr b="0" i="0" lang="en" sz="1800" u="none" cap="none" strike="noStrike">
                <a:solidFill>
                  <a:srgbClr val="00009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8284</a:t>
            </a:r>
            <a:endParaRPr sz="1800"/>
          </a:p>
        </p:txBody>
      </p:sp>
      <p:cxnSp>
        <p:nvCxnSpPr>
          <p:cNvPr id="257" name="Google Shape;257;p17"/>
          <p:cNvCxnSpPr/>
          <p:nvPr/>
        </p:nvCxnSpPr>
        <p:spPr>
          <a:xfrm>
            <a:off x="921004" y="1803662"/>
            <a:ext cx="4785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" name="Google Shape;258;p17"/>
          <p:cNvCxnSpPr/>
          <p:nvPr/>
        </p:nvCxnSpPr>
        <p:spPr>
          <a:xfrm>
            <a:off x="921004" y="2028072"/>
            <a:ext cx="4785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" name="Google Shape;259;p17"/>
          <p:cNvSpPr/>
          <p:nvPr/>
        </p:nvSpPr>
        <p:spPr>
          <a:xfrm>
            <a:off x="989377" y="1859764"/>
            <a:ext cx="342000" cy="112200"/>
          </a:xfrm>
          <a:prstGeom prst="rect">
            <a:avLst/>
          </a:prstGeom>
          <a:solidFill>
            <a:srgbClr val="333333">
              <a:alpha val="56470"/>
            </a:srgbClr>
          </a:solidFill>
          <a:ln cap="flat" cmpd="sng" w="317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Bookman Old Style"/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60" name="Google Shape;260;p17"/>
          <p:cNvSpPr txBox="1"/>
          <p:nvPr/>
        </p:nvSpPr>
        <p:spPr>
          <a:xfrm>
            <a:off x="5776" y="1694577"/>
            <a:ext cx="11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Bookman Old Style"/>
              <a:buNone/>
            </a:pPr>
            <a:r>
              <a:rPr b="0" i="0" lang="en" sz="1600" u="none" cap="none" strike="noStrike">
                <a:solidFill>
                  <a:srgbClr val="00009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15 MHz</a:t>
            </a:r>
            <a:endParaRPr sz="1600"/>
          </a:p>
        </p:txBody>
      </p:sp>
      <p:sp>
        <p:nvSpPr>
          <p:cNvPr id="261" name="Google Shape;261;p17"/>
          <p:cNvSpPr txBox="1"/>
          <p:nvPr/>
        </p:nvSpPr>
        <p:spPr>
          <a:xfrm>
            <a:off x="2324175" y="2123150"/>
            <a:ext cx="66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Reset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2" name="Google Shape;262;p17"/>
          <p:cNvSpPr txBox="1"/>
          <p:nvPr/>
        </p:nvSpPr>
        <p:spPr>
          <a:xfrm>
            <a:off x="2324175" y="2427950"/>
            <a:ext cx="66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Clock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3" name="Google Shape;263;p17"/>
          <p:cNvSpPr txBox="1"/>
          <p:nvPr/>
        </p:nvSpPr>
        <p:spPr>
          <a:xfrm>
            <a:off x="2324175" y="2732750"/>
            <a:ext cx="66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Ready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264" name="Google Shape;264;p17"/>
          <p:cNvCxnSpPr/>
          <p:nvPr/>
        </p:nvCxnSpPr>
        <p:spPr>
          <a:xfrm rot="10800000">
            <a:off x="5242767" y="1268559"/>
            <a:ext cx="3276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med" w="med" type="none"/>
          </a:ln>
        </p:spPr>
      </p:cxnSp>
      <p:cxnSp>
        <p:nvCxnSpPr>
          <p:cNvPr id="265" name="Google Shape;265;p17"/>
          <p:cNvCxnSpPr/>
          <p:nvPr/>
        </p:nvCxnSpPr>
        <p:spPr>
          <a:xfrm rot="10800000">
            <a:off x="5242767" y="1497159"/>
            <a:ext cx="3276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med" w="med" type="none"/>
          </a:ln>
        </p:spPr>
      </p:cxnSp>
      <p:cxnSp>
        <p:nvCxnSpPr>
          <p:cNvPr id="266" name="Google Shape;266;p17"/>
          <p:cNvCxnSpPr/>
          <p:nvPr/>
        </p:nvCxnSpPr>
        <p:spPr>
          <a:xfrm rot="10800000">
            <a:off x="5242767" y="1725759"/>
            <a:ext cx="3276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med" w="med" type="none"/>
          </a:ln>
        </p:spPr>
      </p:cxnSp>
      <p:cxnSp>
        <p:nvCxnSpPr>
          <p:cNvPr id="267" name="Google Shape;267;p17"/>
          <p:cNvCxnSpPr/>
          <p:nvPr/>
        </p:nvCxnSpPr>
        <p:spPr>
          <a:xfrm rot="10800000">
            <a:off x="5242767" y="1954359"/>
            <a:ext cx="3276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268" name="Google Shape;268;p17"/>
          <p:cNvSpPr txBox="1"/>
          <p:nvPr/>
        </p:nvSpPr>
        <p:spPr>
          <a:xfrm>
            <a:off x="5575075" y="1051200"/>
            <a:ext cx="78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Test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9" name="Google Shape;269;p17"/>
          <p:cNvSpPr txBox="1"/>
          <p:nvPr/>
        </p:nvSpPr>
        <p:spPr>
          <a:xfrm>
            <a:off x="5575075" y="1279800"/>
            <a:ext cx="78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HLDA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70" name="Google Shape;270;p17"/>
          <p:cNvSpPr txBox="1"/>
          <p:nvPr/>
        </p:nvSpPr>
        <p:spPr>
          <a:xfrm>
            <a:off x="5575075" y="1508400"/>
            <a:ext cx="78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INTR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71" name="Google Shape;271;p17"/>
          <p:cNvSpPr txBox="1"/>
          <p:nvPr/>
        </p:nvSpPr>
        <p:spPr>
          <a:xfrm>
            <a:off x="5575075" y="1737000"/>
            <a:ext cx="78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INTA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272" name="Google Shape;272;p17"/>
          <p:cNvCxnSpPr/>
          <p:nvPr/>
        </p:nvCxnSpPr>
        <p:spPr>
          <a:xfrm rot="10800000">
            <a:off x="1051767" y="2944959"/>
            <a:ext cx="3276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73" name="Google Shape;273;p17"/>
          <p:cNvCxnSpPr/>
          <p:nvPr/>
        </p:nvCxnSpPr>
        <p:spPr>
          <a:xfrm rot="10800000">
            <a:off x="1051767" y="3225472"/>
            <a:ext cx="3276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74" name="Google Shape;274;p17"/>
          <p:cNvCxnSpPr/>
          <p:nvPr/>
        </p:nvCxnSpPr>
        <p:spPr>
          <a:xfrm rot="10800000">
            <a:off x="1051767" y="3505985"/>
            <a:ext cx="3276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75" name="Google Shape;275;p17"/>
          <p:cNvCxnSpPr/>
          <p:nvPr/>
        </p:nvCxnSpPr>
        <p:spPr>
          <a:xfrm>
            <a:off x="1037501" y="2944959"/>
            <a:ext cx="0" cy="6732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6" name="Google Shape;276;p17"/>
          <p:cNvCxnSpPr/>
          <p:nvPr/>
        </p:nvCxnSpPr>
        <p:spPr>
          <a:xfrm>
            <a:off x="764009" y="3618190"/>
            <a:ext cx="4785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7" name="Google Shape;277;p17"/>
          <p:cNvCxnSpPr/>
          <p:nvPr/>
        </p:nvCxnSpPr>
        <p:spPr>
          <a:xfrm>
            <a:off x="900755" y="3674292"/>
            <a:ext cx="2736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8" name="Google Shape;278;p17"/>
          <p:cNvCxnSpPr/>
          <p:nvPr/>
        </p:nvCxnSpPr>
        <p:spPr>
          <a:xfrm>
            <a:off x="1037501" y="3730395"/>
            <a:ext cx="684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9" name="Google Shape;279;p17"/>
          <p:cNvSpPr txBox="1"/>
          <p:nvPr/>
        </p:nvSpPr>
        <p:spPr>
          <a:xfrm>
            <a:off x="1333575" y="2656550"/>
            <a:ext cx="8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CYNC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0" name="Google Shape;280;p17"/>
          <p:cNvSpPr txBox="1"/>
          <p:nvPr/>
        </p:nvSpPr>
        <p:spPr>
          <a:xfrm>
            <a:off x="1333575" y="2961350"/>
            <a:ext cx="8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AEN1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1" name="Google Shape;281;p17"/>
          <p:cNvSpPr txBox="1"/>
          <p:nvPr/>
        </p:nvSpPr>
        <p:spPr>
          <a:xfrm>
            <a:off x="1333575" y="3266150"/>
            <a:ext cx="78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AEN2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282" name="Google Shape;282;p17"/>
          <p:cNvCxnSpPr/>
          <p:nvPr/>
        </p:nvCxnSpPr>
        <p:spPr>
          <a:xfrm rot="10800000">
            <a:off x="1051767" y="2182959"/>
            <a:ext cx="3276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83" name="Google Shape;283;p17"/>
          <p:cNvCxnSpPr/>
          <p:nvPr/>
        </p:nvCxnSpPr>
        <p:spPr>
          <a:xfrm rot="10800000">
            <a:off x="1051767" y="2411559"/>
            <a:ext cx="3276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84" name="Google Shape;284;p17"/>
          <p:cNvCxnSpPr/>
          <p:nvPr/>
        </p:nvCxnSpPr>
        <p:spPr>
          <a:xfrm rot="10800000">
            <a:off x="1051767" y="2640159"/>
            <a:ext cx="3276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med" w="med" type="none"/>
          </a:ln>
        </p:spPr>
      </p:cxnSp>
      <p:cxnSp>
        <p:nvCxnSpPr>
          <p:cNvPr id="285" name="Google Shape;285;p17"/>
          <p:cNvCxnSpPr/>
          <p:nvPr/>
        </p:nvCxnSpPr>
        <p:spPr>
          <a:xfrm>
            <a:off x="1113701" y="2106759"/>
            <a:ext cx="14700" cy="5448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86" name="Google Shape;286;p17"/>
          <p:cNvGrpSpPr/>
          <p:nvPr/>
        </p:nvGrpSpPr>
        <p:grpSpPr>
          <a:xfrm>
            <a:off x="764009" y="2550604"/>
            <a:ext cx="273408" cy="112214"/>
            <a:chOff x="-1" y="-1"/>
            <a:chExt cx="304701" cy="152402"/>
          </a:xfrm>
        </p:grpSpPr>
        <p:cxnSp>
          <p:nvCxnSpPr>
            <p:cNvPr id="287" name="Google Shape;287;p17"/>
            <p:cNvCxnSpPr/>
            <p:nvPr/>
          </p:nvCxnSpPr>
          <p:spPr>
            <a:xfrm flipH="1" rot="10800000">
              <a:off x="-1" y="1"/>
              <a:ext cx="50700" cy="152400"/>
            </a:xfrm>
            <a:prstGeom prst="straightConnector1">
              <a:avLst/>
            </a:prstGeom>
            <a:noFill/>
            <a:ln cap="flat" cmpd="sng" w="31750">
              <a:solidFill>
                <a:srgbClr val="00008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8" name="Google Shape;288;p17"/>
            <p:cNvCxnSpPr/>
            <p:nvPr/>
          </p:nvCxnSpPr>
          <p:spPr>
            <a:xfrm>
              <a:off x="50799" y="-1"/>
              <a:ext cx="50700" cy="15240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9" name="Google Shape;289;p17"/>
            <p:cNvCxnSpPr/>
            <p:nvPr/>
          </p:nvCxnSpPr>
          <p:spPr>
            <a:xfrm flipH="1" rot="10800000">
              <a:off x="101599" y="1"/>
              <a:ext cx="50700" cy="152400"/>
            </a:xfrm>
            <a:prstGeom prst="straightConnector1">
              <a:avLst/>
            </a:prstGeom>
            <a:noFill/>
            <a:ln cap="flat" cmpd="sng" w="31750">
              <a:solidFill>
                <a:srgbClr val="00008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0" name="Google Shape;290;p17"/>
            <p:cNvCxnSpPr/>
            <p:nvPr/>
          </p:nvCxnSpPr>
          <p:spPr>
            <a:xfrm>
              <a:off x="152400" y="-1"/>
              <a:ext cx="50700" cy="15240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1" name="Google Shape;291;p17"/>
            <p:cNvCxnSpPr/>
            <p:nvPr/>
          </p:nvCxnSpPr>
          <p:spPr>
            <a:xfrm flipH="1" rot="10800000">
              <a:off x="203200" y="1"/>
              <a:ext cx="50700" cy="152400"/>
            </a:xfrm>
            <a:prstGeom prst="straightConnector1">
              <a:avLst/>
            </a:prstGeom>
            <a:noFill/>
            <a:ln cap="flat" cmpd="sng" w="31750">
              <a:solidFill>
                <a:srgbClr val="00008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2" name="Google Shape;292;p17"/>
            <p:cNvCxnSpPr/>
            <p:nvPr/>
          </p:nvCxnSpPr>
          <p:spPr>
            <a:xfrm>
              <a:off x="254000" y="-1"/>
              <a:ext cx="50700" cy="15240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93" name="Google Shape;293;p17"/>
          <p:cNvSpPr txBox="1"/>
          <p:nvPr/>
        </p:nvSpPr>
        <p:spPr>
          <a:xfrm>
            <a:off x="115547" y="2265903"/>
            <a:ext cx="121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Bookman Old Style"/>
              <a:buNone/>
            </a:pPr>
            <a:r>
              <a:rPr b="0" i="0" lang="en" sz="1600" u="none" cap="none" strike="noStrike">
                <a:solidFill>
                  <a:srgbClr val="00009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5 V</a:t>
            </a:r>
            <a:endParaRPr sz="1600"/>
          </a:p>
        </p:txBody>
      </p:sp>
      <p:cxnSp>
        <p:nvCxnSpPr>
          <p:cNvPr id="294" name="Google Shape;294;p17"/>
          <p:cNvCxnSpPr/>
          <p:nvPr/>
        </p:nvCxnSpPr>
        <p:spPr>
          <a:xfrm rot="10800000">
            <a:off x="148710" y="2662811"/>
            <a:ext cx="6153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med" w="med" type="diamond"/>
          </a:ln>
        </p:spPr>
      </p:cxnSp>
      <p:cxnSp>
        <p:nvCxnSpPr>
          <p:cNvPr id="295" name="Google Shape;295;p17"/>
          <p:cNvCxnSpPr/>
          <p:nvPr/>
        </p:nvCxnSpPr>
        <p:spPr>
          <a:xfrm>
            <a:off x="2978404" y="3552072"/>
            <a:ext cx="4785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96" name="Google Shape;296;p17"/>
          <p:cNvGrpSpPr/>
          <p:nvPr/>
        </p:nvGrpSpPr>
        <p:grpSpPr>
          <a:xfrm rot="5400000">
            <a:off x="3126209" y="3312604"/>
            <a:ext cx="273408" cy="112214"/>
            <a:chOff x="-1" y="-1"/>
            <a:chExt cx="304701" cy="152402"/>
          </a:xfrm>
        </p:grpSpPr>
        <p:cxnSp>
          <p:nvCxnSpPr>
            <p:cNvPr id="297" name="Google Shape;297;p17"/>
            <p:cNvCxnSpPr/>
            <p:nvPr/>
          </p:nvCxnSpPr>
          <p:spPr>
            <a:xfrm flipH="1" rot="10800000">
              <a:off x="-1" y="1"/>
              <a:ext cx="50700" cy="152400"/>
            </a:xfrm>
            <a:prstGeom prst="straightConnector1">
              <a:avLst/>
            </a:prstGeom>
            <a:noFill/>
            <a:ln cap="flat" cmpd="sng" w="31750">
              <a:solidFill>
                <a:srgbClr val="00008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8" name="Google Shape;298;p17"/>
            <p:cNvCxnSpPr/>
            <p:nvPr/>
          </p:nvCxnSpPr>
          <p:spPr>
            <a:xfrm>
              <a:off x="50799" y="-1"/>
              <a:ext cx="50700" cy="15240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9" name="Google Shape;299;p17"/>
            <p:cNvCxnSpPr/>
            <p:nvPr/>
          </p:nvCxnSpPr>
          <p:spPr>
            <a:xfrm flipH="1" rot="10800000">
              <a:off x="101599" y="1"/>
              <a:ext cx="50700" cy="152400"/>
            </a:xfrm>
            <a:prstGeom prst="straightConnector1">
              <a:avLst/>
            </a:prstGeom>
            <a:noFill/>
            <a:ln cap="flat" cmpd="sng" w="31750">
              <a:solidFill>
                <a:srgbClr val="00008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0" name="Google Shape;300;p17"/>
            <p:cNvCxnSpPr/>
            <p:nvPr/>
          </p:nvCxnSpPr>
          <p:spPr>
            <a:xfrm>
              <a:off x="152400" y="-1"/>
              <a:ext cx="50700" cy="15240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1" name="Google Shape;301;p17"/>
            <p:cNvCxnSpPr/>
            <p:nvPr/>
          </p:nvCxnSpPr>
          <p:spPr>
            <a:xfrm flipH="1" rot="10800000">
              <a:off x="203200" y="1"/>
              <a:ext cx="50700" cy="152400"/>
            </a:xfrm>
            <a:prstGeom prst="straightConnector1">
              <a:avLst/>
            </a:prstGeom>
            <a:noFill/>
            <a:ln cap="flat" cmpd="sng" w="31750">
              <a:solidFill>
                <a:srgbClr val="00008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2" name="Google Shape;302;p17"/>
            <p:cNvCxnSpPr/>
            <p:nvPr/>
          </p:nvCxnSpPr>
          <p:spPr>
            <a:xfrm>
              <a:off x="254000" y="-1"/>
              <a:ext cx="50700" cy="152400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303" name="Google Shape;303;p17"/>
          <p:cNvCxnSpPr/>
          <p:nvPr/>
        </p:nvCxnSpPr>
        <p:spPr>
          <a:xfrm flipH="1" rot="10800000">
            <a:off x="3225275" y="3112475"/>
            <a:ext cx="9300" cy="137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304" name="Google Shape;304;p17"/>
          <p:cNvCxnSpPr/>
          <p:nvPr/>
        </p:nvCxnSpPr>
        <p:spPr>
          <a:xfrm>
            <a:off x="3199975" y="3478175"/>
            <a:ext cx="0" cy="3291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med" w="med" type="none"/>
          </a:ln>
        </p:spPr>
      </p:cxnSp>
      <p:cxnSp>
        <p:nvCxnSpPr>
          <p:cNvPr id="305" name="Google Shape;305;p17"/>
          <p:cNvCxnSpPr/>
          <p:nvPr/>
        </p:nvCxnSpPr>
        <p:spPr>
          <a:xfrm rot="10800000">
            <a:off x="3032967" y="3783159"/>
            <a:ext cx="3276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med" w="med" type="none"/>
          </a:ln>
        </p:spPr>
      </p:cxnSp>
      <p:cxnSp>
        <p:nvCxnSpPr>
          <p:cNvPr id="306" name="Google Shape;306;p17"/>
          <p:cNvCxnSpPr/>
          <p:nvPr/>
        </p:nvCxnSpPr>
        <p:spPr>
          <a:xfrm rot="10800000">
            <a:off x="3193560" y="4011575"/>
            <a:ext cx="0" cy="3291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med" w="med" type="none"/>
          </a:ln>
        </p:spPr>
      </p:cxnSp>
      <p:cxnSp>
        <p:nvCxnSpPr>
          <p:cNvPr id="307" name="Google Shape;307;p17"/>
          <p:cNvCxnSpPr/>
          <p:nvPr/>
        </p:nvCxnSpPr>
        <p:spPr>
          <a:xfrm>
            <a:off x="3032967" y="4035691"/>
            <a:ext cx="3276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med" w="med" type="none"/>
          </a:ln>
        </p:spPr>
      </p:cxnSp>
      <p:sp>
        <p:nvSpPr>
          <p:cNvPr id="308" name="Google Shape;308;p17"/>
          <p:cNvSpPr txBox="1"/>
          <p:nvPr/>
        </p:nvSpPr>
        <p:spPr>
          <a:xfrm>
            <a:off x="3389972" y="2950653"/>
            <a:ext cx="121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Bookman Old Style"/>
              <a:buNone/>
            </a:pPr>
            <a:r>
              <a:rPr b="0" i="0" lang="en" sz="1600" u="none" cap="none" strike="noStrike">
                <a:solidFill>
                  <a:srgbClr val="00009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5V</a:t>
            </a:r>
            <a:endParaRPr sz="1600"/>
          </a:p>
        </p:txBody>
      </p:sp>
      <p:cxnSp>
        <p:nvCxnSpPr>
          <p:cNvPr id="309" name="Google Shape;309;p17"/>
          <p:cNvCxnSpPr/>
          <p:nvPr/>
        </p:nvCxnSpPr>
        <p:spPr>
          <a:xfrm>
            <a:off x="2973809" y="4303990"/>
            <a:ext cx="4785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0" name="Google Shape;310;p17"/>
          <p:cNvCxnSpPr/>
          <p:nvPr/>
        </p:nvCxnSpPr>
        <p:spPr>
          <a:xfrm>
            <a:off x="3110555" y="4360092"/>
            <a:ext cx="2736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1" name="Google Shape;311;p17"/>
          <p:cNvCxnSpPr/>
          <p:nvPr/>
        </p:nvCxnSpPr>
        <p:spPr>
          <a:xfrm>
            <a:off x="3247301" y="4416195"/>
            <a:ext cx="684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2" name="Google Shape;312;p17"/>
          <p:cNvSpPr txBox="1"/>
          <p:nvPr/>
        </p:nvSpPr>
        <p:spPr>
          <a:xfrm>
            <a:off x="4458700" y="1317175"/>
            <a:ext cx="152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Not connected</a:t>
            </a:r>
            <a:endParaRPr sz="800"/>
          </a:p>
        </p:txBody>
      </p:sp>
      <p:sp>
        <p:nvSpPr>
          <p:cNvPr id="313" name="Google Shape;313;p17"/>
          <p:cNvSpPr txBox="1"/>
          <p:nvPr/>
        </p:nvSpPr>
        <p:spPr>
          <a:xfrm>
            <a:off x="4458700" y="1545775"/>
            <a:ext cx="152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Not connected</a:t>
            </a:r>
            <a:endParaRPr sz="800"/>
          </a:p>
        </p:txBody>
      </p:sp>
      <p:sp>
        <p:nvSpPr>
          <p:cNvPr id="314" name="Google Shape;314;p17"/>
          <p:cNvSpPr txBox="1"/>
          <p:nvPr/>
        </p:nvSpPr>
        <p:spPr>
          <a:xfrm>
            <a:off x="4458700" y="1774375"/>
            <a:ext cx="152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Not connected</a:t>
            </a:r>
            <a:endParaRPr sz="800"/>
          </a:p>
        </p:txBody>
      </p:sp>
      <p:sp>
        <p:nvSpPr>
          <p:cNvPr id="315" name="Google Shape;315;p17"/>
          <p:cNvSpPr txBox="1"/>
          <p:nvPr/>
        </p:nvSpPr>
        <p:spPr>
          <a:xfrm>
            <a:off x="4458700" y="1088575"/>
            <a:ext cx="152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Not connected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"/>
          <p:cNvSpPr/>
          <p:nvPr/>
        </p:nvSpPr>
        <p:spPr>
          <a:xfrm>
            <a:off x="2020750" y="618225"/>
            <a:ext cx="2113500" cy="4410300"/>
          </a:xfrm>
          <a:prstGeom prst="rect">
            <a:avLst/>
          </a:prstGeom>
          <a:solidFill>
            <a:srgbClr val="660066">
              <a:alpha val="2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1" name="Google Shape;321;p18"/>
          <p:cNvCxnSpPr/>
          <p:nvPr/>
        </p:nvCxnSpPr>
        <p:spPr>
          <a:xfrm>
            <a:off x="4123425" y="736850"/>
            <a:ext cx="636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18"/>
          <p:cNvCxnSpPr/>
          <p:nvPr/>
        </p:nvCxnSpPr>
        <p:spPr>
          <a:xfrm>
            <a:off x="4123425" y="1498850"/>
            <a:ext cx="636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18"/>
          <p:cNvCxnSpPr/>
          <p:nvPr/>
        </p:nvCxnSpPr>
        <p:spPr>
          <a:xfrm>
            <a:off x="4123425" y="889250"/>
            <a:ext cx="636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18"/>
          <p:cNvCxnSpPr/>
          <p:nvPr/>
        </p:nvCxnSpPr>
        <p:spPr>
          <a:xfrm>
            <a:off x="4123425" y="1041650"/>
            <a:ext cx="636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18"/>
          <p:cNvCxnSpPr/>
          <p:nvPr/>
        </p:nvCxnSpPr>
        <p:spPr>
          <a:xfrm>
            <a:off x="4123425" y="1194050"/>
            <a:ext cx="636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18"/>
          <p:cNvCxnSpPr/>
          <p:nvPr/>
        </p:nvCxnSpPr>
        <p:spPr>
          <a:xfrm>
            <a:off x="4123425" y="1346450"/>
            <a:ext cx="636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18"/>
          <p:cNvCxnSpPr/>
          <p:nvPr/>
        </p:nvCxnSpPr>
        <p:spPr>
          <a:xfrm>
            <a:off x="4123425" y="2260850"/>
            <a:ext cx="636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18"/>
          <p:cNvCxnSpPr/>
          <p:nvPr/>
        </p:nvCxnSpPr>
        <p:spPr>
          <a:xfrm>
            <a:off x="4123425" y="2413250"/>
            <a:ext cx="636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18"/>
          <p:cNvCxnSpPr/>
          <p:nvPr/>
        </p:nvCxnSpPr>
        <p:spPr>
          <a:xfrm>
            <a:off x="4123425" y="2565650"/>
            <a:ext cx="636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18"/>
          <p:cNvCxnSpPr/>
          <p:nvPr/>
        </p:nvCxnSpPr>
        <p:spPr>
          <a:xfrm>
            <a:off x="4123425" y="3022850"/>
            <a:ext cx="427800" cy="1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18"/>
          <p:cNvCxnSpPr/>
          <p:nvPr/>
        </p:nvCxnSpPr>
        <p:spPr>
          <a:xfrm>
            <a:off x="4123425" y="2718050"/>
            <a:ext cx="636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18"/>
          <p:cNvCxnSpPr/>
          <p:nvPr/>
        </p:nvCxnSpPr>
        <p:spPr>
          <a:xfrm>
            <a:off x="4123425" y="3784850"/>
            <a:ext cx="636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18"/>
          <p:cNvCxnSpPr/>
          <p:nvPr/>
        </p:nvCxnSpPr>
        <p:spPr>
          <a:xfrm>
            <a:off x="4123425" y="3937250"/>
            <a:ext cx="636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18"/>
          <p:cNvCxnSpPr/>
          <p:nvPr/>
        </p:nvCxnSpPr>
        <p:spPr>
          <a:xfrm>
            <a:off x="4123425" y="4089650"/>
            <a:ext cx="636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18"/>
          <p:cNvCxnSpPr/>
          <p:nvPr/>
        </p:nvCxnSpPr>
        <p:spPr>
          <a:xfrm>
            <a:off x="4123425" y="4242050"/>
            <a:ext cx="636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18"/>
          <p:cNvCxnSpPr/>
          <p:nvPr/>
        </p:nvCxnSpPr>
        <p:spPr>
          <a:xfrm>
            <a:off x="4123425" y="4394450"/>
            <a:ext cx="636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18"/>
          <p:cNvCxnSpPr/>
          <p:nvPr/>
        </p:nvCxnSpPr>
        <p:spPr>
          <a:xfrm>
            <a:off x="1380225" y="736850"/>
            <a:ext cx="636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18"/>
          <p:cNvCxnSpPr/>
          <p:nvPr/>
        </p:nvCxnSpPr>
        <p:spPr>
          <a:xfrm>
            <a:off x="1380225" y="1498850"/>
            <a:ext cx="636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18"/>
          <p:cNvCxnSpPr/>
          <p:nvPr/>
        </p:nvCxnSpPr>
        <p:spPr>
          <a:xfrm>
            <a:off x="1380225" y="889250"/>
            <a:ext cx="636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18"/>
          <p:cNvCxnSpPr/>
          <p:nvPr/>
        </p:nvCxnSpPr>
        <p:spPr>
          <a:xfrm>
            <a:off x="1380225" y="1651250"/>
            <a:ext cx="636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18"/>
          <p:cNvCxnSpPr/>
          <p:nvPr/>
        </p:nvCxnSpPr>
        <p:spPr>
          <a:xfrm>
            <a:off x="1380225" y="1041650"/>
            <a:ext cx="636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18"/>
          <p:cNvCxnSpPr/>
          <p:nvPr/>
        </p:nvCxnSpPr>
        <p:spPr>
          <a:xfrm>
            <a:off x="1380225" y="1803650"/>
            <a:ext cx="636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18"/>
          <p:cNvCxnSpPr/>
          <p:nvPr/>
        </p:nvCxnSpPr>
        <p:spPr>
          <a:xfrm>
            <a:off x="1380225" y="1194050"/>
            <a:ext cx="636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18"/>
          <p:cNvCxnSpPr/>
          <p:nvPr/>
        </p:nvCxnSpPr>
        <p:spPr>
          <a:xfrm>
            <a:off x="1380225" y="1346450"/>
            <a:ext cx="636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18"/>
          <p:cNvSpPr txBox="1"/>
          <p:nvPr/>
        </p:nvSpPr>
        <p:spPr>
          <a:xfrm>
            <a:off x="2748225" y="2561325"/>
            <a:ext cx="63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8255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46" name="Google Shape;346;p18"/>
          <p:cNvSpPr txBox="1"/>
          <p:nvPr/>
        </p:nvSpPr>
        <p:spPr>
          <a:xfrm>
            <a:off x="3751775" y="562875"/>
            <a:ext cx="59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PA0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47" name="Google Shape;347;p18"/>
          <p:cNvSpPr txBox="1"/>
          <p:nvPr/>
        </p:nvSpPr>
        <p:spPr>
          <a:xfrm>
            <a:off x="3751775" y="715275"/>
            <a:ext cx="59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PA1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48" name="Google Shape;348;p18"/>
          <p:cNvSpPr txBox="1"/>
          <p:nvPr/>
        </p:nvSpPr>
        <p:spPr>
          <a:xfrm>
            <a:off x="3751775" y="867675"/>
            <a:ext cx="59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PA2	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49" name="Google Shape;349;p18"/>
          <p:cNvSpPr txBox="1"/>
          <p:nvPr/>
        </p:nvSpPr>
        <p:spPr>
          <a:xfrm>
            <a:off x="3751775" y="1020075"/>
            <a:ext cx="59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PA3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50" name="Google Shape;350;p18"/>
          <p:cNvSpPr txBox="1"/>
          <p:nvPr/>
        </p:nvSpPr>
        <p:spPr>
          <a:xfrm>
            <a:off x="3751775" y="1172475"/>
            <a:ext cx="59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PA4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51" name="Google Shape;351;p18"/>
          <p:cNvSpPr txBox="1"/>
          <p:nvPr/>
        </p:nvSpPr>
        <p:spPr>
          <a:xfrm>
            <a:off x="3751775" y="1324875"/>
            <a:ext cx="59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PA5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52" name="Google Shape;352;p18"/>
          <p:cNvSpPr txBox="1"/>
          <p:nvPr/>
        </p:nvSpPr>
        <p:spPr>
          <a:xfrm>
            <a:off x="3751775" y="1477275"/>
            <a:ext cx="59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PA6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53" name="Google Shape;353;p18"/>
          <p:cNvSpPr txBox="1"/>
          <p:nvPr/>
        </p:nvSpPr>
        <p:spPr>
          <a:xfrm>
            <a:off x="3751775" y="1629675"/>
            <a:ext cx="59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PA7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54" name="Google Shape;354;p18"/>
          <p:cNvSpPr txBox="1"/>
          <p:nvPr/>
        </p:nvSpPr>
        <p:spPr>
          <a:xfrm>
            <a:off x="3751775" y="2086875"/>
            <a:ext cx="59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PB0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55" name="Google Shape;355;p18"/>
          <p:cNvSpPr txBox="1"/>
          <p:nvPr/>
        </p:nvSpPr>
        <p:spPr>
          <a:xfrm>
            <a:off x="3751775" y="2239275"/>
            <a:ext cx="59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PB1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56" name="Google Shape;356;p18"/>
          <p:cNvSpPr txBox="1"/>
          <p:nvPr/>
        </p:nvSpPr>
        <p:spPr>
          <a:xfrm>
            <a:off x="3751775" y="2391675"/>
            <a:ext cx="59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PB2	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57" name="Google Shape;357;p18"/>
          <p:cNvSpPr txBox="1"/>
          <p:nvPr/>
        </p:nvSpPr>
        <p:spPr>
          <a:xfrm>
            <a:off x="3751775" y="2544075"/>
            <a:ext cx="59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PB3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58" name="Google Shape;358;p18"/>
          <p:cNvSpPr txBox="1"/>
          <p:nvPr/>
        </p:nvSpPr>
        <p:spPr>
          <a:xfrm>
            <a:off x="3751775" y="2696475"/>
            <a:ext cx="59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PB4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59" name="Google Shape;359;p18"/>
          <p:cNvSpPr txBox="1"/>
          <p:nvPr/>
        </p:nvSpPr>
        <p:spPr>
          <a:xfrm>
            <a:off x="3751775" y="2848875"/>
            <a:ext cx="59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PB5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60" name="Google Shape;360;p18"/>
          <p:cNvSpPr txBox="1"/>
          <p:nvPr/>
        </p:nvSpPr>
        <p:spPr>
          <a:xfrm>
            <a:off x="3751775" y="3001275"/>
            <a:ext cx="59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PB6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61" name="Google Shape;361;p18"/>
          <p:cNvSpPr txBox="1"/>
          <p:nvPr/>
        </p:nvSpPr>
        <p:spPr>
          <a:xfrm>
            <a:off x="3751775" y="3153675"/>
            <a:ext cx="59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PB7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62" name="Google Shape;362;p18"/>
          <p:cNvSpPr txBox="1"/>
          <p:nvPr/>
        </p:nvSpPr>
        <p:spPr>
          <a:xfrm>
            <a:off x="3751775" y="3610875"/>
            <a:ext cx="59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PC0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63" name="Google Shape;363;p18"/>
          <p:cNvSpPr txBox="1"/>
          <p:nvPr/>
        </p:nvSpPr>
        <p:spPr>
          <a:xfrm>
            <a:off x="3751775" y="3763275"/>
            <a:ext cx="59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PC1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64" name="Google Shape;364;p18"/>
          <p:cNvSpPr txBox="1"/>
          <p:nvPr/>
        </p:nvSpPr>
        <p:spPr>
          <a:xfrm>
            <a:off x="3751775" y="3915675"/>
            <a:ext cx="59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PC2	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65" name="Google Shape;365;p18"/>
          <p:cNvSpPr txBox="1"/>
          <p:nvPr/>
        </p:nvSpPr>
        <p:spPr>
          <a:xfrm>
            <a:off x="3751775" y="4068075"/>
            <a:ext cx="59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PC3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66" name="Google Shape;366;p18"/>
          <p:cNvSpPr txBox="1"/>
          <p:nvPr/>
        </p:nvSpPr>
        <p:spPr>
          <a:xfrm>
            <a:off x="3751775" y="4220475"/>
            <a:ext cx="59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PC4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67" name="Google Shape;367;p18"/>
          <p:cNvSpPr txBox="1"/>
          <p:nvPr/>
        </p:nvSpPr>
        <p:spPr>
          <a:xfrm>
            <a:off x="3751775" y="4372875"/>
            <a:ext cx="59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PC5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68" name="Google Shape;368;p18"/>
          <p:cNvSpPr txBox="1"/>
          <p:nvPr/>
        </p:nvSpPr>
        <p:spPr>
          <a:xfrm>
            <a:off x="3751775" y="4525275"/>
            <a:ext cx="59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PC6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69" name="Google Shape;369;p18"/>
          <p:cNvSpPr txBox="1"/>
          <p:nvPr/>
        </p:nvSpPr>
        <p:spPr>
          <a:xfrm>
            <a:off x="3751775" y="4677675"/>
            <a:ext cx="59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PC7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70" name="Google Shape;370;p18"/>
          <p:cNvSpPr txBox="1"/>
          <p:nvPr/>
        </p:nvSpPr>
        <p:spPr>
          <a:xfrm>
            <a:off x="1999175" y="562875"/>
            <a:ext cx="59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D</a:t>
            </a: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0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71" name="Google Shape;371;p18"/>
          <p:cNvSpPr txBox="1"/>
          <p:nvPr/>
        </p:nvSpPr>
        <p:spPr>
          <a:xfrm>
            <a:off x="1999175" y="715275"/>
            <a:ext cx="59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D</a:t>
            </a: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1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72" name="Google Shape;372;p18"/>
          <p:cNvSpPr txBox="1"/>
          <p:nvPr/>
        </p:nvSpPr>
        <p:spPr>
          <a:xfrm>
            <a:off x="1999175" y="867675"/>
            <a:ext cx="59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D</a:t>
            </a: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2	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73" name="Google Shape;373;p18"/>
          <p:cNvSpPr txBox="1"/>
          <p:nvPr/>
        </p:nvSpPr>
        <p:spPr>
          <a:xfrm>
            <a:off x="1999175" y="1020075"/>
            <a:ext cx="59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D</a:t>
            </a: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3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74" name="Google Shape;374;p18"/>
          <p:cNvSpPr txBox="1"/>
          <p:nvPr/>
        </p:nvSpPr>
        <p:spPr>
          <a:xfrm>
            <a:off x="1999175" y="1172475"/>
            <a:ext cx="59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D</a:t>
            </a: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4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75" name="Google Shape;375;p18"/>
          <p:cNvSpPr txBox="1"/>
          <p:nvPr/>
        </p:nvSpPr>
        <p:spPr>
          <a:xfrm>
            <a:off x="1999175" y="1324875"/>
            <a:ext cx="59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D</a:t>
            </a: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5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76" name="Google Shape;376;p18"/>
          <p:cNvSpPr txBox="1"/>
          <p:nvPr/>
        </p:nvSpPr>
        <p:spPr>
          <a:xfrm>
            <a:off x="1999175" y="1477275"/>
            <a:ext cx="59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D</a:t>
            </a: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6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77" name="Google Shape;377;p18"/>
          <p:cNvSpPr txBox="1"/>
          <p:nvPr/>
        </p:nvSpPr>
        <p:spPr>
          <a:xfrm>
            <a:off x="1999175" y="1629675"/>
            <a:ext cx="59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D</a:t>
            </a: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7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378" name="Google Shape;378;p18"/>
          <p:cNvCxnSpPr/>
          <p:nvPr/>
        </p:nvCxnSpPr>
        <p:spPr>
          <a:xfrm>
            <a:off x="1380225" y="2260850"/>
            <a:ext cx="636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18"/>
          <p:cNvCxnSpPr/>
          <p:nvPr/>
        </p:nvCxnSpPr>
        <p:spPr>
          <a:xfrm>
            <a:off x="1380225" y="2413250"/>
            <a:ext cx="636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18"/>
          <p:cNvCxnSpPr/>
          <p:nvPr/>
        </p:nvCxnSpPr>
        <p:spPr>
          <a:xfrm>
            <a:off x="1380225" y="2565650"/>
            <a:ext cx="636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18"/>
          <p:cNvCxnSpPr/>
          <p:nvPr/>
        </p:nvCxnSpPr>
        <p:spPr>
          <a:xfrm>
            <a:off x="1380225" y="3327650"/>
            <a:ext cx="636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18"/>
          <p:cNvCxnSpPr/>
          <p:nvPr/>
        </p:nvCxnSpPr>
        <p:spPr>
          <a:xfrm>
            <a:off x="1380225" y="2718050"/>
            <a:ext cx="636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18"/>
          <p:cNvCxnSpPr/>
          <p:nvPr/>
        </p:nvCxnSpPr>
        <p:spPr>
          <a:xfrm>
            <a:off x="1380225" y="2870450"/>
            <a:ext cx="636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18"/>
          <p:cNvSpPr txBox="1"/>
          <p:nvPr/>
        </p:nvSpPr>
        <p:spPr>
          <a:xfrm>
            <a:off x="1999175" y="2086875"/>
            <a:ext cx="59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RD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85" name="Google Shape;385;p18"/>
          <p:cNvSpPr txBox="1"/>
          <p:nvPr/>
        </p:nvSpPr>
        <p:spPr>
          <a:xfrm>
            <a:off x="1999175" y="2239275"/>
            <a:ext cx="59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WR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86" name="Google Shape;386;p18"/>
          <p:cNvSpPr txBox="1"/>
          <p:nvPr/>
        </p:nvSpPr>
        <p:spPr>
          <a:xfrm>
            <a:off x="1999175" y="2391675"/>
            <a:ext cx="59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A0</a:t>
            </a: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	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87" name="Google Shape;387;p18"/>
          <p:cNvSpPr txBox="1"/>
          <p:nvPr/>
        </p:nvSpPr>
        <p:spPr>
          <a:xfrm>
            <a:off x="1999175" y="2544075"/>
            <a:ext cx="59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A1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88" name="Google Shape;388;p18"/>
          <p:cNvSpPr txBox="1"/>
          <p:nvPr/>
        </p:nvSpPr>
        <p:spPr>
          <a:xfrm>
            <a:off x="1999175" y="2696475"/>
            <a:ext cx="59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RESET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89" name="Google Shape;389;p18"/>
          <p:cNvSpPr txBox="1"/>
          <p:nvPr/>
        </p:nvSpPr>
        <p:spPr>
          <a:xfrm>
            <a:off x="1999175" y="3153675"/>
            <a:ext cx="59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CS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90" name="Google Shape;390;p18"/>
          <p:cNvSpPr/>
          <p:nvPr/>
        </p:nvSpPr>
        <p:spPr>
          <a:xfrm>
            <a:off x="4703550" y="531250"/>
            <a:ext cx="75600" cy="1345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8"/>
          <p:cNvSpPr/>
          <p:nvPr/>
        </p:nvSpPr>
        <p:spPr>
          <a:xfrm>
            <a:off x="4703550" y="2055250"/>
            <a:ext cx="75600" cy="1345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8"/>
          <p:cNvSpPr/>
          <p:nvPr/>
        </p:nvSpPr>
        <p:spPr>
          <a:xfrm>
            <a:off x="4703550" y="3579250"/>
            <a:ext cx="75600" cy="1345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8"/>
          <p:cNvSpPr/>
          <p:nvPr/>
        </p:nvSpPr>
        <p:spPr>
          <a:xfrm>
            <a:off x="4770400" y="1968975"/>
            <a:ext cx="2481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8"/>
          <p:cNvSpPr/>
          <p:nvPr/>
        </p:nvSpPr>
        <p:spPr>
          <a:xfrm>
            <a:off x="4745250" y="440263"/>
            <a:ext cx="2481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8"/>
          <p:cNvSpPr/>
          <p:nvPr/>
        </p:nvSpPr>
        <p:spPr>
          <a:xfrm>
            <a:off x="4770400" y="3492975"/>
            <a:ext cx="2481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8"/>
          <p:cNvSpPr/>
          <p:nvPr/>
        </p:nvSpPr>
        <p:spPr>
          <a:xfrm>
            <a:off x="1350750" y="531250"/>
            <a:ext cx="75600" cy="1345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8"/>
          <p:cNvSpPr/>
          <p:nvPr/>
        </p:nvSpPr>
        <p:spPr>
          <a:xfrm flipH="1">
            <a:off x="1093300" y="521175"/>
            <a:ext cx="248100" cy="19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8"/>
          <p:cNvSpPr txBox="1"/>
          <p:nvPr/>
        </p:nvSpPr>
        <p:spPr>
          <a:xfrm>
            <a:off x="207750" y="942425"/>
            <a:ext cx="10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Book Antiqua"/>
                <a:ea typeface="Book Antiqua"/>
                <a:cs typeface="Book Antiqua"/>
                <a:sym typeface="Book Antiqua"/>
              </a:rPr>
              <a:t>TO 8086</a:t>
            </a:r>
            <a:endParaRPr sz="1800">
              <a:solidFill>
                <a:srgbClr val="0000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99" name="Google Shape;399;p18"/>
          <p:cNvSpPr txBox="1"/>
          <p:nvPr>
            <p:ph type="title"/>
          </p:nvPr>
        </p:nvSpPr>
        <p:spPr>
          <a:xfrm>
            <a:off x="159300" y="-12175"/>
            <a:ext cx="8520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5) 8255 </a:t>
            </a:r>
            <a:endParaRPr/>
          </a:p>
        </p:txBody>
      </p:sp>
      <p:cxnSp>
        <p:nvCxnSpPr>
          <p:cNvPr id="400" name="Google Shape;400;p18"/>
          <p:cNvCxnSpPr/>
          <p:nvPr/>
        </p:nvCxnSpPr>
        <p:spPr>
          <a:xfrm>
            <a:off x="4123425" y="2870450"/>
            <a:ext cx="427800" cy="1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p18"/>
          <p:cNvSpPr txBox="1"/>
          <p:nvPr/>
        </p:nvSpPr>
        <p:spPr>
          <a:xfrm>
            <a:off x="4689950" y="534200"/>
            <a:ext cx="48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6:2</a:t>
            </a:r>
            <a:endParaRPr sz="1000"/>
          </a:p>
        </p:txBody>
      </p:sp>
      <p:sp>
        <p:nvSpPr>
          <p:cNvPr id="402" name="Google Shape;402;p18"/>
          <p:cNvSpPr txBox="1"/>
          <p:nvPr/>
        </p:nvSpPr>
        <p:spPr>
          <a:xfrm>
            <a:off x="4689950" y="686600"/>
            <a:ext cx="48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6:1</a:t>
            </a:r>
            <a:endParaRPr sz="1000"/>
          </a:p>
        </p:txBody>
      </p:sp>
      <p:sp>
        <p:nvSpPr>
          <p:cNvPr id="403" name="Google Shape;403;p18"/>
          <p:cNvSpPr txBox="1"/>
          <p:nvPr/>
        </p:nvSpPr>
        <p:spPr>
          <a:xfrm>
            <a:off x="4689950" y="839000"/>
            <a:ext cx="48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</a:t>
            </a:r>
            <a:r>
              <a:rPr lang="en" sz="1000"/>
              <a:t>:2</a:t>
            </a:r>
            <a:endParaRPr sz="1000"/>
          </a:p>
        </p:txBody>
      </p:sp>
      <p:sp>
        <p:nvSpPr>
          <p:cNvPr id="404" name="Google Shape;404;p18"/>
          <p:cNvSpPr txBox="1"/>
          <p:nvPr/>
        </p:nvSpPr>
        <p:spPr>
          <a:xfrm>
            <a:off x="4689950" y="991400"/>
            <a:ext cx="48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5:1</a:t>
            </a:r>
            <a:endParaRPr sz="1000"/>
          </a:p>
        </p:txBody>
      </p:sp>
      <p:sp>
        <p:nvSpPr>
          <p:cNvPr id="405" name="Google Shape;405;p18"/>
          <p:cNvSpPr txBox="1"/>
          <p:nvPr/>
        </p:nvSpPr>
        <p:spPr>
          <a:xfrm>
            <a:off x="4689950" y="1143800"/>
            <a:ext cx="48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</a:t>
            </a:r>
            <a:r>
              <a:rPr lang="en" sz="1000"/>
              <a:t>:2</a:t>
            </a:r>
            <a:endParaRPr sz="1000"/>
          </a:p>
        </p:txBody>
      </p:sp>
      <p:sp>
        <p:nvSpPr>
          <p:cNvPr id="406" name="Google Shape;406;p18"/>
          <p:cNvSpPr txBox="1"/>
          <p:nvPr/>
        </p:nvSpPr>
        <p:spPr>
          <a:xfrm>
            <a:off x="4689950" y="1296200"/>
            <a:ext cx="48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4:1</a:t>
            </a:r>
            <a:endParaRPr sz="1000"/>
          </a:p>
        </p:txBody>
      </p:sp>
      <p:sp>
        <p:nvSpPr>
          <p:cNvPr id="407" name="Google Shape;407;p18"/>
          <p:cNvSpPr txBox="1"/>
          <p:nvPr/>
        </p:nvSpPr>
        <p:spPr>
          <a:xfrm>
            <a:off x="4689950" y="1455300"/>
            <a:ext cx="48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3:2</a:t>
            </a:r>
            <a:endParaRPr sz="1000"/>
          </a:p>
        </p:txBody>
      </p:sp>
      <p:sp>
        <p:nvSpPr>
          <p:cNvPr id="408" name="Google Shape;408;p18"/>
          <p:cNvSpPr txBox="1"/>
          <p:nvPr/>
        </p:nvSpPr>
        <p:spPr>
          <a:xfrm>
            <a:off x="4689950" y="1607700"/>
            <a:ext cx="48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3:1</a:t>
            </a:r>
            <a:endParaRPr sz="1000"/>
          </a:p>
        </p:txBody>
      </p:sp>
      <p:sp>
        <p:nvSpPr>
          <p:cNvPr id="409" name="Google Shape;409;p18"/>
          <p:cNvSpPr txBox="1"/>
          <p:nvPr/>
        </p:nvSpPr>
        <p:spPr>
          <a:xfrm>
            <a:off x="4694200" y="2033250"/>
            <a:ext cx="48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2:2</a:t>
            </a:r>
            <a:endParaRPr sz="1000"/>
          </a:p>
        </p:txBody>
      </p:sp>
      <p:sp>
        <p:nvSpPr>
          <p:cNvPr id="410" name="Google Shape;410;p18"/>
          <p:cNvSpPr txBox="1"/>
          <p:nvPr/>
        </p:nvSpPr>
        <p:spPr>
          <a:xfrm>
            <a:off x="4694200" y="2185650"/>
            <a:ext cx="48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2:1</a:t>
            </a:r>
            <a:endParaRPr sz="1000"/>
          </a:p>
        </p:txBody>
      </p:sp>
      <p:sp>
        <p:nvSpPr>
          <p:cNvPr id="411" name="Google Shape;411;p18"/>
          <p:cNvSpPr txBox="1"/>
          <p:nvPr/>
        </p:nvSpPr>
        <p:spPr>
          <a:xfrm>
            <a:off x="4694200" y="2338050"/>
            <a:ext cx="48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1:2</a:t>
            </a:r>
            <a:endParaRPr sz="1000"/>
          </a:p>
        </p:txBody>
      </p:sp>
      <p:sp>
        <p:nvSpPr>
          <p:cNvPr id="412" name="Google Shape;412;p18"/>
          <p:cNvSpPr txBox="1"/>
          <p:nvPr/>
        </p:nvSpPr>
        <p:spPr>
          <a:xfrm>
            <a:off x="4694200" y="2954350"/>
            <a:ext cx="119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Gate sensor 2</a:t>
            </a:r>
            <a:endParaRPr sz="1000"/>
          </a:p>
        </p:txBody>
      </p:sp>
      <p:sp>
        <p:nvSpPr>
          <p:cNvPr id="413" name="Google Shape;413;p18"/>
          <p:cNvSpPr txBox="1"/>
          <p:nvPr/>
        </p:nvSpPr>
        <p:spPr>
          <a:xfrm>
            <a:off x="4694200" y="3106750"/>
            <a:ext cx="141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Gate sensor 1</a:t>
            </a:r>
            <a:endParaRPr sz="1000"/>
          </a:p>
        </p:txBody>
      </p:sp>
      <p:cxnSp>
        <p:nvCxnSpPr>
          <p:cNvPr id="414" name="Google Shape;414;p18"/>
          <p:cNvCxnSpPr/>
          <p:nvPr/>
        </p:nvCxnSpPr>
        <p:spPr>
          <a:xfrm>
            <a:off x="4123425" y="3175250"/>
            <a:ext cx="636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18"/>
          <p:cNvCxnSpPr/>
          <p:nvPr/>
        </p:nvCxnSpPr>
        <p:spPr>
          <a:xfrm>
            <a:off x="4123425" y="3327650"/>
            <a:ext cx="636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6" name="Google Shape;416;p18"/>
          <p:cNvSpPr txBox="1"/>
          <p:nvPr/>
        </p:nvSpPr>
        <p:spPr>
          <a:xfrm>
            <a:off x="4694200" y="2490450"/>
            <a:ext cx="48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</a:t>
            </a:r>
            <a:r>
              <a:rPr lang="en" sz="1000"/>
              <a:t>:1</a:t>
            </a:r>
            <a:endParaRPr sz="1000"/>
          </a:p>
        </p:txBody>
      </p:sp>
      <p:sp>
        <p:nvSpPr>
          <p:cNvPr id="417" name="Google Shape;417;p18"/>
          <p:cNvSpPr/>
          <p:nvPr/>
        </p:nvSpPr>
        <p:spPr>
          <a:xfrm>
            <a:off x="4703550" y="2055250"/>
            <a:ext cx="75600" cy="1345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8" name="Google Shape;418;p18"/>
          <p:cNvCxnSpPr/>
          <p:nvPr/>
        </p:nvCxnSpPr>
        <p:spPr>
          <a:xfrm>
            <a:off x="4123425" y="1651250"/>
            <a:ext cx="636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18"/>
          <p:cNvCxnSpPr/>
          <p:nvPr/>
        </p:nvCxnSpPr>
        <p:spPr>
          <a:xfrm>
            <a:off x="4123425" y="1803650"/>
            <a:ext cx="636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0" name="Google Shape;420;p18"/>
          <p:cNvSpPr/>
          <p:nvPr/>
        </p:nvSpPr>
        <p:spPr>
          <a:xfrm>
            <a:off x="4703550" y="531250"/>
            <a:ext cx="75600" cy="1345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8"/>
          <p:cNvSpPr txBox="1"/>
          <p:nvPr/>
        </p:nvSpPr>
        <p:spPr>
          <a:xfrm>
            <a:off x="4694200" y="3633450"/>
            <a:ext cx="168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1st Row LED</a:t>
            </a:r>
            <a:endParaRPr sz="1000"/>
          </a:p>
        </p:txBody>
      </p:sp>
      <p:sp>
        <p:nvSpPr>
          <p:cNvPr id="422" name="Google Shape;422;p18"/>
          <p:cNvSpPr txBox="1"/>
          <p:nvPr/>
        </p:nvSpPr>
        <p:spPr>
          <a:xfrm>
            <a:off x="4694200" y="3785850"/>
            <a:ext cx="119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2nd Row LED</a:t>
            </a:r>
            <a:endParaRPr sz="1000"/>
          </a:p>
        </p:txBody>
      </p:sp>
      <p:sp>
        <p:nvSpPr>
          <p:cNvPr id="423" name="Google Shape;423;p18"/>
          <p:cNvSpPr txBox="1"/>
          <p:nvPr/>
        </p:nvSpPr>
        <p:spPr>
          <a:xfrm>
            <a:off x="4694200" y="3938250"/>
            <a:ext cx="10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3rd Row LED</a:t>
            </a:r>
            <a:endParaRPr sz="1000"/>
          </a:p>
        </p:txBody>
      </p:sp>
      <p:sp>
        <p:nvSpPr>
          <p:cNvPr id="424" name="Google Shape;424;p18"/>
          <p:cNvSpPr txBox="1"/>
          <p:nvPr/>
        </p:nvSpPr>
        <p:spPr>
          <a:xfrm>
            <a:off x="4694200" y="4090650"/>
            <a:ext cx="129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4th Row LED</a:t>
            </a:r>
            <a:endParaRPr sz="1000"/>
          </a:p>
        </p:txBody>
      </p:sp>
      <p:cxnSp>
        <p:nvCxnSpPr>
          <p:cNvPr id="425" name="Google Shape;425;p18"/>
          <p:cNvCxnSpPr/>
          <p:nvPr/>
        </p:nvCxnSpPr>
        <p:spPr>
          <a:xfrm>
            <a:off x="4123425" y="4546850"/>
            <a:ext cx="427800" cy="1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6" name="Google Shape;426;p18"/>
          <p:cNvSpPr txBox="1"/>
          <p:nvPr/>
        </p:nvSpPr>
        <p:spPr>
          <a:xfrm>
            <a:off x="4694200" y="4243050"/>
            <a:ext cx="129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</a:t>
            </a:r>
            <a:r>
              <a:rPr lang="en" sz="1000"/>
              <a:t>th Row LED</a:t>
            </a:r>
            <a:endParaRPr sz="1000"/>
          </a:p>
        </p:txBody>
      </p:sp>
      <p:cxnSp>
        <p:nvCxnSpPr>
          <p:cNvPr id="427" name="Google Shape;427;p18"/>
          <p:cNvCxnSpPr/>
          <p:nvPr/>
        </p:nvCxnSpPr>
        <p:spPr>
          <a:xfrm>
            <a:off x="4123425" y="4699250"/>
            <a:ext cx="427800" cy="1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18"/>
          <p:cNvCxnSpPr/>
          <p:nvPr/>
        </p:nvCxnSpPr>
        <p:spPr>
          <a:xfrm>
            <a:off x="4123425" y="4851650"/>
            <a:ext cx="427800" cy="1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9" name="Google Shape;429;p18"/>
          <p:cNvSpPr txBox="1"/>
          <p:nvPr/>
        </p:nvSpPr>
        <p:spPr>
          <a:xfrm>
            <a:off x="5816725" y="1360600"/>
            <a:ext cx="211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from the sensors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A:B - Row A, Sensor B</a:t>
            </a:r>
            <a:endParaRPr/>
          </a:p>
        </p:txBody>
      </p:sp>
      <p:sp>
        <p:nvSpPr>
          <p:cNvPr id="430" name="Google Shape;430;p18"/>
          <p:cNvSpPr txBox="1"/>
          <p:nvPr/>
        </p:nvSpPr>
        <p:spPr>
          <a:xfrm>
            <a:off x="5063375" y="1886925"/>
            <a:ext cx="393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}</a:t>
            </a:r>
            <a:endParaRPr sz="4800"/>
          </a:p>
        </p:txBody>
      </p:sp>
      <p:sp>
        <p:nvSpPr>
          <p:cNvPr id="431" name="Google Shape;431;p18"/>
          <p:cNvSpPr txBox="1"/>
          <p:nvPr/>
        </p:nvSpPr>
        <p:spPr>
          <a:xfrm>
            <a:off x="5063375" y="187750"/>
            <a:ext cx="248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}</a:t>
            </a:r>
            <a:endParaRPr sz="9600"/>
          </a:p>
        </p:txBody>
      </p:sp>
      <p:cxnSp>
        <p:nvCxnSpPr>
          <p:cNvPr id="432" name="Google Shape;432;p18"/>
          <p:cNvCxnSpPr>
            <a:stCxn id="430" idx="3"/>
            <a:endCxn id="429" idx="2"/>
          </p:cNvCxnSpPr>
          <p:nvPr/>
        </p:nvCxnSpPr>
        <p:spPr>
          <a:xfrm flipH="1" rot="10800000">
            <a:off x="5456675" y="1976325"/>
            <a:ext cx="1416900" cy="372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18"/>
          <p:cNvCxnSpPr>
            <a:stCxn id="431" idx="3"/>
            <a:endCxn id="429" idx="0"/>
          </p:cNvCxnSpPr>
          <p:nvPr/>
        </p:nvCxnSpPr>
        <p:spPr>
          <a:xfrm>
            <a:off x="5311475" y="1018900"/>
            <a:ext cx="1562100" cy="341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Google Shape;434;p18"/>
          <p:cNvSpPr txBox="1"/>
          <p:nvPr/>
        </p:nvSpPr>
        <p:spPr>
          <a:xfrm>
            <a:off x="5552400" y="2880675"/>
            <a:ext cx="248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}</a:t>
            </a:r>
            <a:endParaRPr sz="2500"/>
          </a:p>
        </p:txBody>
      </p:sp>
      <p:sp>
        <p:nvSpPr>
          <p:cNvPr id="435" name="Google Shape;435;p18"/>
          <p:cNvSpPr txBox="1"/>
          <p:nvPr/>
        </p:nvSpPr>
        <p:spPr>
          <a:xfrm>
            <a:off x="5707525" y="2870075"/>
            <a:ext cx="156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from the gate sensors</a:t>
            </a:r>
            <a:endParaRPr/>
          </a:p>
        </p:txBody>
      </p:sp>
      <p:sp>
        <p:nvSpPr>
          <p:cNvPr id="436" name="Google Shape;436;p18"/>
          <p:cNvSpPr txBox="1"/>
          <p:nvPr/>
        </p:nvSpPr>
        <p:spPr>
          <a:xfrm>
            <a:off x="5540600" y="3516975"/>
            <a:ext cx="481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}</a:t>
            </a:r>
            <a:endParaRPr sz="5800"/>
          </a:p>
        </p:txBody>
      </p:sp>
      <p:sp>
        <p:nvSpPr>
          <p:cNvPr id="437" name="Google Shape;437;p18"/>
          <p:cNvSpPr txBox="1"/>
          <p:nvPr/>
        </p:nvSpPr>
        <p:spPr>
          <a:xfrm>
            <a:off x="5812400" y="3815900"/>
            <a:ext cx="168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to LED on Row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2" name="Google Shape;442;p19"/>
          <p:cNvCxnSpPr/>
          <p:nvPr/>
        </p:nvCxnSpPr>
        <p:spPr>
          <a:xfrm>
            <a:off x="3684315" y="838200"/>
            <a:ext cx="0" cy="40728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3" name="Google Shape;443;p19"/>
          <p:cNvSpPr txBox="1"/>
          <p:nvPr/>
        </p:nvSpPr>
        <p:spPr>
          <a:xfrm>
            <a:off x="1825029" y="1844271"/>
            <a:ext cx="171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Gill Sans"/>
              <a:buNone/>
            </a:pPr>
            <a:r>
              <a:rPr b="0" i="0" lang="en" sz="16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8255 </a:t>
            </a:r>
            <a:r>
              <a:rPr lang="en" sz="16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CS’</a:t>
            </a:r>
            <a:endParaRPr sz="1600"/>
          </a:p>
        </p:txBody>
      </p:sp>
      <p:cxnSp>
        <p:nvCxnSpPr>
          <p:cNvPr id="444" name="Google Shape;444;p19"/>
          <p:cNvCxnSpPr/>
          <p:nvPr/>
        </p:nvCxnSpPr>
        <p:spPr>
          <a:xfrm>
            <a:off x="2818511" y="1434224"/>
            <a:ext cx="8658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5" name="Google Shape;445;p19"/>
          <p:cNvSpPr txBox="1"/>
          <p:nvPr/>
        </p:nvSpPr>
        <p:spPr>
          <a:xfrm>
            <a:off x="3727604" y="1285218"/>
            <a:ext cx="41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Gill Sans"/>
              <a:buNone/>
            </a:pPr>
            <a:r>
              <a:rPr b="0" i="0" lang="en" sz="16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r>
              <a:rPr b="0" baseline="-25000" i="0" lang="en" sz="16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endParaRPr sz="600"/>
          </a:p>
        </p:txBody>
      </p:sp>
      <p:cxnSp>
        <p:nvCxnSpPr>
          <p:cNvPr id="446" name="Google Shape;446;p19"/>
          <p:cNvCxnSpPr/>
          <p:nvPr/>
        </p:nvCxnSpPr>
        <p:spPr>
          <a:xfrm>
            <a:off x="2818511" y="1682567"/>
            <a:ext cx="8658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7" name="Google Shape;447;p19"/>
          <p:cNvSpPr txBox="1"/>
          <p:nvPr/>
        </p:nvSpPr>
        <p:spPr>
          <a:xfrm>
            <a:off x="3727604" y="1533561"/>
            <a:ext cx="41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Gill Sans"/>
              <a:buNone/>
            </a:pPr>
            <a:r>
              <a:rPr b="0" i="0" lang="en" sz="16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r>
              <a:rPr b="0" baseline="-25000" i="0" lang="en" sz="16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1600"/>
          </a:p>
        </p:txBody>
      </p:sp>
      <p:sp>
        <p:nvSpPr>
          <p:cNvPr id="448" name="Google Shape;448;p19"/>
          <p:cNvSpPr txBox="1"/>
          <p:nvPr/>
        </p:nvSpPr>
        <p:spPr>
          <a:xfrm>
            <a:off x="2428898" y="1235549"/>
            <a:ext cx="41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Gill Sans"/>
              <a:buNone/>
            </a:pPr>
            <a:r>
              <a:rPr b="0" i="0" lang="en" sz="2400" u="none" cap="none" strike="noStrike">
                <a:solidFill>
                  <a:srgbClr val="006600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r>
              <a:rPr b="0" baseline="-25000" i="0" lang="en" sz="2400" u="none" cap="none" strike="noStrike">
                <a:solidFill>
                  <a:srgbClr val="0066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/>
          </a:p>
        </p:txBody>
      </p:sp>
      <p:sp>
        <p:nvSpPr>
          <p:cNvPr id="449" name="Google Shape;449;p19"/>
          <p:cNvSpPr txBox="1"/>
          <p:nvPr/>
        </p:nvSpPr>
        <p:spPr>
          <a:xfrm>
            <a:off x="2428898" y="1483892"/>
            <a:ext cx="41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Gill Sans"/>
              <a:buNone/>
            </a:pPr>
            <a:r>
              <a:rPr b="0" i="0" lang="en" sz="2400" u="none" cap="none" strike="noStrike">
                <a:solidFill>
                  <a:srgbClr val="006600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r>
              <a:rPr b="0" baseline="-25000" i="0" lang="en" sz="2400" u="none" cap="none" strike="noStrike">
                <a:solidFill>
                  <a:srgbClr val="00660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/>
          </a:p>
        </p:txBody>
      </p:sp>
      <p:sp>
        <p:nvSpPr>
          <p:cNvPr id="450" name="Google Shape;450;p19"/>
          <p:cNvSpPr txBox="1"/>
          <p:nvPr/>
        </p:nvSpPr>
        <p:spPr>
          <a:xfrm>
            <a:off x="3727604" y="1854710"/>
            <a:ext cx="92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Gill Sans"/>
              <a:buNone/>
            </a:pPr>
            <a:r>
              <a:rPr b="0" i="0" lang="en" sz="16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CS</a:t>
            </a:r>
            <a:endParaRPr sz="1600"/>
          </a:p>
        </p:txBody>
      </p:sp>
      <p:cxnSp>
        <p:nvCxnSpPr>
          <p:cNvPr id="451" name="Google Shape;451;p19"/>
          <p:cNvCxnSpPr/>
          <p:nvPr/>
        </p:nvCxnSpPr>
        <p:spPr>
          <a:xfrm>
            <a:off x="3756465" y="1904379"/>
            <a:ext cx="360900" cy="0"/>
          </a:xfrm>
          <a:prstGeom prst="straightConnector1">
            <a:avLst/>
          </a:prstGeom>
          <a:noFill/>
          <a:ln cap="flat" cmpd="sng" w="31750">
            <a:solidFill>
              <a:srgbClr val="0000B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2" name="Google Shape;452;p19"/>
          <p:cNvCxnSpPr/>
          <p:nvPr/>
        </p:nvCxnSpPr>
        <p:spPr>
          <a:xfrm>
            <a:off x="2602060" y="2030247"/>
            <a:ext cx="10824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3" name="Google Shape;453;p19"/>
          <p:cNvSpPr txBox="1"/>
          <p:nvPr/>
        </p:nvSpPr>
        <p:spPr>
          <a:xfrm>
            <a:off x="3727604" y="3023620"/>
            <a:ext cx="92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Gill Sans"/>
              <a:buNone/>
            </a:pPr>
            <a:r>
              <a:rPr b="0" i="0" lang="en" sz="16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RD</a:t>
            </a:r>
            <a:endParaRPr sz="1600"/>
          </a:p>
        </p:txBody>
      </p:sp>
      <p:cxnSp>
        <p:nvCxnSpPr>
          <p:cNvPr id="454" name="Google Shape;454;p19"/>
          <p:cNvCxnSpPr/>
          <p:nvPr/>
        </p:nvCxnSpPr>
        <p:spPr>
          <a:xfrm>
            <a:off x="3756465" y="3073289"/>
            <a:ext cx="360900" cy="0"/>
          </a:xfrm>
          <a:prstGeom prst="straightConnector1">
            <a:avLst/>
          </a:prstGeom>
          <a:noFill/>
          <a:ln cap="flat" cmpd="sng" w="31750">
            <a:solidFill>
              <a:srgbClr val="0000B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5" name="Google Shape;455;p19"/>
          <p:cNvSpPr txBox="1"/>
          <p:nvPr/>
        </p:nvSpPr>
        <p:spPr>
          <a:xfrm>
            <a:off x="3727604" y="3371300"/>
            <a:ext cx="92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Gill Sans"/>
              <a:buNone/>
            </a:pPr>
            <a:r>
              <a:rPr b="0" i="0" lang="en" sz="16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WR</a:t>
            </a:r>
            <a:endParaRPr sz="1600"/>
          </a:p>
        </p:txBody>
      </p:sp>
      <p:cxnSp>
        <p:nvCxnSpPr>
          <p:cNvPr id="456" name="Google Shape;456;p19"/>
          <p:cNvCxnSpPr/>
          <p:nvPr/>
        </p:nvCxnSpPr>
        <p:spPr>
          <a:xfrm>
            <a:off x="3756465" y="3420969"/>
            <a:ext cx="360900" cy="0"/>
          </a:xfrm>
          <a:prstGeom prst="straightConnector1">
            <a:avLst/>
          </a:prstGeom>
          <a:noFill/>
          <a:ln cap="flat" cmpd="sng" w="31750">
            <a:solidFill>
              <a:srgbClr val="0000B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7" name="Google Shape;457;p19"/>
          <p:cNvCxnSpPr/>
          <p:nvPr/>
        </p:nvCxnSpPr>
        <p:spPr>
          <a:xfrm>
            <a:off x="1736256" y="3172626"/>
            <a:ext cx="19482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8" name="Google Shape;458;p19"/>
          <p:cNvCxnSpPr/>
          <p:nvPr/>
        </p:nvCxnSpPr>
        <p:spPr>
          <a:xfrm>
            <a:off x="1736256" y="3470638"/>
            <a:ext cx="19482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9" name="Google Shape;459;p19"/>
          <p:cNvSpPr txBox="1"/>
          <p:nvPr/>
        </p:nvSpPr>
        <p:spPr>
          <a:xfrm>
            <a:off x="1202343" y="2973951"/>
            <a:ext cx="92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Gill Sans"/>
              <a:buNone/>
            </a:pPr>
            <a:r>
              <a:rPr b="0" i="0" lang="en" sz="16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IOR</a:t>
            </a:r>
            <a:endParaRPr sz="1600"/>
          </a:p>
        </p:txBody>
      </p:sp>
      <p:cxnSp>
        <p:nvCxnSpPr>
          <p:cNvPr id="460" name="Google Shape;460;p19"/>
          <p:cNvCxnSpPr/>
          <p:nvPr/>
        </p:nvCxnSpPr>
        <p:spPr>
          <a:xfrm>
            <a:off x="1231204" y="3023620"/>
            <a:ext cx="432600" cy="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1" name="Google Shape;461;p19"/>
          <p:cNvSpPr txBox="1"/>
          <p:nvPr/>
        </p:nvSpPr>
        <p:spPr>
          <a:xfrm>
            <a:off x="1210442" y="3321632"/>
            <a:ext cx="92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Gill Sans"/>
              <a:buNone/>
            </a:pPr>
            <a:r>
              <a:rPr b="0" i="0" lang="en" sz="16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IOW</a:t>
            </a:r>
            <a:endParaRPr sz="1600"/>
          </a:p>
        </p:txBody>
      </p:sp>
      <p:cxnSp>
        <p:nvCxnSpPr>
          <p:cNvPr id="462" name="Google Shape;462;p19"/>
          <p:cNvCxnSpPr/>
          <p:nvPr/>
        </p:nvCxnSpPr>
        <p:spPr>
          <a:xfrm>
            <a:off x="1159053" y="3371300"/>
            <a:ext cx="577200" cy="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3" name="Google Shape;463;p19"/>
          <p:cNvSpPr/>
          <p:nvPr/>
        </p:nvSpPr>
        <p:spPr>
          <a:xfrm>
            <a:off x="1736256" y="3818318"/>
            <a:ext cx="1948200" cy="297900"/>
          </a:xfrm>
          <a:prstGeom prst="leftRightArrow">
            <a:avLst>
              <a:gd fmla="val 50000" name="adj1"/>
              <a:gd fmla="val 90000" name="adj2"/>
            </a:avLst>
          </a:prstGeom>
          <a:solidFill>
            <a:srgbClr val="8CB64A">
              <a:alpha val="4710"/>
            </a:srgbClr>
          </a:solidFill>
          <a:ln cap="flat" cmpd="sng" w="317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Gill Sans"/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4" name="Google Shape;464;p19"/>
          <p:cNvSpPr txBox="1"/>
          <p:nvPr/>
        </p:nvSpPr>
        <p:spPr>
          <a:xfrm>
            <a:off x="3799754" y="3768649"/>
            <a:ext cx="128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Gill Sans"/>
              <a:buNone/>
            </a:pPr>
            <a:r>
              <a:rPr b="0" i="0" lang="en" sz="16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r>
              <a:rPr b="0" baseline="-25000" i="0" lang="en" sz="16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r>
              <a:rPr b="0" i="0" lang="en" sz="16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 – D</a:t>
            </a:r>
            <a:r>
              <a:rPr b="0" baseline="-25000" i="0" lang="en" sz="16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7</a:t>
            </a:r>
            <a:endParaRPr sz="1600"/>
          </a:p>
        </p:txBody>
      </p:sp>
      <p:sp>
        <p:nvSpPr>
          <p:cNvPr id="465" name="Google Shape;465;p19"/>
          <p:cNvSpPr txBox="1"/>
          <p:nvPr/>
        </p:nvSpPr>
        <p:spPr>
          <a:xfrm>
            <a:off x="1006140" y="3768649"/>
            <a:ext cx="128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Gill Sans"/>
              <a:buNone/>
            </a:pPr>
            <a:r>
              <a:rPr b="0" i="0" lang="en" sz="1600" u="none" cap="none" strike="noStrike">
                <a:solidFill>
                  <a:srgbClr val="0D0D0D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r>
              <a:rPr b="0" baseline="-25000" i="0" lang="en" sz="1600" u="none" cap="none" strike="noStrike">
                <a:solidFill>
                  <a:srgbClr val="0D0D0D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r>
              <a:rPr b="0" i="0" lang="en" sz="1600" u="none" cap="none" strike="noStrike">
                <a:solidFill>
                  <a:srgbClr val="0D0D0D"/>
                </a:solidFill>
                <a:latin typeface="Gill Sans"/>
                <a:ea typeface="Gill Sans"/>
                <a:cs typeface="Gill Sans"/>
                <a:sym typeface="Gill Sans"/>
              </a:rPr>
              <a:t> – D</a:t>
            </a:r>
            <a:r>
              <a:rPr b="0" baseline="-25000" i="0" lang="en" sz="1600" u="none" cap="none" strike="noStrike">
                <a:solidFill>
                  <a:srgbClr val="0D0D0D"/>
                </a:solidFill>
                <a:latin typeface="Gill Sans"/>
                <a:ea typeface="Gill Sans"/>
                <a:cs typeface="Gill Sans"/>
                <a:sym typeface="Gill Sans"/>
              </a:rPr>
              <a:t>7</a:t>
            </a:r>
            <a:endParaRPr sz="1600"/>
          </a:p>
        </p:txBody>
      </p:sp>
      <p:cxnSp>
        <p:nvCxnSpPr>
          <p:cNvPr id="466" name="Google Shape;466;p19"/>
          <p:cNvCxnSpPr/>
          <p:nvPr/>
        </p:nvCxnSpPr>
        <p:spPr>
          <a:xfrm>
            <a:off x="1880557" y="4464010"/>
            <a:ext cx="18039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7" name="Google Shape;467;p19"/>
          <p:cNvSpPr txBox="1"/>
          <p:nvPr/>
        </p:nvSpPr>
        <p:spPr>
          <a:xfrm>
            <a:off x="3799754" y="4391204"/>
            <a:ext cx="128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Gill Sans"/>
              <a:buNone/>
            </a:pPr>
            <a:r>
              <a:rPr b="0" i="0" lang="en" sz="16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RESET</a:t>
            </a:r>
            <a:endParaRPr sz="1600"/>
          </a:p>
        </p:txBody>
      </p:sp>
      <p:cxnSp>
        <p:nvCxnSpPr>
          <p:cNvPr id="468" name="Google Shape;468;p19"/>
          <p:cNvCxnSpPr/>
          <p:nvPr/>
        </p:nvCxnSpPr>
        <p:spPr>
          <a:xfrm flipH="1" rot="10800000">
            <a:off x="3849904" y="4391204"/>
            <a:ext cx="515700" cy="3000"/>
          </a:xfrm>
          <a:prstGeom prst="straightConnector1">
            <a:avLst/>
          </a:prstGeom>
          <a:noFill/>
          <a:ln cap="flat" cmpd="sng" w="31750">
            <a:solidFill>
              <a:srgbClr val="0000B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9" name="Google Shape;469;p19"/>
          <p:cNvSpPr txBox="1"/>
          <p:nvPr/>
        </p:nvSpPr>
        <p:spPr>
          <a:xfrm>
            <a:off x="1218541" y="4444267"/>
            <a:ext cx="258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2400"/>
              <a:buFont typeface="Gill Sans"/>
              <a:buNone/>
            </a:pPr>
            <a:r>
              <a:rPr b="0" i="0" lang="en" sz="1600" u="none" cap="none" strike="noStrike">
                <a:solidFill>
                  <a:srgbClr val="660066"/>
                </a:solidFill>
                <a:latin typeface="Gill Sans"/>
                <a:ea typeface="Gill Sans"/>
                <a:cs typeface="Gill Sans"/>
                <a:sym typeface="Gill Sans"/>
              </a:rPr>
              <a:t>RESET 	  from 8284 </a:t>
            </a:r>
            <a:endParaRPr sz="1600"/>
          </a:p>
        </p:txBody>
      </p:sp>
      <p:cxnSp>
        <p:nvCxnSpPr>
          <p:cNvPr id="470" name="Google Shape;470;p19"/>
          <p:cNvCxnSpPr/>
          <p:nvPr/>
        </p:nvCxnSpPr>
        <p:spPr>
          <a:xfrm flipH="1" rot="10800000">
            <a:off x="1255700" y="4485875"/>
            <a:ext cx="548400" cy="3300"/>
          </a:xfrm>
          <a:prstGeom prst="straightConnector1">
            <a:avLst/>
          </a:prstGeom>
          <a:noFill/>
          <a:ln cap="flat" cmpd="sng" w="31750">
            <a:solidFill>
              <a:srgbClr val="9933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1" name="Google Shape;471;p19"/>
          <p:cNvSpPr txBox="1"/>
          <p:nvPr>
            <p:ph type="title"/>
          </p:nvPr>
        </p:nvSpPr>
        <p:spPr>
          <a:xfrm>
            <a:off x="159300" y="64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6) 8255 Interface to the processor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300" y="0"/>
            <a:ext cx="3811625" cy="48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20"/>
          <p:cNvSpPr txBox="1"/>
          <p:nvPr/>
        </p:nvSpPr>
        <p:spPr>
          <a:xfrm>
            <a:off x="171100" y="149700"/>
            <a:ext cx="305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ld Standard TT"/>
                <a:ea typeface="Old Standard TT"/>
                <a:cs typeface="Old Standard TT"/>
                <a:sym typeface="Old Standard TT"/>
              </a:rPr>
              <a:t>7) Flowchart</a:t>
            </a:r>
            <a:endParaRPr sz="2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78" name="Google Shape;478;p20"/>
          <p:cNvSpPr txBox="1"/>
          <p:nvPr/>
        </p:nvSpPr>
        <p:spPr>
          <a:xfrm>
            <a:off x="7399800" y="160400"/>
            <a:ext cx="108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Starting and initialising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79" name="Google Shape;479;p20"/>
          <p:cNvSpPr txBox="1"/>
          <p:nvPr/>
        </p:nvSpPr>
        <p:spPr>
          <a:xfrm>
            <a:off x="7399800" y="2384625"/>
            <a:ext cx="160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Checking the main gate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sensor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25" y="76200"/>
            <a:ext cx="2438050" cy="496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3375" y="0"/>
            <a:ext cx="2724150" cy="4968301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21"/>
          <p:cNvSpPr txBox="1"/>
          <p:nvPr/>
        </p:nvSpPr>
        <p:spPr>
          <a:xfrm>
            <a:off x="3133150" y="1475675"/>
            <a:ext cx="1315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Checking the sensors of row 1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87" name="Google Shape;487;p21"/>
          <p:cNvSpPr txBox="1"/>
          <p:nvPr/>
        </p:nvSpPr>
        <p:spPr>
          <a:xfrm>
            <a:off x="7394325" y="1596000"/>
            <a:ext cx="1315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Checking the sensors of row 2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88" name="Google Shape;488;p21"/>
          <p:cNvSpPr txBox="1"/>
          <p:nvPr/>
        </p:nvSpPr>
        <p:spPr>
          <a:xfrm>
            <a:off x="7485325" y="3015550"/>
            <a:ext cx="1539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Similar flowchart to check for Row 3,  Row 4, Row 5 and Row 6. After this we restart execution and check from the beginning once the door sensor is triggered again.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