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handoutMasterIdLst>
    <p:handoutMasterId r:id="rId15"/>
  </p:handoutMasterIdLst>
  <p:sldIdLst>
    <p:sldId id="256" r:id="rId2"/>
    <p:sldId id="258" r:id="rId3"/>
    <p:sldId id="271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70" r:id="rId12"/>
    <p:sldId id="272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9" autoAdjust="0"/>
    <p:restoredTop sz="94660"/>
  </p:normalViewPr>
  <p:slideViewPr>
    <p:cSldViewPr>
      <p:cViewPr varScale="1">
        <p:scale>
          <a:sx n="88" d="100"/>
          <a:sy n="88" d="100"/>
        </p:scale>
        <p:origin x="-10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0DB045-21BA-4D4F-A849-7B63F124282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E064F-6EBE-450A-B19B-4EC8C58AC3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051AE-FD71-49A6-B3B4-328EA325A6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F3B62-331C-406F-888E-27698C1066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5BC75E-84DA-4FC3-AA09-C4BF2671E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D13007-C475-4050-A41B-3CD389B428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08E617A-1D34-4D49-9A69-9BA00D4C4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B87BDDF-C1C3-4BE1-A072-1A1B5BACF4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45C4D-66F9-462A-8F93-139ED3E11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8F322-ADCE-4D1B-900E-C6133AD4B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34AD4-F3FB-4EB4-9773-5AC6B9947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67195-7C17-4250-A3CF-231B35329B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5B1C4-C9BF-4F8B-86BA-A0CB3CAE87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D616C-AE53-40A6-8357-C969D13C9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A4FF8-5CD8-4B90-B240-30E253F2F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33D05-EF2D-41EA-929A-8BE26B3484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5BC75E-84DA-4FC3-AA09-C4BF2671E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Electrical Measurements</a:t>
            </a:r>
            <a:endParaRPr lang="en-US" sz="6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MVRT 115</a:t>
            </a:r>
          </a:p>
          <a:p>
            <a:r>
              <a:rPr lang="en-US" dirty="0" smtClean="0"/>
              <a:t>2010 – </a:t>
            </a:r>
            <a:r>
              <a:rPr lang="en-US" smtClean="0"/>
              <a:t>2011 season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6150"/>
          </a:xfrm>
        </p:spPr>
        <p:txBody>
          <a:bodyPr/>
          <a:lstStyle/>
          <a:p>
            <a:r>
              <a:rPr lang="en-US"/>
              <a:t>Reading Ohms</a:t>
            </a:r>
          </a:p>
        </p:txBody>
      </p:sp>
      <p:sp>
        <p:nvSpPr>
          <p:cNvPr id="15483" name="Rectangle 12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+mj-lt"/>
              </a:rPr>
              <a:t>To test continuity set to 200</a:t>
            </a:r>
            <a:r>
              <a:rPr lang="el-GR" sz="2000" dirty="0">
                <a:latin typeface="+mj-lt"/>
              </a:rPr>
              <a:t>Ω</a:t>
            </a:r>
            <a:endParaRPr lang="en-US" sz="20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+mj-lt"/>
              </a:rPr>
              <a:t>If resistance higher than range, it   will read 1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+mj-lt"/>
              </a:rPr>
              <a:t>For example 220 </a:t>
            </a:r>
            <a:r>
              <a:rPr lang="el-GR" sz="1800" dirty="0">
                <a:latin typeface="+mj-lt"/>
              </a:rPr>
              <a:t>Ω</a:t>
            </a:r>
            <a:r>
              <a:rPr lang="en-US" sz="1800" dirty="0">
                <a:latin typeface="+mj-lt"/>
              </a:rPr>
              <a:t> is too high for the 200 </a:t>
            </a:r>
            <a:r>
              <a:rPr lang="el-GR" sz="1800" dirty="0">
                <a:latin typeface="+mj-lt"/>
              </a:rPr>
              <a:t>Ω</a:t>
            </a:r>
            <a:r>
              <a:rPr lang="en-US" sz="1800" dirty="0">
                <a:latin typeface="+mj-lt"/>
              </a:rPr>
              <a:t>  range; go to 2k </a:t>
            </a:r>
            <a:r>
              <a:rPr lang="el-GR" sz="1800" dirty="0">
                <a:latin typeface="+mj-lt"/>
              </a:rPr>
              <a:t>Ω</a:t>
            </a:r>
            <a:r>
              <a:rPr lang="en-US" sz="1800" dirty="0">
                <a:latin typeface="+mj-lt"/>
              </a:rPr>
              <a:t> </a:t>
            </a:r>
            <a:endParaRPr lang="el-G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+mj-lt"/>
              </a:rPr>
              <a:t>Check the range to the resistance; work up to highest range</a:t>
            </a:r>
          </a:p>
        </p:txBody>
      </p:sp>
      <p:graphicFrame>
        <p:nvGraphicFramePr>
          <p:cNvPr id="15499" name="Group 139"/>
          <p:cNvGraphicFramePr>
            <a:graphicFrameLocks noGrp="1"/>
          </p:cNvGraphicFramePr>
          <p:nvPr/>
        </p:nvGraphicFramePr>
        <p:xfrm>
          <a:off x="685800" y="2971800"/>
          <a:ext cx="7772400" cy="2895600"/>
        </p:xfrm>
        <a:graphic>
          <a:graphicData uri="http://schemas.openxmlformats.org/drawingml/2006/table">
            <a:tbl>
              <a:tblPr/>
              <a:tblGrid>
                <a:gridCol w="1481373"/>
                <a:gridCol w="2696612"/>
                <a:gridCol w="3594415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200 Ω: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Read directly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150 Ω reads as 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2000 Ω: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value *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1500 Ω reads as 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20K Ω: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value *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15000 Ω reads as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200K Ω: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value * 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150,000 Ω reads as 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2M Ω: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value * 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1.5M Ω reads as 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20M Ω: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value * 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15M Ω reads as 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0" y="4252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07" name="Picture 168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352800"/>
            <a:ext cx="4572000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09" name="Picture 1689" descr="resistor_color_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43000"/>
            <a:ext cx="4343400" cy="2065338"/>
          </a:xfrm>
          <a:prstGeom prst="rect">
            <a:avLst/>
          </a:prstGeom>
          <a:noFill/>
        </p:spPr>
      </p:pic>
      <p:sp>
        <p:nvSpPr>
          <p:cNvPr id="32410" name="Text Box 1690"/>
          <p:cNvSpPr txBox="1">
            <a:spLocks noChangeArrowheads="1"/>
          </p:cNvSpPr>
          <p:nvPr/>
        </p:nvSpPr>
        <p:spPr bwMode="auto">
          <a:xfrm>
            <a:off x="609600" y="1752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470</a:t>
            </a:r>
            <a:r>
              <a:rPr lang="el-GR" dirty="0">
                <a:cs typeface="Arial" charset="0"/>
              </a:rPr>
              <a:t>Ω</a:t>
            </a:r>
            <a:r>
              <a:rPr lang="en-US" dirty="0">
                <a:cs typeface="Arial" charset="0"/>
              </a:rPr>
              <a:t> 5% tolerance</a:t>
            </a:r>
            <a:endParaRPr lang="el-GR" dirty="0">
              <a:cs typeface="Arial" charset="0"/>
            </a:endParaRPr>
          </a:p>
        </p:txBody>
      </p:sp>
      <p:sp>
        <p:nvSpPr>
          <p:cNvPr id="32411" name="Freeform 1691"/>
          <p:cNvSpPr>
            <a:spLocks/>
          </p:cNvSpPr>
          <p:nvPr/>
        </p:nvSpPr>
        <p:spPr bwMode="auto">
          <a:xfrm>
            <a:off x="2655888" y="1966913"/>
            <a:ext cx="392112" cy="395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7" y="249"/>
              </a:cxn>
            </a:cxnLst>
            <a:rect l="0" t="0" r="r" b="b"/>
            <a:pathLst>
              <a:path w="247" h="249">
                <a:moveTo>
                  <a:pt x="0" y="0"/>
                </a:moveTo>
                <a:lnTo>
                  <a:pt x="247" y="24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color code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25588" y="1398588"/>
          <a:ext cx="6092825" cy="4059237"/>
        </p:xfrm>
        <a:graphic>
          <a:graphicData uri="http://schemas.openxmlformats.org/presentationml/2006/ole">
            <p:oleObj spid="_x0000_s37890" name="Document" r:id="rId3" imgW="6092156" imgH="4059114" progId="Word.Document.8">
              <p:embed/>
            </p:oleObj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282575" y="1295400"/>
          <a:ext cx="8578850" cy="4729163"/>
        </p:xfrm>
        <a:graphic>
          <a:graphicData uri="http://schemas.openxmlformats.org/presentationml/2006/ole">
            <p:oleObj spid="_x0000_s37891" name="Document" r:id="rId4" imgW="8578510" imgH="5191972" progId="Word.Document.8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 tolerances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/>
              <a:t>Resistance &amp; Voltage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A to B = 470</a:t>
            </a:r>
            <a:r>
              <a:rPr lang="el-GR" sz="2000">
                <a:cs typeface="Arial" charset="0"/>
              </a:rPr>
              <a:t>Ω</a:t>
            </a:r>
            <a:endParaRPr lang="en-US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B to C = 330</a:t>
            </a:r>
            <a:r>
              <a:rPr lang="el-GR" sz="2000">
                <a:cs typeface="Arial" charset="0"/>
              </a:rPr>
              <a:t>Ω</a:t>
            </a:r>
            <a:endParaRPr lang="en-US" sz="20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A to C 800</a:t>
            </a:r>
            <a:r>
              <a:rPr lang="el-GR" sz="2000">
                <a:cs typeface="Arial" charset="0"/>
              </a:rPr>
              <a:t>Ω</a:t>
            </a:r>
            <a:endParaRPr lang="en-US" sz="2000">
              <a:cs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cs typeface="Arial" charset="0"/>
              </a:rPr>
              <a:t>D to E = 47,000</a:t>
            </a:r>
            <a:r>
              <a:rPr lang="el-GR" sz="2000">
                <a:cs typeface="Arial" charset="0"/>
              </a:rPr>
              <a:t>Ω</a:t>
            </a:r>
            <a:endParaRPr lang="en-US" sz="2000">
              <a:cs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cs typeface="Arial" charset="0"/>
              </a:rPr>
              <a:t>E to F = 33,000</a:t>
            </a:r>
            <a:r>
              <a:rPr lang="el-GR" sz="2000">
                <a:cs typeface="Arial" charset="0"/>
              </a:rPr>
              <a:t>Ω</a:t>
            </a:r>
            <a:endParaRPr lang="en-US" sz="2000">
              <a:cs typeface="Arial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>
                <a:cs typeface="Arial" charset="0"/>
              </a:rPr>
              <a:t>D to F = 80,000</a:t>
            </a:r>
            <a:r>
              <a:rPr lang="el-GR" sz="2000">
                <a:cs typeface="Arial" charset="0"/>
              </a:rPr>
              <a:t>Ω</a:t>
            </a:r>
            <a:endParaRPr lang="en-US" sz="2000">
              <a:cs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cs typeface="Arial" charset="0"/>
              </a:rPr>
              <a:t>330</a:t>
            </a:r>
            <a:r>
              <a:rPr lang="el-GR" sz="2400">
                <a:cs typeface="Arial" charset="0"/>
              </a:rPr>
              <a:t>Ω</a:t>
            </a:r>
            <a:r>
              <a:rPr lang="en-US" sz="2400">
                <a:cs typeface="Arial" charset="0"/>
              </a:rPr>
              <a:t> /800</a:t>
            </a:r>
            <a:r>
              <a:rPr lang="el-GR" sz="2400">
                <a:cs typeface="Arial" charset="0"/>
              </a:rPr>
              <a:t>Ω</a:t>
            </a:r>
            <a:r>
              <a:rPr lang="en-US" sz="2400">
                <a:cs typeface="Arial" charset="0"/>
              </a:rPr>
              <a:t> = </a:t>
            </a:r>
            <a:r>
              <a:rPr lang="en-US" sz="2400"/>
              <a:t>0.4125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0.4125 * 12V = 4.95V (close enough to 5V)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33,000</a:t>
            </a:r>
            <a:r>
              <a:rPr lang="el-GR" sz="2000">
                <a:cs typeface="Arial" charset="0"/>
              </a:rPr>
              <a:t>Ω</a:t>
            </a:r>
            <a:r>
              <a:rPr lang="en-US" sz="2000">
                <a:cs typeface="Arial" charset="0"/>
              </a:rPr>
              <a:t> </a:t>
            </a:r>
            <a:r>
              <a:rPr lang="en-US" sz="2000"/>
              <a:t>/ 80,000</a:t>
            </a:r>
            <a:r>
              <a:rPr lang="el-GR" sz="2000">
                <a:cs typeface="Arial" charset="0"/>
              </a:rPr>
              <a:t>Ω</a:t>
            </a:r>
            <a:r>
              <a:rPr lang="en-US" sz="2000"/>
              <a:t> = 0.4125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/>
              <a:t>0.4125 * 12V = 4.95V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51387" y="1219200"/>
            <a:ext cx="3554413" cy="447675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400" dirty="0"/>
              <a:t>Current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12V/800 </a:t>
            </a:r>
            <a:r>
              <a:rPr lang="el-GR" sz="2400" dirty="0">
                <a:cs typeface="Arial" charset="0"/>
              </a:rPr>
              <a:t>Ω</a:t>
            </a:r>
            <a:r>
              <a:rPr lang="en-US" sz="2400" dirty="0"/>
              <a:t> = </a:t>
            </a:r>
            <a:r>
              <a:rPr lang="el-GR" sz="2400" dirty="0"/>
              <a:t>0.015</a:t>
            </a:r>
            <a:r>
              <a:rPr lang="en-US" sz="2400" dirty="0"/>
              <a:t>A (15mA)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12/80,000 = </a:t>
            </a:r>
            <a:r>
              <a:rPr lang="el-GR" sz="2400" dirty="0"/>
              <a:t>0.00015</a:t>
            </a:r>
            <a:r>
              <a:rPr lang="en-US" sz="2400" dirty="0"/>
              <a:t>A (.015mA)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So, even though both </a:t>
            </a:r>
            <a:br>
              <a:rPr lang="en-US" sz="2400" dirty="0"/>
            </a:br>
            <a:r>
              <a:rPr lang="en-US" sz="2400" dirty="0"/>
              <a:t>B to C and E to F measure 5V, only one has enough current to light the LED.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019800" y="1524001"/>
          <a:ext cx="914400" cy="762000"/>
        </p:xfrm>
        <a:graphic>
          <a:graphicData uri="http://schemas.openxmlformats.org/presentationml/2006/ole">
            <p:oleObj spid="_x0000_s27653" name="Equation" r:id="rId3" imgW="406080" imgH="393480" progId="Equation.3">
              <p:embed/>
            </p:oleObj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to worksheet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Overview: Discussion of electrical measurement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We pretend that electricity </a:t>
            </a:r>
            <a:r>
              <a:rPr lang="en-US" sz="3200" dirty="0"/>
              <a:t>is the flow of electrons from the positive to negative terminals of a power source (like a battery)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We know that electrons are negative, but it doesn’t matter for our purposes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We call this flow </a:t>
            </a:r>
            <a:r>
              <a:rPr lang="en-US" sz="3200" i="1" dirty="0"/>
              <a:t>electric current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more </a:t>
            </a:r>
            <a:r>
              <a:rPr lang="en-US" sz="3200" dirty="0"/>
              <a:t>electrons that flow, the </a:t>
            </a:r>
            <a:r>
              <a:rPr lang="en-US" dirty="0" smtClean="0"/>
              <a:t>larger </a:t>
            </a:r>
            <a:r>
              <a:rPr lang="en-US" sz="3200" dirty="0"/>
              <a:t>the current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Electricity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The word circuit means to go around. Electric current goes around from battery &amp; back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An open circuit is one that is not connected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When the switch is open, current cannot flow</a:t>
            </a:r>
          </a:p>
          <a:p>
            <a:endParaRPr lang="en-US" sz="2800" dirty="0"/>
          </a:p>
        </p:txBody>
      </p:sp>
      <p:pic>
        <p:nvPicPr>
          <p:cNvPr id="5128" name="Picture 8" descr="Pic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10000"/>
            <a:ext cx="3429000" cy="28019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Conductors/Insulators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Metals, like copper steel, and </a:t>
            </a:r>
            <a:r>
              <a:rPr lang="en-US" sz="2600" dirty="0" smtClean="0"/>
              <a:t>aluminum, </a:t>
            </a:r>
            <a:r>
              <a:rPr lang="en-US" sz="2600" dirty="0"/>
              <a:t>are good conductors of electric current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Plastic, </a:t>
            </a:r>
            <a:r>
              <a:rPr lang="en-US" sz="2600" dirty="0"/>
              <a:t>rubber, and paper are poor conductors </a:t>
            </a:r>
            <a:r>
              <a:rPr lang="en-US" sz="2600" dirty="0" smtClean="0"/>
              <a:t>but good insulators.  </a:t>
            </a:r>
            <a:r>
              <a:rPr lang="en-US" sz="2600" dirty="0"/>
              <a:t>That’s why wires are wrapped in insulators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Wet skin </a:t>
            </a:r>
            <a:r>
              <a:rPr lang="en-US" sz="2200" dirty="0" smtClean="0"/>
              <a:t>is a good a </a:t>
            </a:r>
            <a:r>
              <a:rPr lang="en-US" sz="2200" dirty="0"/>
              <a:t>conductor</a:t>
            </a:r>
          </a:p>
          <a:p>
            <a:pPr lvl="1">
              <a:lnSpc>
                <a:spcPct val="80000"/>
              </a:lnSpc>
            </a:pPr>
            <a:r>
              <a:rPr lang="en-US" sz="2200" dirty="0"/>
              <a:t>Dry skin </a:t>
            </a:r>
            <a:r>
              <a:rPr lang="en-US" sz="2200" dirty="0" smtClean="0"/>
              <a:t>is a good insulator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A large diameter wire can carry more current than a small diameter wire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Just like a garden hose can carry more water than a straw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Too </a:t>
            </a:r>
            <a:r>
              <a:rPr lang="en-US" sz="2200" dirty="0"/>
              <a:t>much current in </a:t>
            </a:r>
            <a:r>
              <a:rPr lang="en-US" sz="2200" dirty="0" smtClean="0"/>
              <a:t>too small a wire </a:t>
            </a:r>
            <a:r>
              <a:rPr lang="en-US" sz="2200" dirty="0"/>
              <a:t>heats it up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Units of Measurement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charset="0"/>
              </a:rPr>
              <a:t>Current is measured in amperes, symbol </a:t>
            </a:r>
            <a:r>
              <a:rPr lang="en-US" sz="2800" dirty="0" smtClean="0">
                <a:cs typeface="Arial" charset="0"/>
              </a:rPr>
              <a:t>I (A on the digital </a:t>
            </a:r>
            <a:r>
              <a:rPr lang="en-US" sz="2800" dirty="0" err="1" smtClean="0">
                <a:cs typeface="Arial" charset="0"/>
              </a:rPr>
              <a:t>multimeters</a:t>
            </a:r>
            <a:r>
              <a:rPr lang="en-US" sz="2800" dirty="0" smtClean="0">
                <a:cs typeface="Arial" charset="0"/>
              </a:rPr>
              <a:t>)</a:t>
            </a:r>
            <a:endParaRPr lang="en-US" sz="2800" dirty="0">
              <a:cs typeface="Arial" charset="0"/>
            </a:endParaRPr>
          </a:p>
          <a:p>
            <a:r>
              <a:rPr lang="en-US" sz="2800" dirty="0" smtClean="0">
                <a:cs typeface="Arial" charset="0"/>
              </a:rPr>
              <a:t>The </a:t>
            </a:r>
            <a:r>
              <a:rPr lang="en-US" sz="2800" dirty="0">
                <a:cs typeface="Arial" charset="0"/>
              </a:rPr>
              <a:t>energy that pushes electrons into a wire is volts, symbol V </a:t>
            </a:r>
            <a:r>
              <a:rPr lang="en-US" sz="2800" dirty="0" smtClean="0">
                <a:cs typeface="Arial" charset="0"/>
              </a:rPr>
              <a:t>(sometimes E)</a:t>
            </a:r>
            <a:endParaRPr lang="en-US" sz="2800" dirty="0">
              <a:cs typeface="Arial" charset="0"/>
            </a:endParaRPr>
          </a:p>
          <a:p>
            <a:r>
              <a:rPr lang="en-US" sz="2800" dirty="0"/>
              <a:t>Resistance is the measure of how hard it is to get current through a wire; no conductor is perfect (except superconductors)</a:t>
            </a:r>
          </a:p>
          <a:p>
            <a:pPr lvl="1"/>
            <a:r>
              <a:rPr lang="en-US" sz="2400" dirty="0"/>
              <a:t>Units of resistance are ohms, symbol </a:t>
            </a:r>
            <a:r>
              <a:rPr lang="el-GR" sz="2400" dirty="0">
                <a:cs typeface="Arial" charset="0"/>
              </a:rPr>
              <a:t>Ω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Ohm’s Law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1066800"/>
          </a:xfrm>
        </p:spPr>
        <p:txBody>
          <a:bodyPr/>
          <a:lstStyle/>
          <a:p>
            <a:r>
              <a:rPr lang="en-US" sz="2800" dirty="0"/>
              <a:t>So, the basic relationship between current, resistance, and voltage known as Ohm’s </a:t>
            </a:r>
            <a:r>
              <a:rPr lang="en-US" sz="2800" dirty="0" smtClean="0"/>
              <a:t>Law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Here, I stands for current, v for voltage and r for resistance</a:t>
            </a:r>
          </a:p>
          <a:p>
            <a:r>
              <a:rPr lang="en-US" sz="2800" dirty="0" smtClean="0"/>
              <a:t>Equation dictates that resistance limits current and voltage increases it</a:t>
            </a:r>
            <a:endParaRPr lang="en-US" sz="2800" dirty="0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3276600" y="2819400"/>
          <a:ext cx="1370012" cy="1327066"/>
        </p:xfrm>
        <a:graphic>
          <a:graphicData uri="http://schemas.openxmlformats.org/presentationml/2006/ole">
            <p:oleObj spid="_x0000_s9221" name="Equation" r:id="rId3" imgW="406080" imgH="393480" progId="Equation.3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Safety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754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What happens if you stick your finger in a light bulb socket when the switch is on?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 will get a nasty shock; if you’re unlucky, it might kill you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9V Battery and 12 V battery do nothing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Voltage </a:t>
            </a:r>
            <a:r>
              <a:rPr lang="en-US" sz="2400" dirty="0"/>
              <a:t>too </a:t>
            </a:r>
            <a:r>
              <a:rPr lang="en-US" sz="2400" dirty="0" smtClean="0"/>
              <a:t>low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60V </a:t>
            </a:r>
            <a:r>
              <a:rPr lang="en-US" sz="2800" dirty="0"/>
              <a:t>power source? </a:t>
            </a:r>
            <a:r>
              <a:rPr lang="en-US" sz="2800" dirty="0" smtClean="0"/>
              <a:t>It will shock </a:t>
            </a:r>
            <a:r>
              <a:rPr lang="en-US" sz="2800" dirty="0"/>
              <a:t>you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Nothing on the robot is higher than 24V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You won’t get shocked unless you’re soaking </a:t>
            </a:r>
            <a:r>
              <a:rPr lang="en-US" sz="2400" dirty="0" smtClean="0"/>
              <a:t>wet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6150"/>
          </a:xfrm>
        </p:spPr>
        <p:txBody>
          <a:bodyPr/>
          <a:lstStyle/>
          <a:p>
            <a:r>
              <a:rPr lang="en-US"/>
              <a:t>Battery Danger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12V </a:t>
            </a:r>
            <a:r>
              <a:rPr lang="en-US" sz="2800" dirty="0"/>
              <a:t>batteries can be very dangerous!</a:t>
            </a:r>
          </a:p>
          <a:p>
            <a:pPr lvl="1"/>
            <a:r>
              <a:rPr lang="en-US" sz="2400" dirty="0"/>
              <a:t>If you accidentally short the terminals together with a screwdriver, you’ll weld the screwdriver to the battery.</a:t>
            </a:r>
          </a:p>
          <a:p>
            <a:pPr lvl="1"/>
            <a:r>
              <a:rPr lang="en-US" sz="2400" dirty="0" smtClean="0"/>
              <a:t>Welding terminals will cause the battery to get so </a:t>
            </a:r>
            <a:r>
              <a:rPr lang="en-US" sz="2400" dirty="0"/>
              <a:t>hot it could explode &amp; spew acid gel all </a:t>
            </a:r>
            <a:r>
              <a:rPr lang="en-US" sz="2400" dirty="0" smtClean="0"/>
              <a:t>over</a:t>
            </a:r>
            <a:endParaRPr lang="en-US" sz="2400" dirty="0"/>
          </a:p>
          <a:p>
            <a:r>
              <a:rPr lang="en-US" sz="2800" dirty="0"/>
              <a:t>Be aware of what you’re doing!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Multimeter (DMM)</a:t>
            </a:r>
          </a:p>
        </p:txBody>
      </p:sp>
      <p:pic>
        <p:nvPicPr>
          <p:cNvPr id="17437" name="Picture 29" descr="switched_range_multimet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447800"/>
            <a:ext cx="2476500" cy="4525963"/>
          </a:xfrm>
          <a:noFill/>
          <a:ln/>
        </p:spPr>
      </p:pic>
      <p:sp>
        <p:nvSpPr>
          <p:cNvPr id="17432" name="Rectangle 2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382137"/>
            <a:ext cx="4275138" cy="2171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V     DC Volts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V~	  AC Volts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A	  Amps</a:t>
            </a:r>
          </a:p>
          <a:p>
            <a:pPr>
              <a:lnSpc>
                <a:spcPct val="80000"/>
              </a:lnSpc>
            </a:pPr>
            <a:r>
              <a:rPr lang="el-GR" sz="2400" dirty="0">
                <a:cs typeface="Arial" charset="0"/>
              </a:rPr>
              <a:t>Ω</a:t>
            </a:r>
            <a:r>
              <a:rPr lang="en-US" sz="2400" dirty="0">
                <a:cs typeface="Arial" charset="0"/>
              </a:rPr>
              <a:t>	  Ohms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cs typeface="Arial" charset="0"/>
              </a:rPr>
              <a:t>When meter doesn’t measure it reads 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Arial" charset="0"/>
              </a:rPr>
              <a:t>To measure volts or ohms place the black lead on com &amp; black lead on v</a:t>
            </a:r>
            <a:r>
              <a:rPr lang="el-GR" sz="2400" dirty="0" smtClean="0">
                <a:cs typeface="Arial" charset="0"/>
              </a:rPr>
              <a:t> Ω</a:t>
            </a:r>
            <a:endParaRPr lang="en-US" sz="24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cs typeface="Arial" charset="0"/>
              </a:rPr>
              <a:t>To measure amps move red </a:t>
            </a:r>
            <a:r>
              <a:rPr lang="en-US" sz="2400" dirty="0" err="1" smtClean="0">
                <a:cs typeface="Arial" charset="0"/>
              </a:rPr>
              <a:t>ot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mA</a:t>
            </a:r>
            <a:endParaRPr lang="en-US" sz="2400" dirty="0"/>
          </a:p>
        </p:txBody>
      </p:sp>
      <p:grpSp>
        <p:nvGrpSpPr>
          <p:cNvPr id="17440" name="Group 32"/>
          <p:cNvGrpSpPr>
            <a:grpSpLocks/>
          </p:cNvGrpSpPr>
          <p:nvPr/>
        </p:nvGrpSpPr>
        <p:grpSpPr bwMode="auto">
          <a:xfrm>
            <a:off x="4495800" y="2362200"/>
            <a:ext cx="381000" cy="76200"/>
            <a:chOff x="3504" y="1152"/>
            <a:chExt cx="240" cy="48"/>
          </a:xfrm>
        </p:grpSpPr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3504" y="11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3504" y="12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724400" y="3530025"/>
            <a:ext cx="1828800" cy="584775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Digital-7" pitchFamily="2" charset="0"/>
              </a:rPr>
              <a:t>1</a:t>
            </a:r>
            <a:endParaRPr lang="en-US" sz="3600" dirty="0">
              <a:latin typeface="Digital-7" pitchFamily="2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RT">
  <a:themeElements>
    <a:clrScheme name="MVRT Theme Color">
      <a:dk1>
        <a:srgbClr val="7030A0"/>
      </a:dk1>
      <a:lt1>
        <a:srgbClr val="9C9CDE"/>
      </a:lt1>
      <a:dk2>
        <a:srgbClr val="CC99FF"/>
      </a:dk2>
      <a:lt2>
        <a:srgbClr val="9933FF"/>
      </a:lt2>
      <a:accent1>
        <a:srgbClr val="CEBDE1"/>
      </a:accent1>
      <a:accent2>
        <a:srgbClr val="9966FF"/>
      </a:accent2>
      <a:accent3>
        <a:srgbClr val="FFFFFF"/>
      </a:accent3>
      <a:accent4>
        <a:srgbClr val="000000"/>
      </a:accent4>
      <a:accent5>
        <a:srgbClr val="AD8AC0"/>
      </a:accent5>
      <a:accent6>
        <a:srgbClr val="A664CE"/>
      </a:accent6>
      <a:hlink>
        <a:srgbClr val="9966FF"/>
      </a:hlink>
      <a:folHlink>
        <a:srgbClr val="CCCCFF"/>
      </a:folHlink>
    </a:clrScheme>
    <a:fontScheme name="Custom 1">
      <a:majorFont>
        <a:latin typeface="BankGothic Lt BT"/>
        <a:ea typeface=""/>
        <a:cs typeface=""/>
      </a:majorFont>
      <a:minorFont>
        <a:latin typeface="BankGothic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686868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0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MVRT</Template>
  <TotalTime>897</TotalTime>
  <Words>646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MVRT</vt:lpstr>
      <vt:lpstr>Equation</vt:lpstr>
      <vt:lpstr>Microsoft Word Document</vt:lpstr>
      <vt:lpstr>Electrical Measurements</vt:lpstr>
      <vt:lpstr>Electricity</vt:lpstr>
      <vt:lpstr>Circuits</vt:lpstr>
      <vt:lpstr>Conductors/Insulators</vt:lpstr>
      <vt:lpstr>Units of Measurement</vt:lpstr>
      <vt:lpstr>Ohm’s Law</vt:lpstr>
      <vt:lpstr>Safety</vt:lpstr>
      <vt:lpstr>Battery Danger</vt:lpstr>
      <vt:lpstr>Digital Multimeter (DMM)</vt:lpstr>
      <vt:lpstr>Reading Ohms</vt:lpstr>
      <vt:lpstr>Resistor color code</vt:lpstr>
      <vt:lpstr>Resistor tolerances</vt:lpstr>
      <vt:lpstr>Answers to worksheet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</dc:title>
  <dc:creator>Dad</dc:creator>
  <cp:lastModifiedBy>Nupur Garg</cp:lastModifiedBy>
  <cp:revision>66</cp:revision>
  <dcterms:created xsi:type="dcterms:W3CDTF">2010-10-14T18:52:35Z</dcterms:created>
  <dcterms:modified xsi:type="dcterms:W3CDTF">2011-02-06T23:32:02Z</dcterms:modified>
</cp:coreProperties>
</file>