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94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4875F1-CF99-40FA-BC9C-51AECDDA4194}" type="datetime1">
              <a:rPr lang="en-US"/>
              <a:pPr/>
              <a:t>2/3/2012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70A210-C938-4294-B94E-C9C9F31AC88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F6B4427-5A2E-43BA-96EA-9A944511EC61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7140"/>
            <a:ext cx="8636000" cy="16333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333"/>
          </a:xfrm>
        </p:spPr>
        <p:txBody>
          <a:bodyPr/>
          <a:lstStyle>
            <a:lvl1pPr marL="0" indent="0" algn="ctr">
              <a:buNone/>
              <a:defRPr/>
            </a:lvl1pPr>
            <a:lvl2pPr marL="507995" indent="0" algn="ctr">
              <a:buNone/>
              <a:defRPr/>
            </a:lvl2pPr>
            <a:lvl3pPr marL="1015990" indent="0" algn="ctr">
              <a:buNone/>
              <a:defRPr/>
            </a:lvl3pPr>
            <a:lvl4pPr marL="1523985" indent="0" algn="ctr">
              <a:buNone/>
              <a:defRPr/>
            </a:lvl4pPr>
            <a:lvl5pPr marL="2031980" indent="0" algn="ctr">
              <a:buNone/>
              <a:defRPr/>
            </a:lvl5pPr>
            <a:lvl6pPr marL="2539975" indent="0" algn="ctr">
              <a:buNone/>
              <a:defRPr/>
            </a:lvl6pPr>
            <a:lvl7pPr marL="3047970" indent="0" algn="ctr">
              <a:buNone/>
              <a:defRPr/>
            </a:lvl7pPr>
            <a:lvl8pPr marL="3555964" indent="0" algn="ctr">
              <a:buNone/>
              <a:defRPr/>
            </a:lvl8pPr>
            <a:lvl9pPr marL="40639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BC118A-8EF5-4485-8B89-CBFED4526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5A0A96-95D2-464A-B132-EBC09C5644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5154"/>
            <a:ext cx="2286000" cy="65016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5154"/>
            <a:ext cx="6688667" cy="65016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D6F8A3-087E-49F8-816B-B5AB52FE81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08000" y="305154"/>
            <a:ext cx="9144000" cy="65016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EF7777-C961-47B7-BC5A-6D06EBEC34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8A3BC3-3CC1-417C-A517-2FCF7EDC8D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570" y="4896556"/>
            <a:ext cx="8636000" cy="1513417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570" y="3229682"/>
            <a:ext cx="8636000" cy="1666874"/>
          </a:xfrm>
        </p:spPr>
        <p:txBody>
          <a:bodyPr anchor="b"/>
          <a:lstStyle>
            <a:lvl1pPr marL="0" indent="0">
              <a:buNone/>
              <a:defRPr sz="2200"/>
            </a:lvl1pPr>
            <a:lvl2pPr marL="507995" indent="0">
              <a:buNone/>
              <a:defRPr sz="2000"/>
            </a:lvl2pPr>
            <a:lvl3pPr marL="1015990" indent="0">
              <a:buNone/>
              <a:defRPr sz="1800"/>
            </a:lvl3pPr>
            <a:lvl4pPr marL="1523985" indent="0">
              <a:buNone/>
              <a:defRPr sz="1600"/>
            </a:lvl4pPr>
            <a:lvl5pPr marL="2031980" indent="0">
              <a:buNone/>
              <a:defRPr sz="1600"/>
            </a:lvl5pPr>
            <a:lvl6pPr marL="2539975" indent="0">
              <a:buNone/>
              <a:defRPr sz="1600"/>
            </a:lvl6pPr>
            <a:lvl7pPr marL="3047970" indent="0">
              <a:buNone/>
              <a:defRPr sz="1600"/>
            </a:lvl7pPr>
            <a:lvl8pPr marL="3555964" indent="0">
              <a:buNone/>
              <a:defRPr sz="1600"/>
            </a:lvl8pPr>
            <a:lvl9pPr marL="4063959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C0A97-C637-4664-B063-0D6094AE75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87333" cy="502884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667" y="1778000"/>
            <a:ext cx="4487333" cy="502884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3BA393-4F37-42F8-91A5-9D9A0ADE42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5681"/>
            <a:ext cx="4489098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528"/>
            <a:ext cx="4489098" cy="439032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140" y="1705681"/>
            <a:ext cx="4490861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0" y="2416528"/>
            <a:ext cx="4490861" cy="439032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5A2618-A882-4A63-8D2A-275E6CD2AF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4923F-9B6F-4C04-98B0-3275682C47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573825-D04E-4235-8FEC-345420BCC4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03389"/>
            <a:ext cx="3342570" cy="129116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2278" y="303389"/>
            <a:ext cx="5679722" cy="6503459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1594556"/>
            <a:ext cx="3342570" cy="5212292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58330-4E85-462C-8D55-39A88653FF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431" y="5334000"/>
            <a:ext cx="6096000" cy="62970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1431" y="680861"/>
            <a:ext cx="6096000" cy="4572000"/>
          </a:xfrm>
        </p:spPr>
        <p:txBody>
          <a:bodyPr/>
          <a:lstStyle>
            <a:lvl1pPr marL="0" indent="0">
              <a:buNone/>
              <a:defRPr sz="3600"/>
            </a:lvl1pPr>
            <a:lvl2pPr marL="507995" indent="0">
              <a:buNone/>
              <a:defRPr sz="3100"/>
            </a:lvl2pPr>
            <a:lvl3pPr marL="1015990" indent="0">
              <a:buNone/>
              <a:defRPr sz="2700"/>
            </a:lvl3pPr>
            <a:lvl4pPr marL="1523985" indent="0">
              <a:buNone/>
              <a:defRPr sz="2200"/>
            </a:lvl4pPr>
            <a:lvl5pPr marL="2031980" indent="0">
              <a:buNone/>
              <a:defRPr sz="2200"/>
            </a:lvl5pPr>
            <a:lvl6pPr marL="2539975" indent="0">
              <a:buNone/>
              <a:defRPr sz="2200"/>
            </a:lvl6pPr>
            <a:lvl7pPr marL="3047970" indent="0">
              <a:buNone/>
              <a:defRPr sz="2200"/>
            </a:lvl7pPr>
            <a:lvl8pPr marL="3555964" indent="0">
              <a:buNone/>
              <a:defRPr sz="2200"/>
            </a:lvl8pPr>
            <a:lvl9pPr marL="4063959" indent="0">
              <a:buNone/>
              <a:defRPr sz="2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1431" y="5963709"/>
            <a:ext cx="6096000" cy="894291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151AA-3403-4BB0-8B44-1976B1902F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304800"/>
            <a:ext cx="914400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9" tIns="50799" rIns="101599" bIns="507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778000"/>
            <a:ext cx="9144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938963"/>
            <a:ext cx="2370138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>
            <a:lvl1pPr>
              <a:defRPr sz="16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1863" y="6938963"/>
            <a:ext cx="3216275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1863" y="6938963"/>
            <a:ext cx="2370137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fld id="{95503F9C-07AD-4637-B0C8-DD742466D16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+mj-lt"/>
          <a:ea typeface="ＭＳ Ｐゴシック" pitchFamily="34" charset="-128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BankGothic Lt BT" pitchFamily="34" charset="0"/>
          <a:ea typeface="ＭＳ Ｐゴシック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BankGothic Lt BT" pitchFamily="34" charset="0"/>
          <a:ea typeface="ＭＳ Ｐゴシック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BankGothic Lt BT" pitchFamily="34" charset="0"/>
          <a:ea typeface="ＭＳ Ｐゴシック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BankGothic Lt BT" pitchFamily="34" charset="0"/>
          <a:ea typeface="ＭＳ Ｐゴシック" pitchFamily="34" charset="-128"/>
        </a:defRPr>
      </a:lvl5pPr>
      <a:lvl6pPr marL="507995"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</a:defRPr>
      </a:lvl6pPr>
      <a:lvl7pPr marL="1015990"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</a:defRPr>
      </a:lvl7pPr>
      <a:lvl8pPr marL="1523985"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</a:defRPr>
      </a:lvl8pPr>
      <a:lvl9pPr marL="2031980"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</a:defRPr>
      </a:lvl9pPr>
    </p:titleStyle>
    <p:bodyStyle>
      <a:lvl1pPr marL="379413" indent="-379413" algn="l" rtl="0" fontAlgn="base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823913" indent="-315913" algn="l" rtl="0" fontAlgn="base">
        <a:spcBef>
          <a:spcPct val="20000"/>
        </a:spcBef>
        <a:spcAft>
          <a:spcPct val="0"/>
        </a:spcAft>
        <a:buChar char="–"/>
        <a:defRPr sz="3100">
          <a:solidFill>
            <a:schemeClr val="tx1"/>
          </a:solidFill>
          <a:latin typeface="+mn-lt"/>
          <a:ea typeface="ＭＳ Ｐゴシック" pitchFamily="34" charset="-128"/>
        </a:defRPr>
      </a:lvl2pPr>
      <a:lvl3pPr marL="1268413" indent="-252413" algn="l" rtl="0" fontAlgn="base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ＭＳ Ｐゴシック" pitchFamily="34" charset="-128"/>
        </a:defRPr>
      </a:lvl3pPr>
      <a:lvl4pPr marL="1776413" indent="-252413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ＭＳ Ｐゴシック" pitchFamily="34" charset="-128"/>
        </a:defRPr>
      </a:lvl4pPr>
      <a:lvl5pPr marL="2284413" indent="-252413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ＭＳ Ｐゴシック" pitchFamily="34" charset="-128"/>
        </a:defRPr>
      </a:lvl5pPr>
      <a:lvl6pPr marL="2793972" indent="-253997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3301967" indent="-253997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809962" indent="-253997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4317957" indent="-253997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ctrTitle"/>
          </p:nvPr>
        </p:nvSpPr>
        <p:spPr>
          <a:xfrm>
            <a:off x="1060450" y="3048000"/>
            <a:ext cx="8434388" cy="122237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800" dirty="0" smtClean="0">
                <a:latin typeface="Bodoni" pitchFamily="34" charset="0"/>
              </a:rPr>
              <a:t>                      Part </a:t>
            </a:r>
            <a:r>
              <a:rPr lang="en-US" sz="4800" dirty="0" smtClean="0">
                <a:latin typeface="Bodoni" pitchFamily="34" charset="0"/>
              </a:rPr>
              <a:t>IV</a:t>
            </a:r>
            <a:endParaRPr lang="en-US" sz="4800" dirty="0" smtClean="0">
              <a:latin typeface="Bodoni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974850" y="4572000"/>
            <a:ext cx="6615113" cy="911225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mtClean="0">
                <a:latin typeface="Arial" pitchFamily="34" charset="0"/>
              </a:rPr>
              <a:t>Reading Power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4000" y="3001963"/>
            <a:ext cx="327025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685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 smtClean="0">
                <a:latin typeface="Bodoni" pitchFamily="34" charset="0"/>
              </a:rPr>
              <a:t>Power Distribution Board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2413" y="1795463"/>
            <a:ext cx="9645650" cy="131445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r>
              <a:rPr lang="en-US" smtClean="0">
                <a:solidFill>
                  <a:srgbClr val="7030A0"/>
                </a:solidFill>
                <a:latin typeface="Arial" pitchFamily="34" charset="0"/>
              </a:rPr>
              <a:t>One</a:t>
            </a:r>
            <a:r>
              <a:rPr lang="en-US" smtClean="0">
                <a:solidFill>
                  <a:srgbClr val="FFFFFF"/>
                </a:solidFill>
                <a:latin typeface="Arial" pitchFamily="34" charset="0"/>
              </a:rPr>
              <a:t> </a:t>
            </a:r>
            <a:r>
              <a:rPr lang="en-US" smtClean="0">
                <a:solidFill>
                  <a:srgbClr val="00FF00"/>
                </a:solidFill>
                <a:latin typeface="Arial" pitchFamily="34" charset="0"/>
              </a:rPr>
              <a:t>green</a:t>
            </a:r>
            <a:r>
              <a:rPr lang="en-US" smtClean="0">
                <a:solidFill>
                  <a:srgbClr val="7030A0"/>
                </a:solidFill>
                <a:latin typeface="Arial" pitchFamily="34" charset="0"/>
              </a:rPr>
              <a:t> light for each power supply (+5V, +24V, +12V)</a:t>
            </a:r>
            <a:endParaRPr lang="en-US" smtClean="0">
              <a:solidFill>
                <a:srgbClr val="7030A0"/>
              </a:solidFill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r>
              <a:rPr lang="en-US" smtClean="0">
                <a:solidFill>
                  <a:srgbClr val="FF0000"/>
                </a:solidFill>
                <a:latin typeface="Arial" pitchFamily="34" charset="0"/>
              </a:rPr>
              <a:t>Red</a:t>
            </a:r>
            <a:r>
              <a:rPr lang="en-US" smtClean="0">
                <a:solidFill>
                  <a:srgbClr val="FFFFFF"/>
                </a:solidFill>
                <a:latin typeface="Arial" pitchFamily="34" charset="0"/>
              </a:rPr>
              <a:t> </a:t>
            </a:r>
            <a:r>
              <a:rPr lang="en-US" smtClean="0">
                <a:latin typeface="Arial" pitchFamily="34" charset="0"/>
              </a:rPr>
              <a:t>light: a breaker is missing or blown</a:t>
            </a: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6400" y="3365500"/>
            <a:ext cx="4737100" cy="29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4178300"/>
            <a:ext cx="368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4991100"/>
            <a:ext cx="368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5397500"/>
            <a:ext cx="368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51200" y="3352800"/>
            <a:ext cx="3729038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3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51200" y="6170613"/>
            <a:ext cx="3729038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4" name="TextBox 11"/>
          <p:cNvSpPr txBox="1">
            <a:spLocks noChangeArrowheads="1"/>
          </p:cNvSpPr>
          <p:nvPr/>
        </p:nvSpPr>
        <p:spPr bwMode="auto">
          <a:xfrm>
            <a:off x="6372225" y="947738"/>
            <a:ext cx="1841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685800"/>
            <a:ext cx="9664700" cy="7620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 smtClean="0">
                <a:latin typeface="Bodoni" pitchFamily="34" charset="0"/>
              </a:rPr>
              <a:t>cRIO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236538" y="1747838"/>
            <a:ext cx="5002212" cy="54102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FF00"/>
              </a:buClr>
              <a:buFontTx/>
              <a:buChar char="•"/>
            </a:pPr>
            <a:r>
              <a:rPr lang="en-US" sz="2700" smtClean="0">
                <a:solidFill>
                  <a:srgbClr val="00FF00"/>
                </a:solidFill>
                <a:latin typeface="Arial" pitchFamily="34" charset="0"/>
              </a:rPr>
              <a:t>Green</a:t>
            </a:r>
            <a:r>
              <a:rPr lang="en-US" sz="2700" smtClean="0">
                <a:solidFill>
                  <a:srgbClr val="7030A0"/>
                </a:solidFill>
                <a:latin typeface="Arial" pitchFamily="34" charset="0"/>
              </a:rPr>
              <a:t> power light</a:t>
            </a:r>
            <a:endParaRPr lang="en-US" smtClean="0">
              <a:solidFill>
                <a:srgbClr val="7030A0"/>
              </a:solidFill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FontTx/>
              <a:buChar char="•"/>
            </a:pPr>
            <a:r>
              <a:rPr lang="en-US" sz="2700" smtClean="0">
                <a:solidFill>
                  <a:srgbClr val="FF6600"/>
                </a:solidFill>
                <a:latin typeface="Arial" pitchFamily="34" charset="0"/>
              </a:rPr>
              <a:t>Yellow </a:t>
            </a:r>
            <a:r>
              <a:rPr lang="en-US" sz="2700" smtClean="0">
                <a:solidFill>
                  <a:srgbClr val="7030A0"/>
                </a:solidFill>
                <a:latin typeface="Arial" pitchFamily="34" charset="0"/>
              </a:rPr>
              <a:t>status light</a:t>
            </a:r>
            <a:endParaRPr lang="en-US" smtClean="0">
              <a:solidFill>
                <a:srgbClr val="7030A0"/>
              </a:solidFill>
            </a:endParaRPr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</a:pPr>
            <a:r>
              <a:rPr lang="en-US" smtClean="0">
                <a:solidFill>
                  <a:srgbClr val="7030A0"/>
                </a:solidFill>
                <a:latin typeface="Arial" pitchFamily="34" charset="0"/>
              </a:rPr>
              <a:t>Solid: no image</a:t>
            </a:r>
            <a:endParaRPr lang="en-US" smtClean="0">
              <a:solidFill>
                <a:srgbClr val="7030A0"/>
              </a:solidFill>
            </a:endParaRPr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</a:pPr>
            <a:r>
              <a:rPr lang="en-US" smtClean="0">
                <a:solidFill>
                  <a:srgbClr val="7030A0"/>
                </a:solidFill>
                <a:latin typeface="Arial" pitchFamily="34" charset="0"/>
              </a:rPr>
              <a:t>Off: normal operation</a:t>
            </a:r>
            <a:endParaRPr lang="en-US" smtClean="0">
              <a:solidFill>
                <a:srgbClr val="7030A0"/>
              </a:solidFill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FontTx/>
              <a:buChar char="•"/>
            </a:pPr>
            <a:r>
              <a:rPr lang="en-US" sz="2700" smtClean="0">
                <a:solidFill>
                  <a:srgbClr val="7030A0"/>
                </a:solidFill>
                <a:latin typeface="Arial" pitchFamily="34" charset="0"/>
              </a:rPr>
              <a:t>Ethernet port status lights (both ports)</a:t>
            </a:r>
            <a:endParaRPr lang="en-US" smtClean="0">
              <a:solidFill>
                <a:srgbClr val="7030A0"/>
              </a:solidFill>
            </a:endParaRPr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</a:pPr>
            <a:r>
              <a:rPr lang="en-US" smtClean="0">
                <a:solidFill>
                  <a:srgbClr val="7030A0"/>
                </a:solidFill>
                <a:latin typeface="Arial" pitchFamily="34" charset="0"/>
              </a:rPr>
              <a:t>No lights: no connection</a:t>
            </a:r>
            <a:endParaRPr lang="en-US" smtClean="0">
              <a:solidFill>
                <a:srgbClr val="7030A0"/>
              </a:solidFill>
            </a:endParaRPr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FF00"/>
              </a:buClr>
              <a:buSzPct val="80000"/>
              <a:buFont typeface="Courier New" pitchFamily="49" charset="0"/>
              <a:buChar char="o"/>
            </a:pPr>
            <a:r>
              <a:rPr lang="en-US" smtClean="0">
                <a:solidFill>
                  <a:srgbClr val="00FF00"/>
                </a:solidFill>
                <a:latin typeface="Arial" pitchFamily="34" charset="0"/>
              </a:rPr>
              <a:t>Solid green:</a:t>
            </a:r>
            <a:r>
              <a:rPr lang="en-US" smtClean="0">
                <a:solidFill>
                  <a:srgbClr val="FFFFFF"/>
                </a:solidFill>
                <a:latin typeface="Arial" pitchFamily="34" charset="0"/>
              </a:rPr>
              <a:t> </a:t>
            </a:r>
            <a:r>
              <a:rPr lang="en-US" smtClean="0">
                <a:solidFill>
                  <a:srgbClr val="7030A0"/>
                </a:solidFill>
                <a:latin typeface="Arial" pitchFamily="34" charset="0"/>
              </a:rPr>
              <a:t>hardware connected and responding</a:t>
            </a:r>
            <a:endParaRPr lang="en-US" smtClean="0">
              <a:solidFill>
                <a:srgbClr val="7030A0"/>
              </a:solidFill>
            </a:endParaRPr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</a:pPr>
            <a:r>
              <a:rPr lang="en-US" smtClean="0">
                <a:solidFill>
                  <a:srgbClr val="FF6600"/>
                </a:solidFill>
                <a:latin typeface="Arial" pitchFamily="34" charset="0"/>
              </a:rPr>
              <a:t>Yellow: </a:t>
            </a:r>
            <a:r>
              <a:rPr lang="en-US" smtClean="0">
                <a:solidFill>
                  <a:srgbClr val="7030A0"/>
                </a:solidFill>
                <a:latin typeface="Arial" pitchFamily="34" charset="0"/>
              </a:rPr>
              <a:t>software communicating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18200" y="2616200"/>
            <a:ext cx="3633788" cy="39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3200400"/>
            <a:ext cx="157163" cy="15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4600" y="3403600"/>
            <a:ext cx="147638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55000" y="4419600"/>
            <a:ext cx="211138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255000" y="5029200"/>
            <a:ext cx="1984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255000" y="5435600"/>
            <a:ext cx="1984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8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255000" y="5943600"/>
            <a:ext cx="1984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7994650" y="3937000"/>
            <a:ext cx="12366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300">
                <a:solidFill>
                  <a:srgbClr val="FF0000"/>
                </a:solidFill>
                <a:latin typeface="Arial" pitchFamily="34" charset="0"/>
              </a:rPr>
              <a:t>Ethernet ports</a:t>
            </a:r>
          </a:p>
        </p:txBody>
      </p:sp>
      <p:pic>
        <p:nvPicPr>
          <p:cNvPr id="17420" name="Picture 1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527800" y="990600"/>
            <a:ext cx="237013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1" name="Picture 1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527800" y="1092200"/>
            <a:ext cx="760413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2" name="Picture 1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731000" y="2006600"/>
            <a:ext cx="350838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685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 smtClean="0">
                <a:latin typeface="Bodoni" pitchFamily="34" charset="0"/>
              </a:rPr>
              <a:t>Digital Sidecar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819275"/>
            <a:ext cx="9685338" cy="1565275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FontTx/>
              <a:buChar char="•"/>
            </a:pPr>
            <a:r>
              <a:rPr lang="en-US" sz="2700" smtClean="0">
                <a:solidFill>
                  <a:srgbClr val="7030A0"/>
                </a:solidFill>
                <a:latin typeface="Arial" pitchFamily="34" charset="0"/>
              </a:rPr>
              <a:t>One</a:t>
            </a:r>
            <a:r>
              <a:rPr lang="en-US" sz="2700" smtClean="0">
                <a:solidFill>
                  <a:srgbClr val="FFFFFF"/>
                </a:solidFill>
                <a:latin typeface="Arial" pitchFamily="34" charset="0"/>
              </a:rPr>
              <a:t> </a:t>
            </a:r>
            <a:r>
              <a:rPr lang="en-US" sz="2700" smtClean="0">
                <a:solidFill>
                  <a:srgbClr val="00FF00"/>
                </a:solidFill>
                <a:latin typeface="Arial" pitchFamily="34" charset="0"/>
              </a:rPr>
              <a:t>green</a:t>
            </a:r>
            <a:r>
              <a:rPr lang="en-US" sz="2700" smtClean="0">
                <a:solidFill>
                  <a:srgbClr val="7030A0"/>
                </a:solidFill>
                <a:latin typeface="Arial" pitchFamily="34" charset="0"/>
              </a:rPr>
              <a:t> light each for battery, +5V, and +6V</a:t>
            </a:r>
            <a:endParaRPr lang="en-US" smtClean="0">
              <a:solidFill>
                <a:srgbClr val="7030A0"/>
              </a:solidFill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FontTx/>
              <a:buChar char="•"/>
            </a:pPr>
            <a:r>
              <a:rPr lang="en-US" sz="2700" smtClean="0">
                <a:solidFill>
                  <a:srgbClr val="7030A0"/>
                </a:solidFill>
                <a:latin typeface="Arial" pitchFamily="34" charset="0"/>
              </a:rPr>
              <a:t>Status light</a:t>
            </a:r>
            <a:endParaRPr lang="en-US" smtClean="0">
              <a:solidFill>
                <a:srgbClr val="7030A0"/>
              </a:solidFill>
            </a:endParaRPr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</a:pPr>
            <a:r>
              <a:rPr lang="en-US" smtClean="0">
                <a:latin typeface="Arial" pitchFamily="34" charset="0"/>
              </a:rPr>
              <a:t>Fast blink: system error</a:t>
            </a:r>
            <a:endParaRPr lang="en-US" smtClean="0">
              <a:solidFill>
                <a:srgbClr val="7030A0"/>
              </a:solidFill>
            </a:endParaRPr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SzPct val="80000"/>
              <a:buFont typeface="Courier New" pitchFamily="49" charset="0"/>
              <a:buChar char="o"/>
            </a:pPr>
            <a:r>
              <a:rPr lang="en-US" smtClean="0">
                <a:solidFill>
                  <a:srgbClr val="7030A0"/>
                </a:solidFill>
                <a:latin typeface="Arial" pitchFamily="34" charset="0"/>
              </a:rPr>
              <a:t>Off: cRIO has shut down or rebooted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65600" y="4629150"/>
            <a:ext cx="5170488" cy="179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4800" y="5441950"/>
            <a:ext cx="26193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0" y="5441950"/>
            <a:ext cx="26193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5200" y="5441950"/>
            <a:ext cx="26193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2400" y="4038600"/>
            <a:ext cx="14732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2400" y="6051550"/>
            <a:ext cx="154622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6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0" y="5949950"/>
            <a:ext cx="104775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685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 smtClean="0">
                <a:solidFill>
                  <a:srgbClr val="CC99FF"/>
                </a:solidFill>
                <a:latin typeface="Bodoni" pitchFamily="34" charset="0"/>
              </a:rPr>
              <a:t>Solenoid Module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xfrm>
            <a:off x="150813" y="1752600"/>
            <a:ext cx="9729787" cy="490538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FF00"/>
              </a:buClr>
              <a:buFontTx/>
              <a:buChar char="•"/>
            </a:pPr>
            <a:r>
              <a:rPr lang="en-US" sz="2700" smtClean="0">
                <a:solidFill>
                  <a:srgbClr val="00FF00"/>
                </a:solidFill>
                <a:latin typeface="Arial" pitchFamily="34" charset="0"/>
              </a:rPr>
              <a:t>Green</a:t>
            </a:r>
            <a:r>
              <a:rPr lang="en-US" sz="2700" smtClean="0">
                <a:solidFill>
                  <a:srgbClr val="7030A0"/>
                </a:solidFill>
                <a:latin typeface="Arial" pitchFamily="34" charset="0"/>
              </a:rPr>
              <a:t> status light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4400" y="2590800"/>
            <a:ext cx="38989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99200" y="3810000"/>
            <a:ext cx="63023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234950" y="700088"/>
            <a:ext cx="9656763" cy="900112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 smtClean="0">
                <a:solidFill>
                  <a:srgbClr val="CC99FF"/>
                </a:solidFill>
                <a:latin typeface="Bodoni" pitchFamily="34" charset="0"/>
              </a:rPr>
              <a:t>Analog and Solenoid Breakouts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782763"/>
            <a:ext cx="9629775" cy="59055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FF00"/>
              </a:buClr>
              <a:buFontTx/>
              <a:buChar char="•"/>
            </a:pPr>
            <a:r>
              <a:rPr lang="en-US" sz="2700" smtClean="0">
                <a:solidFill>
                  <a:srgbClr val="00FF00"/>
                </a:solidFill>
                <a:latin typeface="Arial" pitchFamily="34" charset="0"/>
              </a:rPr>
              <a:t>Green</a:t>
            </a:r>
            <a:r>
              <a:rPr lang="en-US" sz="2700" smtClean="0">
                <a:latin typeface="Arial" pitchFamily="34" charset="0"/>
              </a:rPr>
              <a:t> power light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7600" y="3276600"/>
            <a:ext cx="2982913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5600" y="3886200"/>
            <a:ext cx="2965450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36000" y="3987800"/>
            <a:ext cx="3016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64000" y="5105400"/>
            <a:ext cx="4381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685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 smtClean="0">
                <a:latin typeface="Bodoni" pitchFamily="34" charset="0"/>
              </a:rPr>
              <a:t>Jaguar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>
          <a:xfrm>
            <a:off x="227013" y="1814513"/>
            <a:ext cx="5275262" cy="5413375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FontTx/>
              <a:buChar char="•"/>
            </a:pPr>
            <a:r>
              <a:rPr lang="en-US" sz="2700" dirty="0" smtClean="0">
                <a:solidFill>
                  <a:srgbClr val="FF6600"/>
                </a:solidFill>
                <a:latin typeface="Arial" pitchFamily="34" charset="0"/>
              </a:rPr>
              <a:t>Solid yellow: </a:t>
            </a:r>
            <a:r>
              <a:rPr lang="en-US" sz="2700" dirty="0" smtClean="0">
                <a:latin typeface="Arial" pitchFamily="34" charset="0"/>
              </a:rPr>
              <a:t>neutral</a:t>
            </a:r>
            <a:endParaRPr lang="en-US" dirty="0" smtClean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FontTx/>
              <a:buChar char="•"/>
            </a:pPr>
            <a:r>
              <a:rPr lang="en-US" sz="2700" dirty="0" smtClean="0">
                <a:solidFill>
                  <a:srgbClr val="FF6600"/>
                </a:solidFill>
                <a:latin typeface="Arial" pitchFamily="34" charset="0"/>
              </a:rPr>
              <a:t>Blinking yellow: </a:t>
            </a:r>
            <a:r>
              <a:rPr lang="en-US" sz="2700" dirty="0" smtClean="0">
                <a:solidFill>
                  <a:srgbClr val="7030A0"/>
                </a:solidFill>
                <a:latin typeface="Arial" pitchFamily="34" charset="0"/>
              </a:rPr>
              <a:t>no communication, disabled</a:t>
            </a:r>
            <a:endParaRPr lang="en-US" dirty="0" smtClean="0">
              <a:solidFill>
                <a:srgbClr val="7030A0"/>
              </a:solidFill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FF0000"/>
              </a:buClr>
              <a:buFontTx/>
              <a:buChar char="•"/>
            </a:pPr>
            <a:r>
              <a:rPr lang="en-US" sz="2700" dirty="0" smtClean="0">
                <a:solidFill>
                  <a:srgbClr val="FF0000"/>
                </a:solidFill>
                <a:latin typeface="Arial" pitchFamily="34" charset="0"/>
              </a:rPr>
              <a:t>Slow flashing red:</a:t>
            </a:r>
            <a:r>
              <a:rPr lang="en-US" sz="2700" dirty="0" smtClean="0">
                <a:solidFill>
                  <a:srgbClr val="7030A0"/>
                </a:solidFill>
                <a:latin typeface="Arial" pitchFamily="34" charset="0"/>
              </a:rPr>
              <a:t> fault</a:t>
            </a: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 dirty="0" smtClean="0">
              <a:solidFill>
                <a:srgbClr val="FFFFFF"/>
              </a:solidFill>
              <a:latin typeface="Arial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FF00"/>
              </a:buClr>
              <a:buFontTx/>
              <a:buChar char="•"/>
            </a:pPr>
            <a:r>
              <a:rPr lang="en-US" sz="2700" dirty="0" smtClean="0">
                <a:solidFill>
                  <a:srgbClr val="00FF00"/>
                </a:solidFill>
                <a:latin typeface="Arial" pitchFamily="34" charset="0"/>
              </a:rPr>
              <a:t>Fast flashing green:</a:t>
            </a:r>
            <a:r>
              <a:rPr lang="en-US" sz="2700" dirty="0" smtClean="0">
                <a:solidFill>
                  <a:srgbClr val="FFFFFF"/>
                </a:solidFill>
                <a:latin typeface="Arial" pitchFamily="34" charset="0"/>
              </a:rPr>
              <a:t> </a:t>
            </a:r>
            <a:r>
              <a:rPr lang="en-US" sz="2700" dirty="0" smtClean="0">
                <a:solidFill>
                  <a:srgbClr val="7030A0"/>
                </a:solidFill>
                <a:latin typeface="Arial" pitchFamily="34" charset="0"/>
              </a:rPr>
              <a:t>forward</a:t>
            </a:r>
            <a:endParaRPr lang="en-US" dirty="0" smtClean="0">
              <a:solidFill>
                <a:srgbClr val="7030A0"/>
              </a:solidFill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FF0000"/>
              </a:buClr>
              <a:buFontTx/>
              <a:buChar char="•"/>
            </a:pPr>
            <a:r>
              <a:rPr lang="en-US" sz="2700" dirty="0" smtClean="0">
                <a:solidFill>
                  <a:srgbClr val="FF0000"/>
                </a:solidFill>
                <a:latin typeface="Arial" pitchFamily="34" charset="0"/>
              </a:rPr>
              <a:t>Fast flashing red:</a:t>
            </a:r>
            <a:r>
              <a:rPr lang="en-US" sz="2700" dirty="0" smtClean="0">
                <a:solidFill>
                  <a:srgbClr val="7030A0"/>
                </a:solidFill>
                <a:latin typeface="Arial" pitchFamily="34" charset="0"/>
              </a:rPr>
              <a:t> reverse</a:t>
            </a:r>
            <a:endParaRPr lang="en-US" dirty="0" smtClean="0">
              <a:solidFill>
                <a:srgbClr val="7030A0"/>
              </a:solidFill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FF00"/>
              </a:buClr>
              <a:buFontTx/>
              <a:buChar char="•"/>
            </a:pPr>
            <a:r>
              <a:rPr lang="en-US" sz="2700" dirty="0" smtClean="0">
                <a:solidFill>
                  <a:srgbClr val="00FF00"/>
                </a:solidFill>
                <a:latin typeface="Arial" pitchFamily="34" charset="0"/>
              </a:rPr>
              <a:t>Solid green:</a:t>
            </a:r>
            <a:r>
              <a:rPr lang="en-US" sz="2700" dirty="0" smtClean="0">
                <a:solidFill>
                  <a:srgbClr val="FFFFFF"/>
                </a:solidFill>
                <a:latin typeface="Arial" pitchFamily="34" charset="0"/>
              </a:rPr>
              <a:t> </a:t>
            </a:r>
            <a:r>
              <a:rPr lang="en-US" sz="2700" dirty="0" smtClean="0">
                <a:solidFill>
                  <a:srgbClr val="7030A0"/>
                </a:solidFill>
                <a:latin typeface="Arial" pitchFamily="34" charset="0"/>
              </a:rPr>
              <a:t>full-speed forward</a:t>
            </a:r>
            <a:endParaRPr lang="en-US" dirty="0" smtClean="0">
              <a:solidFill>
                <a:srgbClr val="7030A0"/>
              </a:solidFill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FF0000"/>
              </a:buClr>
              <a:buFontTx/>
              <a:buChar char="•"/>
            </a:pPr>
            <a:r>
              <a:rPr lang="en-US" sz="2700" dirty="0" smtClean="0">
                <a:solidFill>
                  <a:srgbClr val="FF0000"/>
                </a:solidFill>
                <a:latin typeface="Arial" pitchFamily="34" charset="0"/>
              </a:rPr>
              <a:t>Solid red:</a:t>
            </a:r>
            <a:r>
              <a:rPr lang="en-US" sz="2700" dirty="0" smtClean="0">
                <a:solidFill>
                  <a:srgbClr val="FFFFFF"/>
                </a:solidFill>
                <a:latin typeface="Arial" pitchFamily="34" charset="0"/>
              </a:rPr>
              <a:t> </a:t>
            </a:r>
            <a:r>
              <a:rPr lang="en-US" sz="2700" dirty="0" smtClean="0">
                <a:solidFill>
                  <a:srgbClr val="7030A0"/>
                </a:solidFill>
                <a:latin typeface="Arial" pitchFamily="34" charset="0"/>
              </a:rPr>
              <a:t>full-speed reverse</a:t>
            </a: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 dirty="0" smtClean="0">
              <a:solidFill>
                <a:srgbClr val="FFFFFF"/>
              </a:solidFill>
              <a:latin typeface="Arial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sz="2700" dirty="0" smtClean="0">
                <a:solidFill>
                  <a:srgbClr val="FFFFFF"/>
                </a:solidFill>
                <a:latin typeface="Arial" pitchFamily="34" charset="0"/>
              </a:rPr>
              <a:t>No light: no power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92800" y="2743200"/>
            <a:ext cx="3065463" cy="276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21600" y="4064000"/>
            <a:ext cx="328613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RT Theme">
  <a:themeElements>
    <a:clrScheme name="MVRT Theme Color">
      <a:dk1>
        <a:srgbClr val="7030A0"/>
      </a:dk1>
      <a:lt1>
        <a:srgbClr val="9C9CDE"/>
      </a:lt1>
      <a:dk2>
        <a:srgbClr val="CC99FF"/>
      </a:dk2>
      <a:lt2>
        <a:srgbClr val="9933FF"/>
      </a:lt2>
      <a:accent1>
        <a:srgbClr val="CEBDE1"/>
      </a:accent1>
      <a:accent2>
        <a:srgbClr val="9966FF"/>
      </a:accent2>
      <a:accent3>
        <a:srgbClr val="FFFFFF"/>
      </a:accent3>
      <a:accent4>
        <a:srgbClr val="000000"/>
      </a:accent4>
      <a:accent5>
        <a:srgbClr val="AD8AC0"/>
      </a:accent5>
      <a:accent6>
        <a:srgbClr val="A664CE"/>
      </a:accent6>
      <a:hlink>
        <a:srgbClr val="9966FF"/>
      </a:hlink>
      <a:folHlink>
        <a:srgbClr val="CCCCFF"/>
      </a:folHlink>
    </a:clrScheme>
    <a:fontScheme name="Custom 1">
      <a:majorFont>
        <a:latin typeface="BankGothic Lt BT"/>
        <a:ea typeface=""/>
        <a:cs typeface=""/>
      </a:majorFont>
      <a:minorFont>
        <a:latin typeface="BankGothic Lt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686868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0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Presentation.pptx</Template>
  <TotalTime>669</TotalTime>
  <Words>65</Words>
  <Application>Microsoft Office PowerPoint</Application>
  <PresentationFormat>Custom</PresentationFormat>
  <Paragraphs>36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MVRT Theme</vt:lpstr>
      <vt:lpstr>                      Part IV</vt:lpstr>
      <vt:lpstr>Power Distribution Board</vt:lpstr>
      <vt:lpstr>cRIO</vt:lpstr>
      <vt:lpstr>Digital Sidecar</vt:lpstr>
      <vt:lpstr>Solenoid Module</vt:lpstr>
      <vt:lpstr>Analog and Solenoid Breakouts</vt:lpstr>
      <vt:lpstr>Jaguar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Sean</cp:lastModifiedBy>
  <cp:revision>14</cp:revision>
  <dcterms:created xsi:type="dcterms:W3CDTF">2011-09-12T01:26:35Z</dcterms:created>
  <dcterms:modified xsi:type="dcterms:W3CDTF">2012-02-04T01:23:28Z</dcterms:modified>
</cp:coreProperties>
</file>