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83" r:id="rId2"/>
    <p:sldId id="257" r:id="rId3"/>
    <p:sldId id="258" r:id="rId4"/>
    <p:sldId id="284" r:id="rId5"/>
    <p:sldId id="260" r:id="rId6"/>
    <p:sldId id="276" r:id="rId7"/>
    <p:sldId id="277" r:id="rId8"/>
    <p:sldId id="262" r:id="rId9"/>
    <p:sldId id="261" r:id="rId10"/>
    <p:sldId id="264" r:id="rId11"/>
    <p:sldId id="263" r:id="rId12"/>
    <p:sldId id="265" r:id="rId13"/>
    <p:sldId id="278" r:id="rId14"/>
    <p:sldId id="267" r:id="rId15"/>
    <p:sldId id="266" r:id="rId16"/>
    <p:sldId id="268" r:id="rId17"/>
    <p:sldId id="269" r:id="rId18"/>
    <p:sldId id="270" r:id="rId19"/>
    <p:sldId id="279" r:id="rId20"/>
    <p:sldId id="271" r:id="rId21"/>
    <p:sldId id="272" r:id="rId22"/>
    <p:sldId id="273" r:id="rId23"/>
    <p:sldId id="274" r:id="rId24"/>
    <p:sldId id="275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69696"/>
    <a:srgbClr val="1C1C1C"/>
    <a:srgbClr val="5F5F5F"/>
    <a:srgbClr val="B2B2B2"/>
    <a:srgbClr val="C0C0C0"/>
    <a:srgbClr val="EAEAEA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4" autoAdjust="0"/>
    <p:restoredTop sz="92190" autoAdjust="0"/>
  </p:normalViewPr>
  <p:slideViewPr>
    <p:cSldViewPr>
      <p:cViewPr varScale="1">
        <p:scale>
          <a:sx n="71" d="100"/>
          <a:sy n="71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F0CAB-EE9B-4DDA-8CED-AF4D98062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9B765-9902-451C-8C49-7FF573848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649B7-E887-4D1D-B12D-F7EEEF6B0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01F5874-D1F3-4BE6-AA07-653703CF5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C1F71-8863-4075-9CD5-F0925714DF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C28FC-A627-4EA5-9A1D-180993087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49986-1416-460D-B345-A08BBAC75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9A3C9-9135-42C2-BE5D-AC34BAA9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12B4D-7A15-4FA4-948B-65B6454B1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BA33C-CA2F-4FB1-BACD-D2DE2E05B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61DF7-EB71-4CF9-BA7D-1C3BB2244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C6CBB-E6EE-41CD-83B1-6BE73564B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1F5874-D1F3-4BE6-AA07-653703CF5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43200" y="27432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entury Gothic" pitchFamily="34" charset="0"/>
              </a:rPr>
              <a:t>Manipulators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43200" y="39624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Mechanical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43200" y="4251325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MVRT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43200" y="4556125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10-09-2006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71600" y="21336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DESIGN II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508125" y="2819400"/>
            <a:ext cx="525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61"/>
          <p:cNvSpPr>
            <a:spLocks noChangeArrowheads="1"/>
          </p:cNvSpPr>
          <p:nvPr/>
        </p:nvSpPr>
        <p:spPr bwMode="auto">
          <a:xfrm>
            <a:off x="2514600" y="2971800"/>
            <a:ext cx="76200" cy="19812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63"/>
          <p:cNvGrpSpPr>
            <a:grpSpLocks/>
          </p:cNvGrpSpPr>
          <p:nvPr/>
        </p:nvGrpSpPr>
        <p:grpSpPr bwMode="auto">
          <a:xfrm rot="5400000">
            <a:off x="5181600" y="1143000"/>
            <a:ext cx="457200" cy="2743200"/>
            <a:chOff x="0" y="3168"/>
            <a:chExt cx="5760" cy="1152"/>
          </a:xfrm>
        </p:grpSpPr>
        <p:sp>
          <p:nvSpPr>
            <p:cNvPr id="12" name="Rectangle 64" descr="90%"/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pattFill prst="pct90">
              <a:fgClr>
                <a:schemeClr val="bg1">
                  <a:alpha val="17000"/>
                </a:schemeClr>
              </a:fgClr>
              <a:bgClr>
                <a:srgbClr val="B2B2B2">
                  <a:alpha val="1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65" descr="75%"/>
            <p:cNvSpPr>
              <a:spLocks noChangeArrowheads="1"/>
            </p:cNvSpPr>
            <p:nvPr/>
          </p:nvSpPr>
          <p:spPr bwMode="auto">
            <a:xfrm>
              <a:off x="0" y="3456"/>
              <a:ext cx="5760" cy="864"/>
            </a:xfrm>
            <a:prstGeom prst="roundRect">
              <a:avLst>
                <a:gd name="adj" fmla="val 16667"/>
              </a:avLst>
            </a:prstGeom>
            <a:pattFill prst="pct75">
              <a:fgClr>
                <a:srgbClr val="F8F8F8"/>
              </a:fgClr>
              <a:bgClr>
                <a:srgbClr val="DDDDDD"/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66" descr="70%"/>
            <p:cNvSpPr>
              <a:spLocks noChangeArrowheads="1"/>
            </p:cNvSpPr>
            <p:nvPr/>
          </p:nvSpPr>
          <p:spPr bwMode="auto">
            <a:xfrm>
              <a:off x="192" y="3696"/>
              <a:ext cx="5376" cy="624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F8F8F8">
                  <a:alpha val="58000"/>
                </a:srgbClr>
              </a:fgClr>
              <a:bgClr>
                <a:srgbClr val="C0C0C0">
                  <a:alpha val="58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67" descr="70%"/>
            <p:cNvSpPr>
              <a:spLocks noChangeArrowheads="1"/>
            </p:cNvSpPr>
            <p:nvPr/>
          </p:nvSpPr>
          <p:spPr bwMode="auto">
            <a:xfrm>
              <a:off x="576" y="3888"/>
              <a:ext cx="4608" cy="432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DDDDDD">
                  <a:alpha val="55000"/>
                </a:srgbClr>
              </a:fgClr>
              <a:bgClr>
                <a:srgbClr val="B2B2B2">
                  <a:alpha val="55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68" descr="70%"/>
            <p:cNvSpPr>
              <a:spLocks noChangeArrowheads="1"/>
            </p:cNvSpPr>
            <p:nvPr/>
          </p:nvSpPr>
          <p:spPr bwMode="auto">
            <a:xfrm>
              <a:off x="1008" y="4080"/>
              <a:ext cx="3696" cy="240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C0C0C0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69" descr="70%"/>
            <p:cNvSpPr>
              <a:spLocks noChangeArrowheads="1"/>
            </p:cNvSpPr>
            <p:nvPr/>
          </p:nvSpPr>
          <p:spPr bwMode="auto">
            <a:xfrm>
              <a:off x="1968" y="4224"/>
              <a:ext cx="2016" cy="96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B2B2B2">
                  <a:alpha val="49001"/>
                </a:srgbClr>
              </a:fgClr>
              <a:bgClr>
                <a:srgbClr val="808080">
                  <a:alpha val="49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6" name="Group 32"/>
          <p:cNvGrpSpPr>
            <a:grpSpLocks/>
          </p:cNvGrpSpPr>
          <p:nvPr/>
        </p:nvGrpSpPr>
        <p:grpSpPr bwMode="auto">
          <a:xfrm rot="2700000">
            <a:off x="3124200" y="685800"/>
            <a:ext cx="609600" cy="609600"/>
            <a:chOff x="-384" y="2640"/>
            <a:chExt cx="1968" cy="1968"/>
          </a:xfrm>
        </p:grpSpPr>
        <p:sp>
          <p:nvSpPr>
            <p:cNvPr id="11297" name="Oval 33" descr="70%"/>
            <p:cNvSpPr>
              <a:spLocks noChangeArrowheads="1"/>
            </p:cNvSpPr>
            <p:nvPr/>
          </p:nvSpPr>
          <p:spPr bwMode="auto">
            <a:xfrm>
              <a:off x="-384" y="2640"/>
              <a:ext cx="1968" cy="1968"/>
            </a:xfrm>
            <a:prstGeom prst="ellipse">
              <a:avLst/>
            </a:prstGeom>
            <a:pattFill prst="pct70">
              <a:fgClr>
                <a:srgbClr val="F8F8F8">
                  <a:alpha val="85001"/>
                </a:srgbClr>
              </a:fgClr>
              <a:bgClr>
                <a:srgbClr val="EAEAEA">
                  <a:alpha val="85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Oval 34" descr="70%"/>
            <p:cNvSpPr>
              <a:spLocks noChangeArrowheads="1"/>
            </p:cNvSpPr>
            <p:nvPr/>
          </p:nvSpPr>
          <p:spPr bwMode="auto">
            <a:xfrm>
              <a:off x="-384" y="2880"/>
              <a:ext cx="1680" cy="1680"/>
            </a:xfrm>
            <a:prstGeom prst="ellipse">
              <a:avLst/>
            </a:prstGeom>
            <a:pattFill prst="pct70">
              <a:fgClr>
                <a:srgbClr val="EAEAEA">
                  <a:alpha val="75999"/>
                </a:srgbClr>
              </a:fgClr>
              <a:bgClr>
                <a:srgbClr val="DDDDDD">
                  <a:alpha val="75999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Oval 35" descr="70%"/>
            <p:cNvSpPr>
              <a:spLocks noChangeArrowheads="1"/>
            </p:cNvSpPr>
            <p:nvPr/>
          </p:nvSpPr>
          <p:spPr bwMode="auto">
            <a:xfrm>
              <a:off x="-384" y="3216"/>
              <a:ext cx="1344" cy="1344"/>
            </a:xfrm>
            <a:prstGeom prst="ellipse">
              <a:avLst/>
            </a:prstGeom>
            <a:pattFill prst="pct70">
              <a:fgClr>
                <a:srgbClr val="DDDDDD">
                  <a:alpha val="60001"/>
                </a:srgbClr>
              </a:fgClr>
              <a:bgClr>
                <a:srgbClr val="C0C0C0">
                  <a:alpha val="60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Oval 36" descr="70%"/>
            <p:cNvSpPr>
              <a:spLocks noChangeArrowheads="1"/>
            </p:cNvSpPr>
            <p:nvPr/>
          </p:nvSpPr>
          <p:spPr bwMode="auto">
            <a:xfrm>
              <a:off x="-384" y="3600"/>
              <a:ext cx="960" cy="960"/>
            </a:xfrm>
            <a:prstGeom prst="ellipse">
              <a:avLst/>
            </a:prstGeom>
            <a:pattFill prst="pct70">
              <a:fgClr>
                <a:srgbClr val="C0C0C0">
                  <a:alpha val="62000"/>
                </a:srgbClr>
              </a:fgClr>
              <a:bgClr>
                <a:srgbClr val="B2B2B2">
                  <a:alpha val="62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Oval 37" descr="70%"/>
            <p:cNvSpPr>
              <a:spLocks noChangeArrowheads="1"/>
            </p:cNvSpPr>
            <p:nvPr/>
          </p:nvSpPr>
          <p:spPr bwMode="auto">
            <a:xfrm>
              <a:off x="-384" y="3984"/>
              <a:ext cx="576" cy="576"/>
            </a:xfrm>
            <a:prstGeom prst="ellipse">
              <a:avLst/>
            </a:prstGeom>
            <a:pattFill prst="pct70">
              <a:fgClr>
                <a:srgbClr val="B2B2B2">
                  <a:alpha val="56000"/>
                </a:srgbClr>
              </a:fgClr>
              <a:bgClr>
                <a:srgbClr val="969696">
                  <a:alpha val="56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81000" y="6096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PICTURE I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57200" y="13716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4000"/>
            <a:ext cx="5715000" cy="404812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1752600" y="57150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Team 166 holding 4 tetras.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79" grpId="0" animBg="1"/>
      <p:bldP spid="1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3" name="Group 33"/>
          <p:cNvGrpSpPr>
            <a:grpSpLocks/>
          </p:cNvGrpSpPr>
          <p:nvPr/>
        </p:nvGrpSpPr>
        <p:grpSpPr bwMode="auto">
          <a:xfrm rot="2700000">
            <a:off x="3352800" y="762000"/>
            <a:ext cx="609600" cy="609600"/>
            <a:chOff x="-384" y="2640"/>
            <a:chExt cx="1968" cy="1968"/>
          </a:xfrm>
        </p:grpSpPr>
        <p:sp>
          <p:nvSpPr>
            <p:cNvPr id="10274" name="Oval 34" descr="70%"/>
            <p:cNvSpPr>
              <a:spLocks noChangeArrowheads="1"/>
            </p:cNvSpPr>
            <p:nvPr/>
          </p:nvSpPr>
          <p:spPr bwMode="auto">
            <a:xfrm>
              <a:off x="-384" y="2640"/>
              <a:ext cx="1968" cy="1968"/>
            </a:xfrm>
            <a:prstGeom prst="ellipse">
              <a:avLst/>
            </a:prstGeom>
            <a:pattFill prst="pct70">
              <a:fgClr>
                <a:srgbClr val="F8F8F8">
                  <a:alpha val="85001"/>
                </a:srgbClr>
              </a:fgClr>
              <a:bgClr>
                <a:srgbClr val="EAEAEA">
                  <a:alpha val="85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Oval 35" descr="70%"/>
            <p:cNvSpPr>
              <a:spLocks noChangeArrowheads="1"/>
            </p:cNvSpPr>
            <p:nvPr/>
          </p:nvSpPr>
          <p:spPr bwMode="auto">
            <a:xfrm>
              <a:off x="-384" y="2880"/>
              <a:ext cx="1680" cy="1680"/>
            </a:xfrm>
            <a:prstGeom prst="ellipse">
              <a:avLst/>
            </a:prstGeom>
            <a:pattFill prst="pct70">
              <a:fgClr>
                <a:srgbClr val="EAEAEA">
                  <a:alpha val="75999"/>
                </a:srgbClr>
              </a:fgClr>
              <a:bgClr>
                <a:srgbClr val="DDDDDD">
                  <a:alpha val="75999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Oval 36" descr="70%"/>
            <p:cNvSpPr>
              <a:spLocks noChangeArrowheads="1"/>
            </p:cNvSpPr>
            <p:nvPr/>
          </p:nvSpPr>
          <p:spPr bwMode="auto">
            <a:xfrm>
              <a:off x="-384" y="3216"/>
              <a:ext cx="1344" cy="1344"/>
            </a:xfrm>
            <a:prstGeom prst="ellipse">
              <a:avLst/>
            </a:prstGeom>
            <a:pattFill prst="pct70">
              <a:fgClr>
                <a:srgbClr val="DDDDDD">
                  <a:alpha val="60001"/>
                </a:srgbClr>
              </a:fgClr>
              <a:bgClr>
                <a:srgbClr val="C0C0C0">
                  <a:alpha val="60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Oval 37" descr="70%"/>
            <p:cNvSpPr>
              <a:spLocks noChangeArrowheads="1"/>
            </p:cNvSpPr>
            <p:nvPr/>
          </p:nvSpPr>
          <p:spPr bwMode="auto">
            <a:xfrm>
              <a:off x="-384" y="3600"/>
              <a:ext cx="960" cy="960"/>
            </a:xfrm>
            <a:prstGeom prst="ellipse">
              <a:avLst/>
            </a:prstGeom>
            <a:pattFill prst="pct70">
              <a:fgClr>
                <a:srgbClr val="C0C0C0">
                  <a:alpha val="62000"/>
                </a:srgbClr>
              </a:fgClr>
              <a:bgClr>
                <a:srgbClr val="B2B2B2">
                  <a:alpha val="62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Oval 38" descr="70%"/>
            <p:cNvSpPr>
              <a:spLocks noChangeArrowheads="1"/>
            </p:cNvSpPr>
            <p:nvPr/>
          </p:nvSpPr>
          <p:spPr bwMode="auto">
            <a:xfrm>
              <a:off x="-384" y="3984"/>
              <a:ext cx="576" cy="576"/>
            </a:xfrm>
            <a:prstGeom prst="ellipse">
              <a:avLst/>
            </a:prstGeom>
            <a:pattFill prst="pct70">
              <a:fgClr>
                <a:srgbClr val="B2B2B2">
                  <a:alpha val="56000"/>
                </a:srgbClr>
              </a:fgClr>
              <a:bgClr>
                <a:srgbClr val="969696">
                  <a:alpha val="56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57200" y="6858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PICTURE II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33400" y="14478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25" y="1671638"/>
            <a:ext cx="5489575" cy="395922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752600" y="5775325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Team 60 holding 2 goals.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/>
      <p:bldP spid="10257" grpId="0" animBg="1"/>
      <p:bldP spid="102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9" name="Group 31"/>
          <p:cNvGrpSpPr>
            <a:grpSpLocks/>
          </p:cNvGrpSpPr>
          <p:nvPr/>
        </p:nvGrpSpPr>
        <p:grpSpPr bwMode="auto">
          <a:xfrm rot="2700000">
            <a:off x="3429000" y="762000"/>
            <a:ext cx="609600" cy="609600"/>
            <a:chOff x="-384" y="2640"/>
            <a:chExt cx="1968" cy="1968"/>
          </a:xfrm>
        </p:grpSpPr>
        <p:sp>
          <p:nvSpPr>
            <p:cNvPr id="12320" name="Oval 32" descr="70%"/>
            <p:cNvSpPr>
              <a:spLocks noChangeArrowheads="1"/>
            </p:cNvSpPr>
            <p:nvPr/>
          </p:nvSpPr>
          <p:spPr bwMode="auto">
            <a:xfrm>
              <a:off x="-384" y="2640"/>
              <a:ext cx="1968" cy="1968"/>
            </a:xfrm>
            <a:prstGeom prst="ellipse">
              <a:avLst/>
            </a:prstGeom>
            <a:pattFill prst="pct70">
              <a:fgClr>
                <a:srgbClr val="F8F8F8">
                  <a:alpha val="85001"/>
                </a:srgbClr>
              </a:fgClr>
              <a:bgClr>
                <a:srgbClr val="EAEAEA">
                  <a:alpha val="85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Oval 33" descr="70%"/>
            <p:cNvSpPr>
              <a:spLocks noChangeArrowheads="1"/>
            </p:cNvSpPr>
            <p:nvPr/>
          </p:nvSpPr>
          <p:spPr bwMode="auto">
            <a:xfrm>
              <a:off x="-384" y="2880"/>
              <a:ext cx="1680" cy="1680"/>
            </a:xfrm>
            <a:prstGeom prst="ellipse">
              <a:avLst/>
            </a:prstGeom>
            <a:pattFill prst="pct70">
              <a:fgClr>
                <a:srgbClr val="EAEAEA">
                  <a:alpha val="75999"/>
                </a:srgbClr>
              </a:fgClr>
              <a:bgClr>
                <a:srgbClr val="DDDDDD">
                  <a:alpha val="75999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Oval 34" descr="70%"/>
            <p:cNvSpPr>
              <a:spLocks noChangeArrowheads="1"/>
            </p:cNvSpPr>
            <p:nvPr/>
          </p:nvSpPr>
          <p:spPr bwMode="auto">
            <a:xfrm>
              <a:off x="-384" y="3216"/>
              <a:ext cx="1344" cy="1344"/>
            </a:xfrm>
            <a:prstGeom prst="ellipse">
              <a:avLst/>
            </a:prstGeom>
            <a:pattFill prst="pct70">
              <a:fgClr>
                <a:srgbClr val="DDDDDD">
                  <a:alpha val="60001"/>
                </a:srgbClr>
              </a:fgClr>
              <a:bgClr>
                <a:srgbClr val="C0C0C0">
                  <a:alpha val="60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35" descr="70%"/>
            <p:cNvSpPr>
              <a:spLocks noChangeArrowheads="1"/>
            </p:cNvSpPr>
            <p:nvPr/>
          </p:nvSpPr>
          <p:spPr bwMode="auto">
            <a:xfrm>
              <a:off x="-384" y="3600"/>
              <a:ext cx="960" cy="960"/>
            </a:xfrm>
            <a:prstGeom prst="ellipse">
              <a:avLst/>
            </a:prstGeom>
            <a:pattFill prst="pct70">
              <a:fgClr>
                <a:srgbClr val="C0C0C0">
                  <a:alpha val="62000"/>
                </a:srgbClr>
              </a:fgClr>
              <a:bgClr>
                <a:srgbClr val="B2B2B2">
                  <a:alpha val="62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36" descr="70%"/>
            <p:cNvSpPr>
              <a:spLocks noChangeArrowheads="1"/>
            </p:cNvSpPr>
            <p:nvPr/>
          </p:nvSpPr>
          <p:spPr bwMode="auto">
            <a:xfrm>
              <a:off x="-384" y="3984"/>
              <a:ext cx="576" cy="576"/>
            </a:xfrm>
            <a:prstGeom prst="ellipse">
              <a:avLst/>
            </a:prstGeom>
            <a:pattFill prst="pct70">
              <a:fgClr>
                <a:srgbClr val="B2B2B2">
                  <a:alpha val="56000"/>
                </a:srgbClr>
              </a:fgClr>
              <a:bgClr>
                <a:srgbClr val="969696">
                  <a:alpha val="56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81000" y="6858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PICTURE III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57200" y="14478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752600" y="5775325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Teams 233 and 522 hanging from the bar.</a:t>
            </a:r>
          </a:p>
        </p:txBody>
      </p:sp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715000" cy="40386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/>
      <p:bldP spid="12303" grpId="0" animBg="1"/>
      <p:bldP spid="123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 Box 14"/>
          <p:cNvSpPr txBox="1">
            <a:spLocks noChangeArrowheads="1"/>
          </p:cNvSpPr>
          <p:nvPr/>
        </p:nvSpPr>
        <p:spPr bwMode="auto">
          <a:xfrm rot="-21600000">
            <a:off x="1522413" y="2971800"/>
            <a:ext cx="7240587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How well does each manipulator accomplish its purpose?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 rot="-21600000">
            <a:off x="1066800" y="19812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QUESTION III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 rot="-21600000">
            <a:off x="1143000" y="27432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7" name="Group 19"/>
          <p:cNvGrpSpPr>
            <a:grpSpLocks/>
          </p:cNvGrpSpPr>
          <p:nvPr/>
        </p:nvGrpSpPr>
        <p:grpSpPr bwMode="auto">
          <a:xfrm rot="2700000">
            <a:off x="4648200" y="2209800"/>
            <a:ext cx="762000" cy="762000"/>
            <a:chOff x="0" y="0"/>
            <a:chExt cx="1920" cy="1920"/>
          </a:xfrm>
        </p:grpSpPr>
        <p:sp>
          <p:nvSpPr>
            <p:cNvPr id="27668" name="AutoShape 20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0" cy="1920"/>
            </a:xfrm>
            <a:prstGeom prst="rtTriangle">
              <a:avLst/>
            </a:prstGeom>
            <a:pattFill prst="pct70">
              <a:fgClr>
                <a:schemeClr val="bg1">
                  <a:alpha val="57001"/>
                </a:schemeClr>
              </a:fgClr>
              <a:bgClr>
                <a:srgbClr val="DDDDDD">
                  <a:alpha val="57001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AutoShape 21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248" cy="1248"/>
            </a:xfrm>
            <a:prstGeom prst="rtTriangle">
              <a:avLst/>
            </a:prstGeom>
            <a:pattFill prst="pct70">
              <a:fgClr>
                <a:srgbClr val="EAEAEA">
                  <a:alpha val="53999"/>
                </a:srgbClr>
              </a:fgClr>
              <a:bgClr>
                <a:srgbClr val="DDDDDD">
                  <a:alpha val="53999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AutoShape 22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768" cy="768"/>
            </a:xfrm>
            <a:prstGeom prst="rtTriangle">
              <a:avLst/>
            </a:prstGeom>
            <a:pattFill prst="pct70">
              <a:fgClr>
                <a:srgbClr val="DDDDDD">
                  <a:alpha val="47000"/>
                </a:srgbClr>
              </a:fgClr>
              <a:bgClr>
                <a:srgbClr val="C0C0C0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AutoShape 23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432" cy="432"/>
            </a:xfrm>
            <a:prstGeom prst="rtTriangle">
              <a:avLst/>
            </a:prstGeom>
            <a:pattFill prst="pct70">
              <a:fgClr>
                <a:srgbClr val="C0C0C0">
                  <a:alpha val="33000"/>
                </a:srgbClr>
              </a:fgClr>
              <a:bgClr>
                <a:srgbClr val="B2B2B2">
                  <a:alpha val="33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AutoShape 24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" cy="192"/>
            </a:xfrm>
            <a:prstGeom prst="rtTriangle">
              <a:avLst/>
            </a:prstGeom>
            <a:pattFill prst="pct70">
              <a:fgClr>
                <a:srgbClr val="B2B2B2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  <p:bldP spid="27663" grpId="0"/>
      <p:bldP spid="276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95400" y="2819400"/>
            <a:ext cx="78486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Manipulators need to be positioned or position themselves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CONCEPT III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914400" y="2743200"/>
            <a:ext cx="525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143000" y="3048000"/>
            <a:ext cx="76200" cy="19812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80" name="Group 20"/>
          <p:cNvGrpSpPr>
            <a:grpSpLocks/>
          </p:cNvGrpSpPr>
          <p:nvPr/>
        </p:nvGrpSpPr>
        <p:grpSpPr bwMode="auto">
          <a:xfrm rot="5400000">
            <a:off x="5334000" y="990600"/>
            <a:ext cx="457200" cy="2743200"/>
            <a:chOff x="0" y="3168"/>
            <a:chExt cx="5760" cy="1152"/>
          </a:xfrm>
        </p:grpSpPr>
        <p:sp>
          <p:nvSpPr>
            <p:cNvPr id="15381" name="Rectangle 21" descr="90%"/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pattFill prst="pct90">
              <a:fgClr>
                <a:schemeClr val="bg1">
                  <a:alpha val="17000"/>
                </a:schemeClr>
              </a:fgClr>
              <a:bgClr>
                <a:srgbClr val="B2B2B2">
                  <a:alpha val="1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AutoShape 22" descr="75%"/>
            <p:cNvSpPr>
              <a:spLocks noChangeArrowheads="1"/>
            </p:cNvSpPr>
            <p:nvPr/>
          </p:nvSpPr>
          <p:spPr bwMode="auto">
            <a:xfrm>
              <a:off x="0" y="3456"/>
              <a:ext cx="5760" cy="864"/>
            </a:xfrm>
            <a:prstGeom prst="roundRect">
              <a:avLst>
                <a:gd name="adj" fmla="val 16667"/>
              </a:avLst>
            </a:prstGeom>
            <a:pattFill prst="pct75">
              <a:fgClr>
                <a:srgbClr val="F8F8F8"/>
              </a:fgClr>
              <a:bgClr>
                <a:srgbClr val="DDDDDD"/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AutoShape 23" descr="70%"/>
            <p:cNvSpPr>
              <a:spLocks noChangeArrowheads="1"/>
            </p:cNvSpPr>
            <p:nvPr/>
          </p:nvSpPr>
          <p:spPr bwMode="auto">
            <a:xfrm>
              <a:off x="192" y="3696"/>
              <a:ext cx="5376" cy="624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F8F8F8">
                  <a:alpha val="58000"/>
                </a:srgbClr>
              </a:fgClr>
              <a:bgClr>
                <a:srgbClr val="C0C0C0">
                  <a:alpha val="58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AutoShape 24" descr="70%"/>
            <p:cNvSpPr>
              <a:spLocks noChangeArrowheads="1"/>
            </p:cNvSpPr>
            <p:nvPr/>
          </p:nvSpPr>
          <p:spPr bwMode="auto">
            <a:xfrm>
              <a:off x="576" y="3888"/>
              <a:ext cx="4608" cy="432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DDDDDD">
                  <a:alpha val="55000"/>
                </a:srgbClr>
              </a:fgClr>
              <a:bgClr>
                <a:srgbClr val="B2B2B2">
                  <a:alpha val="55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AutoShape 25" descr="70%"/>
            <p:cNvSpPr>
              <a:spLocks noChangeArrowheads="1"/>
            </p:cNvSpPr>
            <p:nvPr/>
          </p:nvSpPr>
          <p:spPr bwMode="auto">
            <a:xfrm>
              <a:off x="1008" y="4080"/>
              <a:ext cx="3696" cy="240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C0C0C0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AutoShape 26" descr="70%"/>
            <p:cNvSpPr>
              <a:spLocks noChangeArrowheads="1"/>
            </p:cNvSpPr>
            <p:nvPr/>
          </p:nvSpPr>
          <p:spPr bwMode="auto">
            <a:xfrm>
              <a:off x="1968" y="4224"/>
              <a:ext cx="2016" cy="96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B2B2B2">
                  <a:alpha val="49001"/>
                </a:srgbClr>
              </a:fgClr>
              <a:bgClr>
                <a:srgbClr val="808080">
                  <a:alpha val="49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4" grpId="0" animBg="1"/>
      <p:bldP spid="153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524000" y="1600200"/>
            <a:ext cx="6553200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Methods of positioning.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400">
                <a:latin typeface="Century Gothic" pitchFamily="34" charset="0"/>
              </a:rPr>
              <a:t>Drivetrain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400">
                <a:latin typeface="Century Gothic" pitchFamily="34" charset="0"/>
              </a:rPr>
              <a:t>Powered (mechanized)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4400">
              <a:latin typeface="Century Gothic" pitchFamily="34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295400" y="762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CONCEPT III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371600" y="1524000"/>
            <a:ext cx="525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1447800" y="1752600"/>
            <a:ext cx="76200" cy="19812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56" name="Group 20"/>
          <p:cNvGrpSpPr>
            <a:grpSpLocks/>
          </p:cNvGrpSpPr>
          <p:nvPr/>
        </p:nvGrpSpPr>
        <p:grpSpPr bwMode="auto">
          <a:xfrm rot="5400000">
            <a:off x="5791200" y="-228600"/>
            <a:ext cx="457200" cy="2743200"/>
            <a:chOff x="0" y="3168"/>
            <a:chExt cx="5760" cy="1152"/>
          </a:xfrm>
        </p:grpSpPr>
        <p:sp>
          <p:nvSpPr>
            <p:cNvPr id="14357" name="Rectangle 21" descr="90%"/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pattFill prst="pct90">
              <a:fgClr>
                <a:schemeClr val="bg1">
                  <a:alpha val="17000"/>
                </a:schemeClr>
              </a:fgClr>
              <a:bgClr>
                <a:srgbClr val="B2B2B2">
                  <a:alpha val="1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AutoShape 22" descr="75%"/>
            <p:cNvSpPr>
              <a:spLocks noChangeArrowheads="1"/>
            </p:cNvSpPr>
            <p:nvPr/>
          </p:nvSpPr>
          <p:spPr bwMode="auto">
            <a:xfrm>
              <a:off x="0" y="3456"/>
              <a:ext cx="5760" cy="864"/>
            </a:xfrm>
            <a:prstGeom prst="roundRect">
              <a:avLst>
                <a:gd name="adj" fmla="val 16667"/>
              </a:avLst>
            </a:prstGeom>
            <a:pattFill prst="pct75">
              <a:fgClr>
                <a:srgbClr val="F8F8F8"/>
              </a:fgClr>
              <a:bgClr>
                <a:srgbClr val="DDDDDD"/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AutoShape 23" descr="70%"/>
            <p:cNvSpPr>
              <a:spLocks noChangeArrowheads="1"/>
            </p:cNvSpPr>
            <p:nvPr/>
          </p:nvSpPr>
          <p:spPr bwMode="auto">
            <a:xfrm>
              <a:off x="192" y="3696"/>
              <a:ext cx="5376" cy="624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F8F8F8">
                  <a:alpha val="58000"/>
                </a:srgbClr>
              </a:fgClr>
              <a:bgClr>
                <a:srgbClr val="C0C0C0">
                  <a:alpha val="58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AutoShape 24" descr="70%"/>
            <p:cNvSpPr>
              <a:spLocks noChangeArrowheads="1"/>
            </p:cNvSpPr>
            <p:nvPr/>
          </p:nvSpPr>
          <p:spPr bwMode="auto">
            <a:xfrm>
              <a:off x="576" y="3888"/>
              <a:ext cx="4608" cy="432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DDDDDD">
                  <a:alpha val="55000"/>
                </a:srgbClr>
              </a:fgClr>
              <a:bgClr>
                <a:srgbClr val="B2B2B2">
                  <a:alpha val="55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AutoShape 25" descr="70%"/>
            <p:cNvSpPr>
              <a:spLocks noChangeArrowheads="1"/>
            </p:cNvSpPr>
            <p:nvPr/>
          </p:nvSpPr>
          <p:spPr bwMode="auto">
            <a:xfrm>
              <a:off x="1008" y="4080"/>
              <a:ext cx="3696" cy="240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C0C0C0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AutoShape 26" descr="70%"/>
            <p:cNvSpPr>
              <a:spLocks noChangeArrowheads="1"/>
            </p:cNvSpPr>
            <p:nvPr/>
          </p:nvSpPr>
          <p:spPr bwMode="auto">
            <a:xfrm>
              <a:off x="1968" y="4224"/>
              <a:ext cx="2016" cy="96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B2B2B2">
                  <a:alpha val="49001"/>
                </a:srgbClr>
              </a:fgClr>
              <a:bgClr>
                <a:srgbClr val="808080">
                  <a:alpha val="49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46" grpId="0"/>
      <p:bldP spid="14347" grpId="0" animBg="1"/>
      <p:bldP spid="143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381000" y="6858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PICTURE IV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57200" y="14478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705600" y="2879725"/>
            <a:ext cx="2133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Teams 115 balancing with two goals and multiple balls.</a:t>
            </a:r>
          </a:p>
        </p:txBody>
      </p:sp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2" cstate="print"/>
          <a:srcRect b="12001"/>
          <a:stretch>
            <a:fillRect/>
          </a:stretch>
        </p:blipFill>
        <p:spPr bwMode="auto">
          <a:xfrm>
            <a:off x="2286000" y="1600200"/>
            <a:ext cx="4286250" cy="50292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6415" name="Group 31"/>
          <p:cNvGrpSpPr>
            <a:grpSpLocks/>
          </p:cNvGrpSpPr>
          <p:nvPr/>
        </p:nvGrpSpPr>
        <p:grpSpPr bwMode="auto">
          <a:xfrm rot="2700000">
            <a:off x="3505200" y="762000"/>
            <a:ext cx="609600" cy="609600"/>
            <a:chOff x="-384" y="2640"/>
            <a:chExt cx="1968" cy="1968"/>
          </a:xfrm>
        </p:grpSpPr>
        <p:sp>
          <p:nvSpPr>
            <p:cNvPr id="16416" name="Oval 32" descr="70%"/>
            <p:cNvSpPr>
              <a:spLocks noChangeArrowheads="1"/>
            </p:cNvSpPr>
            <p:nvPr/>
          </p:nvSpPr>
          <p:spPr bwMode="auto">
            <a:xfrm>
              <a:off x="-384" y="2640"/>
              <a:ext cx="1968" cy="1968"/>
            </a:xfrm>
            <a:prstGeom prst="ellipse">
              <a:avLst/>
            </a:prstGeom>
            <a:pattFill prst="pct70">
              <a:fgClr>
                <a:srgbClr val="F8F8F8">
                  <a:alpha val="85001"/>
                </a:srgbClr>
              </a:fgClr>
              <a:bgClr>
                <a:srgbClr val="EAEAEA">
                  <a:alpha val="85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Oval 33" descr="70%"/>
            <p:cNvSpPr>
              <a:spLocks noChangeArrowheads="1"/>
            </p:cNvSpPr>
            <p:nvPr/>
          </p:nvSpPr>
          <p:spPr bwMode="auto">
            <a:xfrm>
              <a:off x="-384" y="2880"/>
              <a:ext cx="1680" cy="1680"/>
            </a:xfrm>
            <a:prstGeom prst="ellipse">
              <a:avLst/>
            </a:prstGeom>
            <a:pattFill prst="pct70">
              <a:fgClr>
                <a:srgbClr val="EAEAEA">
                  <a:alpha val="75999"/>
                </a:srgbClr>
              </a:fgClr>
              <a:bgClr>
                <a:srgbClr val="DDDDDD">
                  <a:alpha val="75999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Oval 34" descr="70%"/>
            <p:cNvSpPr>
              <a:spLocks noChangeArrowheads="1"/>
            </p:cNvSpPr>
            <p:nvPr/>
          </p:nvSpPr>
          <p:spPr bwMode="auto">
            <a:xfrm>
              <a:off x="-384" y="3216"/>
              <a:ext cx="1344" cy="1344"/>
            </a:xfrm>
            <a:prstGeom prst="ellipse">
              <a:avLst/>
            </a:prstGeom>
            <a:pattFill prst="pct70">
              <a:fgClr>
                <a:srgbClr val="DDDDDD">
                  <a:alpha val="60001"/>
                </a:srgbClr>
              </a:fgClr>
              <a:bgClr>
                <a:srgbClr val="C0C0C0">
                  <a:alpha val="60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Oval 35" descr="70%"/>
            <p:cNvSpPr>
              <a:spLocks noChangeArrowheads="1"/>
            </p:cNvSpPr>
            <p:nvPr/>
          </p:nvSpPr>
          <p:spPr bwMode="auto">
            <a:xfrm>
              <a:off x="-384" y="3600"/>
              <a:ext cx="960" cy="960"/>
            </a:xfrm>
            <a:prstGeom prst="ellipse">
              <a:avLst/>
            </a:prstGeom>
            <a:pattFill prst="pct70">
              <a:fgClr>
                <a:srgbClr val="C0C0C0">
                  <a:alpha val="62000"/>
                </a:srgbClr>
              </a:fgClr>
              <a:bgClr>
                <a:srgbClr val="B2B2B2">
                  <a:alpha val="62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Oval 36" descr="70%"/>
            <p:cNvSpPr>
              <a:spLocks noChangeArrowheads="1"/>
            </p:cNvSpPr>
            <p:nvPr/>
          </p:nvSpPr>
          <p:spPr bwMode="auto">
            <a:xfrm>
              <a:off x="-384" y="3984"/>
              <a:ext cx="576" cy="576"/>
            </a:xfrm>
            <a:prstGeom prst="ellipse">
              <a:avLst/>
            </a:prstGeom>
            <a:pattFill prst="pct70">
              <a:fgClr>
                <a:srgbClr val="B2B2B2">
                  <a:alpha val="56000"/>
                </a:srgbClr>
              </a:fgClr>
              <a:bgClr>
                <a:srgbClr val="969696">
                  <a:alpha val="56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/>
      <p:bldP spid="16399" grpId="0" animBg="1"/>
      <p:bldP spid="164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42900" y="684212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PICTURE V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19100" y="1446212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6362700" y="1600200"/>
            <a:ext cx="27813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969696"/>
                </a:solidFill>
                <a:latin typeface="Century Gothic" pitchFamily="34" charset="0"/>
              </a:rPr>
              <a:t>Teams 114’s self-tracking rotating shooter.</a:t>
            </a:r>
          </a:p>
        </p:txBody>
      </p:sp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76400"/>
            <a:ext cx="3467100" cy="4608512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8464" name="Group 32"/>
          <p:cNvGrpSpPr>
            <a:grpSpLocks/>
          </p:cNvGrpSpPr>
          <p:nvPr/>
        </p:nvGrpSpPr>
        <p:grpSpPr bwMode="auto">
          <a:xfrm rot="2700000">
            <a:off x="3314700" y="760412"/>
            <a:ext cx="609600" cy="609600"/>
            <a:chOff x="-384" y="2640"/>
            <a:chExt cx="1968" cy="1968"/>
          </a:xfrm>
        </p:grpSpPr>
        <p:sp>
          <p:nvSpPr>
            <p:cNvPr id="18465" name="Oval 33" descr="70%"/>
            <p:cNvSpPr>
              <a:spLocks noChangeArrowheads="1"/>
            </p:cNvSpPr>
            <p:nvPr/>
          </p:nvSpPr>
          <p:spPr bwMode="auto">
            <a:xfrm>
              <a:off x="-384" y="2640"/>
              <a:ext cx="1968" cy="1968"/>
            </a:xfrm>
            <a:prstGeom prst="ellipse">
              <a:avLst/>
            </a:prstGeom>
            <a:pattFill prst="pct70">
              <a:fgClr>
                <a:srgbClr val="F8F8F8">
                  <a:alpha val="85001"/>
                </a:srgbClr>
              </a:fgClr>
              <a:bgClr>
                <a:srgbClr val="EAEAEA">
                  <a:alpha val="85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Oval 34" descr="70%"/>
            <p:cNvSpPr>
              <a:spLocks noChangeArrowheads="1"/>
            </p:cNvSpPr>
            <p:nvPr/>
          </p:nvSpPr>
          <p:spPr bwMode="auto">
            <a:xfrm>
              <a:off x="-384" y="2880"/>
              <a:ext cx="1680" cy="1680"/>
            </a:xfrm>
            <a:prstGeom prst="ellipse">
              <a:avLst/>
            </a:prstGeom>
            <a:pattFill prst="pct70">
              <a:fgClr>
                <a:srgbClr val="EAEAEA">
                  <a:alpha val="75999"/>
                </a:srgbClr>
              </a:fgClr>
              <a:bgClr>
                <a:srgbClr val="DDDDDD">
                  <a:alpha val="75999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Oval 35" descr="70%"/>
            <p:cNvSpPr>
              <a:spLocks noChangeArrowheads="1"/>
            </p:cNvSpPr>
            <p:nvPr/>
          </p:nvSpPr>
          <p:spPr bwMode="auto">
            <a:xfrm>
              <a:off x="-384" y="3216"/>
              <a:ext cx="1344" cy="1344"/>
            </a:xfrm>
            <a:prstGeom prst="ellipse">
              <a:avLst/>
            </a:prstGeom>
            <a:pattFill prst="pct70">
              <a:fgClr>
                <a:srgbClr val="DDDDDD">
                  <a:alpha val="60001"/>
                </a:srgbClr>
              </a:fgClr>
              <a:bgClr>
                <a:srgbClr val="C0C0C0">
                  <a:alpha val="60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Oval 36" descr="70%"/>
            <p:cNvSpPr>
              <a:spLocks noChangeArrowheads="1"/>
            </p:cNvSpPr>
            <p:nvPr/>
          </p:nvSpPr>
          <p:spPr bwMode="auto">
            <a:xfrm>
              <a:off x="-384" y="3600"/>
              <a:ext cx="960" cy="960"/>
            </a:xfrm>
            <a:prstGeom prst="ellipse">
              <a:avLst/>
            </a:prstGeom>
            <a:pattFill prst="pct70">
              <a:fgClr>
                <a:srgbClr val="C0C0C0">
                  <a:alpha val="62000"/>
                </a:srgbClr>
              </a:fgClr>
              <a:bgClr>
                <a:srgbClr val="B2B2B2">
                  <a:alpha val="62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Oval 37" descr="70%"/>
            <p:cNvSpPr>
              <a:spLocks noChangeArrowheads="1"/>
            </p:cNvSpPr>
            <p:nvPr/>
          </p:nvSpPr>
          <p:spPr bwMode="auto">
            <a:xfrm>
              <a:off x="-384" y="3984"/>
              <a:ext cx="576" cy="576"/>
            </a:xfrm>
            <a:prstGeom prst="ellipse">
              <a:avLst/>
            </a:prstGeom>
            <a:pattFill prst="pct70">
              <a:fgClr>
                <a:srgbClr val="B2B2B2">
                  <a:alpha val="56000"/>
                </a:srgbClr>
              </a:fgClr>
              <a:bgClr>
                <a:srgbClr val="969696">
                  <a:alpha val="56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/>
      <p:bldP spid="18447" grpId="0" animBg="1"/>
      <p:bldP spid="184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7" name="Group 31"/>
          <p:cNvGrpSpPr>
            <a:grpSpLocks/>
          </p:cNvGrpSpPr>
          <p:nvPr/>
        </p:nvGrpSpPr>
        <p:grpSpPr bwMode="auto">
          <a:xfrm rot="2700000">
            <a:off x="3505200" y="838200"/>
            <a:ext cx="609600" cy="609600"/>
            <a:chOff x="-384" y="2640"/>
            <a:chExt cx="1968" cy="1968"/>
          </a:xfrm>
        </p:grpSpPr>
        <p:sp>
          <p:nvSpPr>
            <p:cNvPr id="19488" name="Oval 32" descr="70%"/>
            <p:cNvSpPr>
              <a:spLocks noChangeArrowheads="1"/>
            </p:cNvSpPr>
            <p:nvPr/>
          </p:nvSpPr>
          <p:spPr bwMode="auto">
            <a:xfrm>
              <a:off x="-384" y="2640"/>
              <a:ext cx="1968" cy="1968"/>
            </a:xfrm>
            <a:prstGeom prst="ellipse">
              <a:avLst/>
            </a:prstGeom>
            <a:pattFill prst="pct70">
              <a:fgClr>
                <a:srgbClr val="F8F8F8">
                  <a:alpha val="85001"/>
                </a:srgbClr>
              </a:fgClr>
              <a:bgClr>
                <a:srgbClr val="EAEAEA">
                  <a:alpha val="85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Oval 33" descr="70%"/>
            <p:cNvSpPr>
              <a:spLocks noChangeArrowheads="1"/>
            </p:cNvSpPr>
            <p:nvPr/>
          </p:nvSpPr>
          <p:spPr bwMode="auto">
            <a:xfrm>
              <a:off x="-384" y="2880"/>
              <a:ext cx="1680" cy="1680"/>
            </a:xfrm>
            <a:prstGeom prst="ellipse">
              <a:avLst/>
            </a:prstGeom>
            <a:pattFill prst="pct70">
              <a:fgClr>
                <a:srgbClr val="EAEAEA">
                  <a:alpha val="75999"/>
                </a:srgbClr>
              </a:fgClr>
              <a:bgClr>
                <a:srgbClr val="DDDDDD">
                  <a:alpha val="75999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Oval 34" descr="70%"/>
            <p:cNvSpPr>
              <a:spLocks noChangeArrowheads="1"/>
            </p:cNvSpPr>
            <p:nvPr/>
          </p:nvSpPr>
          <p:spPr bwMode="auto">
            <a:xfrm>
              <a:off x="-384" y="3216"/>
              <a:ext cx="1344" cy="1344"/>
            </a:xfrm>
            <a:prstGeom prst="ellipse">
              <a:avLst/>
            </a:prstGeom>
            <a:pattFill prst="pct70">
              <a:fgClr>
                <a:srgbClr val="DDDDDD">
                  <a:alpha val="60001"/>
                </a:srgbClr>
              </a:fgClr>
              <a:bgClr>
                <a:srgbClr val="C0C0C0">
                  <a:alpha val="60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Oval 35" descr="70%"/>
            <p:cNvSpPr>
              <a:spLocks noChangeArrowheads="1"/>
            </p:cNvSpPr>
            <p:nvPr/>
          </p:nvSpPr>
          <p:spPr bwMode="auto">
            <a:xfrm>
              <a:off x="-384" y="3600"/>
              <a:ext cx="960" cy="960"/>
            </a:xfrm>
            <a:prstGeom prst="ellipse">
              <a:avLst/>
            </a:prstGeom>
            <a:pattFill prst="pct70">
              <a:fgClr>
                <a:srgbClr val="C0C0C0">
                  <a:alpha val="62000"/>
                </a:srgbClr>
              </a:fgClr>
              <a:bgClr>
                <a:srgbClr val="B2B2B2">
                  <a:alpha val="62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Oval 36" descr="70%"/>
            <p:cNvSpPr>
              <a:spLocks noChangeArrowheads="1"/>
            </p:cNvSpPr>
            <p:nvPr/>
          </p:nvSpPr>
          <p:spPr bwMode="auto">
            <a:xfrm>
              <a:off x="-384" y="3984"/>
              <a:ext cx="576" cy="576"/>
            </a:xfrm>
            <a:prstGeom prst="ellipse">
              <a:avLst/>
            </a:prstGeom>
            <a:pattFill prst="pct70">
              <a:fgClr>
                <a:srgbClr val="B2B2B2">
                  <a:alpha val="56000"/>
                </a:srgbClr>
              </a:fgClr>
              <a:bgClr>
                <a:srgbClr val="969696">
                  <a:alpha val="56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81000" y="762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PICTURE VI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57200" y="15240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7543800" y="2133600"/>
            <a:ext cx="1447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969696"/>
                </a:solidFill>
                <a:latin typeface="Century Gothic" pitchFamily="34" charset="0"/>
              </a:rPr>
              <a:t>Teams 75’s first shooter concept.</a:t>
            </a:r>
          </a:p>
        </p:txBody>
      </p:sp>
      <p:pic>
        <p:nvPicPr>
          <p:cNvPr id="1947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800225"/>
            <a:ext cx="5715000" cy="41719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19471" grpId="0" animBg="1"/>
      <p:bldP spid="194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Text Box 14"/>
          <p:cNvSpPr txBox="1">
            <a:spLocks noChangeArrowheads="1"/>
          </p:cNvSpPr>
          <p:nvPr/>
        </p:nvSpPr>
        <p:spPr bwMode="auto">
          <a:xfrm rot="-21600000">
            <a:off x="1522413" y="2971800"/>
            <a:ext cx="6478587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What are the pros and cons of each positioning method?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 rot="-21600000">
            <a:off x="1066800" y="19812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QUESTION IV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 rot="-21600000">
            <a:off x="1143000" y="27432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15" name="Group 19"/>
          <p:cNvGrpSpPr>
            <a:grpSpLocks/>
          </p:cNvGrpSpPr>
          <p:nvPr/>
        </p:nvGrpSpPr>
        <p:grpSpPr bwMode="auto">
          <a:xfrm rot="2700000">
            <a:off x="4648200" y="2209800"/>
            <a:ext cx="762000" cy="762000"/>
            <a:chOff x="0" y="0"/>
            <a:chExt cx="1920" cy="1920"/>
          </a:xfrm>
        </p:grpSpPr>
        <p:sp>
          <p:nvSpPr>
            <p:cNvPr id="29716" name="AutoShape 20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0" cy="1920"/>
            </a:xfrm>
            <a:prstGeom prst="rtTriangle">
              <a:avLst/>
            </a:prstGeom>
            <a:pattFill prst="pct70">
              <a:fgClr>
                <a:schemeClr val="bg1">
                  <a:alpha val="57001"/>
                </a:schemeClr>
              </a:fgClr>
              <a:bgClr>
                <a:srgbClr val="DDDDDD">
                  <a:alpha val="57001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AutoShape 21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248" cy="1248"/>
            </a:xfrm>
            <a:prstGeom prst="rtTriangle">
              <a:avLst/>
            </a:prstGeom>
            <a:pattFill prst="pct70">
              <a:fgClr>
                <a:srgbClr val="EAEAEA">
                  <a:alpha val="53999"/>
                </a:srgbClr>
              </a:fgClr>
              <a:bgClr>
                <a:srgbClr val="DDDDDD">
                  <a:alpha val="53999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AutoShape 22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768" cy="768"/>
            </a:xfrm>
            <a:prstGeom prst="rtTriangle">
              <a:avLst/>
            </a:prstGeom>
            <a:pattFill prst="pct70">
              <a:fgClr>
                <a:srgbClr val="DDDDDD">
                  <a:alpha val="47000"/>
                </a:srgbClr>
              </a:fgClr>
              <a:bgClr>
                <a:srgbClr val="C0C0C0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AutoShape 23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432" cy="432"/>
            </a:xfrm>
            <a:prstGeom prst="rtTriangle">
              <a:avLst/>
            </a:prstGeom>
            <a:pattFill prst="pct70">
              <a:fgClr>
                <a:srgbClr val="C0C0C0">
                  <a:alpha val="33000"/>
                </a:srgbClr>
              </a:fgClr>
              <a:bgClr>
                <a:srgbClr val="B2B2B2">
                  <a:alpha val="33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AutoShape 24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" cy="192"/>
            </a:xfrm>
            <a:prstGeom prst="rtTriangle">
              <a:avLst/>
            </a:prstGeom>
            <a:pattFill prst="pct70">
              <a:fgClr>
                <a:srgbClr val="B2B2B2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0" grpId="0"/>
      <p:bldP spid="29711" grpId="0"/>
      <p:bldP spid="297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auto">
          <a:xfrm rot="2498013">
            <a:off x="2971800" y="7848600"/>
            <a:ext cx="2895600" cy="7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6" name="Oval 74"/>
          <p:cNvSpPr>
            <a:spLocks noChangeArrowheads="1"/>
          </p:cNvSpPr>
          <p:nvPr/>
        </p:nvSpPr>
        <p:spPr bwMode="auto">
          <a:xfrm>
            <a:off x="3733800" y="-685800"/>
            <a:ext cx="685800" cy="685800"/>
          </a:xfrm>
          <a:prstGeom prst="ellipse">
            <a:avLst/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60" name="Group 88"/>
          <p:cNvGrpSpPr>
            <a:grpSpLocks/>
          </p:cNvGrpSpPr>
          <p:nvPr/>
        </p:nvGrpSpPr>
        <p:grpSpPr bwMode="auto">
          <a:xfrm>
            <a:off x="3657600" y="-457200"/>
            <a:ext cx="1828800" cy="7391400"/>
            <a:chOff x="2304" y="-288"/>
            <a:chExt cx="1152" cy="4656"/>
          </a:xfrm>
        </p:grpSpPr>
        <p:grpSp>
          <p:nvGrpSpPr>
            <p:cNvPr id="3137" name="Group 65"/>
            <p:cNvGrpSpPr>
              <a:grpSpLocks/>
            </p:cNvGrpSpPr>
            <p:nvPr/>
          </p:nvGrpSpPr>
          <p:grpSpPr bwMode="auto">
            <a:xfrm rot="-2934085">
              <a:off x="552" y="1464"/>
              <a:ext cx="4656" cy="1152"/>
              <a:chOff x="816" y="1440"/>
              <a:chExt cx="4656" cy="1152"/>
            </a:xfrm>
          </p:grpSpPr>
          <p:sp>
            <p:nvSpPr>
              <p:cNvPr id="3088" name="Text Box 16"/>
              <p:cNvSpPr txBox="1">
                <a:spLocks noChangeArrowheads="1"/>
              </p:cNvSpPr>
              <p:nvPr/>
            </p:nvSpPr>
            <p:spPr bwMode="auto">
              <a:xfrm>
                <a:off x="1104" y="2064"/>
                <a:ext cx="201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Century Gothic" pitchFamily="34" charset="0"/>
                  </a:rPr>
                  <a:t>What is a</a:t>
                </a:r>
              </a:p>
            </p:txBody>
          </p:sp>
          <p:sp>
            <p:nvSpPr>
              <p:cNvPr id="3089" name="Text Box 17"/>
              <p:cNvSpPr txBox="1">
                <a:spLocks noChangeArrowheads="1"/>
              </p:cNvSpPr>
              <p:nvPr/>
            </p:nvSpPr>
            <p:spPr bwMode="auto">
              <a:xfrm>
                <a:off x="816" y="1440"/>
                <a:ext cx="249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Century Gothic" pitchFamily="34" charset="0"/>
                  </a:rPr>
                  <a:t>QUESTION I</a:t>
                </a: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408" cy="48"/>
              </a:xfrm>
              <a:prstGeom prst="rect">
                <a:avLst/>
              </a:prstGeom>
              <a:gradFill rotWithShape="1">
                <a:gsLst>
                  <a:gs pos="0">
                    <a:srgbClr val="5F5F5F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2832" y="2112"/>
                <a:ext cx="2304" cy="4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" name="Text Box 26"/>
              <p:cNvSpPr txBox="1">
                <a:spLocks noChangeArrowheads="1"/>
              </p:cNvSpPr>
              <p:nvPr/>
            </p:nvSpPr>
            <p:spPr bwMode="auto">
              <a:xfrm>
                <a:off x="2880" y="2064"/>
                <a:ext cx="2352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Century Gothic" pitchFamily="34" charset="0"/>
                  </a:rPr>
                  <a:t>manipulator</a:t>
                </a:r>
              </a:p>
            </p:txBody>
          </p:sp>
          <p:sp>
            <p:nvSpPr>
              <p:cNvPr id="3099" name="Text Box 27"/>
              <p:cNvSpPr txBox="1">
                <a:spLocks noChangeArrowheads="1"/>
              </p:cNvSpPr>
              <p:nvPr/>
            </p:nvSpPr>
            <p:spPr bwMode="auto">
              <a:xfrm>
                <a:off x="5136" y="2112"/>
                <a:ext cx="3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Century Gothic" pitchFamily="34" charset="0"/>
                  </a:rPr>
                  <a:t>?</a:t>
                </a:r>
              </a:p>
            </p:txBody>
          </p:sp>
        </p:grpSp>
        <p:grpSp>
          <p:nvGrpSpPr>
            <p:cNvPr id="3154" name="Group 82"/>
            <p:cNvGrpSpPr>
              <a:grpSpLocks/>
            </p:cNvGrpSpPr>
            <p:nvPr/>
          </p:nvGrpSpPr>
          <p:grpSpPr bwMode="auto">
            <a:xfrm rot="-293371">
              <a:off x="2544" y="1728"/>
              <a:ext cx="480" cy="480"/>
              <a:chOff x="0" y="0"/>
              <a:chExt cx="1920" cy="1920"/>
            </a:xfrm>
          </p:grpSpPr>
          <p:sp>
            <p:nvSpPr>
              <p:cNvPr id="3155" name="AutoShape 83" descr="70%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920" cy="1920"/>
              </a:xfrm>
              <a:prstGeom prst="rtTriangle">
                <a:avLst/>
              </a:prstGeom>
              <a:pattFill prst="pct70">
                <a:fgClr>
                  <a:schemeClr val="bg1">
                    <a:alpha val="57001"/>
                  </a:schemeClr>
                </a:fgClr>
                <a:bgClr>
                  <a:srgbClr val="DDDDDD">
                    <a:alpha val="57001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6" name="AutoShape 84" descr="70%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248" cy="1248"/>
              </a:xfrm>
              <a:prstGeom prst="rtTriangle">
                <a:avLst/>
              </a:prstGeom>
              <a:pattFill prst="pct70">
                <a:fgClr>
                  <a:srgbClr val="EAEAEA">
                    <a:alpha val="53999"/>
                  </a:srgbClr>
                </a:fgClr>
                <a:bgClr>
                  <a:srgbClr val="DDDDDD">
                    <a:alpha val="53999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7" name="AutoShape 85" descr="70%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768" cy="768"/>
              </a:xfrm>
              <a:prstGeom prst="rtTriangle">
                <a:avLst/>
              </a:prstGeom>
              <a:pattFill prst="pct70">
                <a:fgClr>
                  <a:srgbClr val="DDDDDD">
                    <a:alpha val="47000"/>
                  </a:srgbClr>
                </a:fgClr>
                <a:bgClr>
                  <a:srgbClr val="C0C0C0">
                    <a:alpha val="47000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8" name="AutoShape 86" descr="70%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432" cy="432"/>
              </a:xfrm>
              <a:prstGeom prst="rtTriangle">
                <a:avLst/>
              </a:prstGeom>
              <a:pattFill prst="pct70">
                <a:fgClr>
                  <a:srgbClr val="C0C0C0">
                    <a:alpha val="33000"/>
                  </a:srgbClr>
                </a:fgClr>
                <a:bgClr>
                  <a:srgbClr val="B2B2B2">
                    <a:alpha val="33000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9" name="AutoShape 87" descr="70%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92" cy="192"/>
              </a:xfrm>
              <a:prstGeom prst="rtTriangle">
                <a:avLst/>
              </a:prstGeom>
              <a:pattFill prst="pct70">
                <a:fgClr>
                  <a:srgbClr val="B2B2B2">
                    <a:alpha val="47000"/>
                  </a:srgbClr>
                </a:fgClr>
                <a:bgClr>
                  <a:srgbClr val="969696">
                    <a:alpha val="47000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7" name="Group 95"/>
          <p:cNvGrpSpPr>
            <a:grpSpLocks/>
          </p:cNvGrpSpPr>
          <p:nvPr/>
        </p:nvGrpSpPr>
        <p:grpSpPr bwMode="auto">
          <a:xfrm>
            <a:off x="1066800" y="2438400"/>
            <a:ext cx="7391400" cy="1828800"/>
            <a:chOff x="672" y="1536"/>
            <a:chExt cx="4656" cy="1152"/>
          </a:xfrm>
        </p:grpSpPr>
        <p:grpSp>
          <p:nvGrpSpPr>
            <p:cNvPr id="3138" name="Group 66"/>
            <p:cNvGrpSpPr>
              <a:grpSpLocks/>
            </p:cNvGrpSpPr>
            <p:nvPr/>
          </p:nvGrpSpPr>
          <p:grpSpPr bwMode="auto">
            <a:xfrm rot="-21600000">
              <a:off x="672" y="1536"/>
              <a:ext cx="4656" cy="1152"/>
              <a:chOff x="816" y="1440"/>
              <a:chExt cx="4656" cy="1152"/>
            </a:xfrm>
          </p:grpSpPr>
          <p:sp>
            <p:nvSpPr>
              <p:cNvPr id="3139" name="Text Box 67"/>
              <p:cNvSpPr txBox="1">
                <a:spLocks noChangeArrowheads="1"/>
              </p:cNvSpPr>
              <p:nvPr/>
            </p:nvSpPr>
            <p:spPr bwMode="auto">
              <a:xfrm>
                <a:off x="1104" y="2064"/>
                <a:ext cx="201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Century Gothic" pitchFamily="34" charset="0"/>
                  </a:rPr>
                  <a:t>What is a</a:t>
                </a:r>
              </a:p>
            </p:txBody>
          </p:sp>
          <p:sp>
            <p:nvSpPr>
              <p:cNvPr id="3140" name="Text Box 68"/>
              <p:cNvSpPr txBox="1">
                <a:spLocks noChangeArrowheads="1"/>
              </p:cNvSpPr>
              <p:nvPr/>
            </p:nvSpPr>
            <p:spPr bwMode="auto">
              <a:xfrm>
                <a:off x="816" y="1440"/>
                <a:ext cx="249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Century Gothic" pitchFamily="34" charset="0"/>
                  </a:rPr>
                  <a:t>QUESTION I</a:t>
                </a:r>
              </a:p>
            </p:txBody>
          </p:sp>
          <p:sp>
            <p:nvSpPr>
              <p:cNvPr id="3141" name="Rectangle 69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408" cy="48"/>
              </a:xfrm>
              <a:prstGeom prst="rect">
                <a:avLst/>
              </a:prstGeom>
              <a:gradFill rotWithShape="1">
                <a:gsLst>
                  <a:gs pos="0">
                    <a:srgbClr val="5F5F5F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2" name="Rectangle 70"/>
              <p:cNvSpPr>
                <a:spLocks noChangeArrowheads="1"/>
              </p:cNvSpPr>
              <p:nvPr/>
            </p:nvSpPr>
            <p:spPr bwMode="auto">
              <a:xfrm>
                <a:off x="2832" y="2112"/>
                <a:ext cx="2304" cy="4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" name="Text Box 71"/>
              <p:cNvSpPr txBox="1">
                <a:spLocks noChangeArrowheads="1"/>
              </p:cNvSpPr>
              <p:nvPr/>
            </p:nvSpPr>
            <p:spPr bwMode="auto">
              <a:xfrm>
                <a:off x="2880" y="2064"/>
                <a:ext cx="2352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Century Gothic" pitchFamily="34" charset="0"/>
                  </a:rPr>
                  <a:t>manipulator</a:t>
                </a:r>
              </a:p>
            </p:txBody>
          </p:sp>
          <p:sp>
            <p:nvSpPr>
              <p:cNvPr id="3144" name="Text Box 72"/>
              <p:cNvSpPr txBox="1">
                <a:spLocks noChangeArrowheads="1"/>
              </p:cNvSpPr>
              <p:nvPr/>
            </p:nvSpPr>
            <p:spPr bwMode="auto">
              <a:xfrm>
                <a:off x="5136" y="2112"/>
                <a:ext cx="3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400">
                    <a:latin typeface="Century Gothic" pitchFamily="34" charset="0"/>
                  </a:rPr>
                  <a:t>?</a:t>
                </a:r>
              </a:p>
            </p:txBody>
          </p:sp>
        </p:grpSp>
        <p:grpSp>
          <p:nvGrpSpPr>
            <p:cNvPr id="3161" name="Group 89"/>
            <p:cNvGrpSpPr>
              <a:grpSpLocks/>
            </p:cNvGrpSpPr>
            <p:nvPr/>
          </p:nvGrpSpPr>
          <p:grpSpPr bwMode="auto">
            <a:xfrm rot="2700000">
              <a:off x="2832" y="1680"/>
              <a:ext cx="480" cy="480"/>
              <a:chOff x="0" y="0"/>
              <a:chExt cx="1920" cy="1920"/>
            </a:xfrm>
          </p:grpSpPr>
          <p:sp>
            <p:nvSpPr>
              <p:cNvPr id="3162" name="AutoShape 90" descr="70%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920" cy="1920"/>
              </a:xfrm>
              <a:prstGeom prst="rtTriangle">
                <a:avLst/>
              </a:prstGeom>
              <a:pattFill prst="pct70">
                <a:fgClr>
                  <a:schemeClr val="bg1">
                    <a:alpha val="57001"/>
                  </a:schemeClr>
                </a:fgClr>
                <a:bgClr>
                  <a:srgbClr val="DDDDDD">
                    <a:alpha val="57001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3" name="AutoShape 91" descr="70%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248" cy="1248"/>
              </a:xfrm>
              <a:prstGeom prst="rtTriangle">
                <a:avLst/>
              </a:prstGeom>
              <a:pattFill prst="pct70">
                <a:fgClr>
                  <a:srgbClr val="EAEAEA">
                    <a:alpha val="53999"/>
                  </a:srgbClr>
                </a:fgClr>
                <a:bgClr>
                  <a:srgbClr val="DDDDDD">
                    <a:alpha val="53999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4" name="AutoShape 92" descr="70%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768" cy="768"/>
              </a:xfrm>
              <a:prstGeom prst="rtTriangle">
                <a:avLst/>
              </a:prstGeom>
              <a:pattFill prst="pct70">
                <a:fgClr>
                  <a:srgbClr val="DDDDDD">
                    <a:alpha val="47000"/>
                  </a:srgbClr>
                </a:fgClr>
                <a:bgClr>
                  <a:srgbClr val="C0C0C0">
                    <a:alpha val="47000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5" name="AutoShape 93" descr="70%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432" cy="432"/>
              </a:xfrm>
              <a:prstGeom prst="rtTriangle">
                <a:avLst/>
              </a:prstGeom>
              <a:pattFill prst="pct70">
                <a:fgClr>
                  <a:srgbClr val="C0C0C0">
                    <a:alpha val="33000"/>
                  </a:srgbClr>
                </a:fgClr>
                <a:bgClr>
                  <a:srgbClr val="B2B2B2">
                    <a:alpha val="33000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6" name="AutoShape 94" descr="70%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92" cy="192"/>
              </a:xfrm>
              <a:prstGeom prst="rtTriangle">
                <a:avLst/>
              </a:prstGeom>
              <a:pattFill prst="pct70">
                <a:fgClr>
                  <a:srgbClr val="B2B2B2">
                    <a:alpha val="47000"/>
                  </a:srgbClr>
                </a:fgClr>
                <a:bgClr>
                  <a:srgbClr val="969696">
                    <a:alpha val="47000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9431E-6 L -0.125 -0.149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910000">
                                      <p:cBhvr>
                                        <p:cTn id="14" dur="1000" fill="hold"/>
                                        <p:tgtEl>
                                          <p:spTgt spid="3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0" presetClass="path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9.43326E-6 L 5.55556E-7 0.38677 C -0.00034 0.38515 -0.00173 0.38354 -0.00121 0.38192 C 0.00018 0.37775 0.00868 0.36734 0.01198 0.36595 C 0.01823 0.35763 0.02552 0.34907 0.03247 0.3419 C 0.04775 0.32617 0.03021 0.34722 0.04341 0.33218 C 0.04844 0.3264 0.05365 0.31946 0.05903 0.3146 C 0.06337 0.31067 0.06875 0.30743 0.07344 0.30327 C 0.07726 0.2998 0.0875 0.29933 0.0915 0.29864 C 0.10504 0.2998 0.11476 0.30142 0.12761 0.30489 C 0.1349 0.30697 0.14254 0.30674 0.14931 0.31136 C 0.15608 0.31599 0.16129 0.32108 0.16858 0.32432 C 0.175 0.32709 0.17969 0.33635 0.18559 0.34028 C 0.18837 0.34629 0.19063 0.35092 0.19514 0.35462 C 0.2 0.3641 0.20434 0.36734 0.20955 0.37567 C 0.21285 0.38076 0.21493 0.38469 0.21927 0.38839 C 0.22448 0.39857 0.2283 0.4106 0.23368 0.42055 C 0.23889 0.43026 0.24514 0.43951 0.24809 0.45108 C 0.24636 0.46033 0.24827 0.46612 0.25052 0.47514 C 0.25417 0.48948 0.25625 0.50428 0.26268 0.51678 C 0.2665 0.51007 0.26823 0.50336 0.27101 0.49596 C 0.275 0.48532 0.27952 0.47537 0.28438 0.46542 C 0.29045 0.45316 0.30018 0.4416 0.30834 0.43188 C 0.31094 0.42887 0.31354 0.42587 0.31563 0.42217 C 0.31684 0.42008 0.31788 0.41754 0.31927 0.41569 C 0.3224 0.41153 0.32674 0.40852 0.33004 0.40459 C 0.3415 0.39071 0.35278 0.37821 0.36736 0.37081 C 0.38125 0.36364 0.39948 0.36434 0.41441 0.3611 C 0.43473 0.36225 0.45677 0.3648 0.47587 0.37567 C 0.48542 0.38122 0.49341 0.39047 0.50243 0.39649 C 0.50469 0.39811 0.50712 0.39857 0.50955 0.39973 C 0.51077 0.40019 0.51198 0.40065 0.5132 0.40135 C 0.52014 0.40597 0.52466 0.41106 0.53125 0.41569 C 0.53663 0.42656 0.54775 0.43049 0.55538 0.43813 C 0.55729 0.43998 0.55851 0.44252 0.56025 0.4446 C 0.56129 0.44576 0.56268 0.44669 0.56389 0.44784 C 0.57118 0.46172 0.579 0.47514 0.58559 0.48948 C 0.58629 0.4911 0.58716 0.49272 0.58785 0.49434 C 0.58837 0.49596 0.58837 0.49781 0.58907 0.4992 C 0.59045 0.50267 0.59393 0.50891 0.59393 0.50891 C 0.59636 0.52187 0.60018 0.53389 0.60486 0.54569 C 0.60625 0.55332 0.60868 0.56165 0.61198 0.56813 C 0.61598 0.58409 0.61841 0.60792 0.62535 0.6211 C 0.6257 0.62388 0.62587 0.62665 0.62657 0.6292 C 0.62709 0.63105 0.62848 0.63221 0.62882 0.63406 C 0.63004 0.63914 0.63021 0.6447 0.63125 0.65002 C 0.63264 0.66528 0.63368 0.68055 0.63733 0.69512 C 0.63872 0.70738 0.63976 0.71941 0.63976 0.7319 " pathEditMode="relative" ptsTypes="AffffffffffffffffffffffffffffffffffffffffffffffA">
                                      <p:cBhvr>
                                        <p:cTn id="26" dur="3000" fill="hold"/>
                                        <p:tgtEl>
                                          <p:spTgt spid="3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5" grpId="0" animBg="1"/>
      <p:bldP spid="3145" grpId="1" animBg="1"/>
      <p:bldP spid="31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295400" y="2819400"/>
            <a:ext cx="7848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Manipulators need to consistently affect FOs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CONCEPT IV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914400" y="2743200"/>
            <a:ext cx="525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1143000" y="3048000"/>
            <a:ext cx="76200" cy="19812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00" name="Group 20"/>
          <p:cNvGrpSpPr>
            <a:grpSpLocks/>
          </p:cNvGrpSpPr>
          <p:nvPr/>
        </p:nvGrpSpPr>
        <p:grpSpPr bwMode="auto">
          <a:xfrm rot="5400000">
            <a:off x="5486400" y="990600"/>
            <a:ext cx="457200" cy="2743200"/>
            <a:chOff x="0" y="3168"/>
            <a:chExt cx="5760" cy="1152"/>
          </a:xfrm>
        </p:grpSpPr>
        <p:sp>
          <p:nvSpPr>
            <p:cNvPr id="20501" name="Rectangle 21" descr="90%"/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pattFill prst="pct90">
              <a:fgClr>
                <a:schemeClr val="bg1">
                  <a:alpha val="17000"/>
                </a:schemeClr>
              </a:fgClr>
              <a:bgClr>
                <a:srgbClr val="B2B2B2">
                  <a:alpha val="1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AutoShape 22" descr="75%"/>
            <p:cNvSpPr>
              <a:spLocks noChangeArrowheads="1"/>
            </p:cNvSpPr>
            <p:nvPr/>
          </p:nvSpPr>
          <p:spPr bwMode="auto">
            <a:xfrm>
              <a:off x="0" y="3456"/>
              <a:ext cx="5760" cy="864"/>
            </a:xfrm>
            <a:prstGeom prst="roundRect">
              <a:avLst>
                <a:gd name="adj" fmla="val 16667"/>
              </a:avLst>
            </a:prstGeom>
            <a:pattFill prst="pct75">
              <a:fgClr>
                <a:srgbClr val="F8F8F8"/>
              </a:fgClr>
              <a:bgClr>
                <a:srgbClr val="DDDDDD"/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AutoShape 23" descr="70%"/>
            <p:cNvSpPr>
              <a:spLocks noChangeArrowheads="1"/>
            </p:cNvSpPr>
            <p:nvPr/>
          </p:nvSpPr>
          <p:spPr bwMode="auto">
            <a:xfrm>
              <a:off x="192" y="3696"/>
              <a:ext cx="5376" cy="624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F8F8F8">
                  <a:alpha val="58000"/>
                </a:srgbClr>
              </a:fgClr>
              <a:bgClr>
                <a:srgbClr val="C0C0C0">
                  <a:alpha val="58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AutoShape 24" descr="70%"/>
            <p:cNvSpPr>
              <a:spLocks noChangeArrowheads="1"/>
            </p:cNvSpPr>
            <p:nvPr/>
          </p:nvSpPr>
          <p:spPr bwMode="auto">
            <a:xfrm>
              <a:off x="576" y="3888"/>
              <a:ext cx="4608" cy="432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DDDDDD">
                  <a:alpha val="55000"/>
                </a:srgbClr>
              </a:fgClr>
              <a:bgClr>
                <a:srgbClr val="B2B2B2">
                  <a:alpha val="55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AutoShape 25" descr="70%"/>
            <p:cNvSpPr>
              <a:spLocks noChangeArrowheads="1"/>
            </p:cNvSpPr>
            <p:nvPr/>
          </p:nvSpPr>
          <p:spPr bwMode="auto">
            <a:xfrm>
              <a:off x="1008" y="4080"/>
              <a:ext cx="3696" cy="240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C0C0C0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AutoShape 26" descr="70%"/>
            <p:cNvSpPr>
              <a:spLocks noChangeArrowheads="1"/>
            </p:cNvSpPr>
            <p:nvPr/>
          </p:nvSpPr>
          <p:spPr bwMode="auto">
            <a:xfrm>
              <a:off x="1968" y="4224"/>
              <a:ext cx="2016" cy="96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B2B2B2">
                  <a:alpha val="49001"/>
                </a:srgbClr>
              </a:fgClr>
              <a:bgClr>
                <a:srgbClr val="808080">
                  <a:alpha val="49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4" grpId="0" animBg="1"/>
      <p:bldP spid="204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524000" y="1676400"/>
            <a:ext cx="65532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entury Gothic" pitchFamily="34" charset="0"/>
              </a:rPr>
              <a:t>Methods of affection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400" dirty="0">
                <a:latin typeface="Century Gothic" pitchFamily="34" charset="0"/>
              </a:rPr>
              <a:t>Friction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400" dirty="0">
                <a:latin typeface="Century Gothic" pitchFamily="34" charset="0"/>
              </a:rPr>
              <a:t>Vacuum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400" dirty="0">
                <a:latin typeface="Century Gothic" pitchFamily="34" charset="0"/>
              </a:rPr>
              <a:t>Physical constraint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4400" dirty="0">
              <a:latin typeface="Century Gothic" pitchFamily="34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295400" y="8382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CONCEPT IV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371600" y="1600200"/>
            <a:ext cx="525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447800" y="1828800"/>
            <a:ext cx="76200" cy="19812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24" name="Group 20"/>
          <p:cNvGrpSpPr>
            <a:grpSpLocks/>
          </p:cNvGrpSpPr>
          <p:nvPr/>
        </p:nvGrpSpPr>
        <p:grpSpPr bwMode="auto">
          <a:xfrm rot="5400000">
            <a:off x="5943600" y="-152400"/>
            <a:ext cx="457200" cy="2743200"/>
            <a:chOff x="0" y="3168"/>
            <a:chExt cx="5760" cy="1152"/>
          </a:xfrm>
        </p:grpSpPr>
        <p:sp>
          <p:nvSpPr>
            <p:cNvPr id="21525" name="Rectangle 21" descr="90%"/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pattFill prst="pct90">
              <a:fgClr>
                <a:schemeClr val="bg1">
                  <a:alpha val="17000"/>
                </a:schemeClr>
              </a:fgClr>
              <a:bgClr>
                <a:srgbClr val="B2B2B2">
                  <a:alpha val="1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AutoShape 22" descr="75%"/>
            <p:cNvSpPr>
              <a:spLocks noChangeArrowheads="1"/>
            </p:cNvSpPr>
            <p:nvPr/>
          </p:nvSpPr>
          <p:spPr bwMode="auto">
            <a:xfrm>
              <a:off x="0" y="3456"/>
              <a:ext cx="5760" cy="864"/>
            </a:xfrm>
            <a:prstGeom prst="roundRect">
              <a:avLst>
                <a:gd name="adj" fmla="val 16667"/>
              </a:avLst>
            </a:prstGeom>
            <a:pattFill prst="pct75">
              <a:fgClr>
                <a:srgbClr val="F8F8F8"/>
              </a:fgClr>
              <a:bgClr>
                <a:srgbClr val="DDDDDD"/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AutoShape 23" descr="70%"/>
            <p:cNvSpPr>
              <a:spLocks noChangeArrowheads="1"/>
            </p:cNvSpPr>
            <p:nvPr/>
          </p:nvSpPr>
          <p:spPr bwMode="auto">
            <a:xfrm>
              <a:off x="192" y="3696"/>
              <a:ext cx="5376" cy="624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F8F8F8">
                  <a:alpha val="58000"/>
                </a:srgbClr>
              </a:fgClr>
              <a:bgClr>
                <a:srgbClr val="C0C0C0">
                  <a:alpha val="58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AutoShape 24" descr="70%"/>
            <p:cNvSpPr>
              <a:spLocks noChangeArrowheads="1"/>
            </p:cNvSpPr>
            <p:nvPr/>
          </p:nvSpPr>
          <p:spPr bwMode="auto">
            <a:xfrm>
              <a:off x="576" y="3888"/>
              <a:ext cx="4608" cy="432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DDDDDD">
                  <a:alpha val="55000"/>
                </a:srgbClr>
              </a:fgClr>
              <a:bgClr>
                <a:srgbClr val="B2B2B2">
                  <a:alpha val="55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AutoShape 25" descr="70%"/>
            <p:cNvSpPr>
              <a:spLocks noChangeArrowheads="1"/>
            </p:cNvSpPr>
            <p:nvPr/>
          </p:nvSpPr>
          <p:spPr bwMode="auto">
            <a:xfrm>
              <a:off x="1008" y="4080"/>
              <a:ext cx="3696" cy="240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C0C0C0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AutoShape 26" descr="70%"/>
            <p:cNvSpPr>
              <a:spLocks noChangeArrowheads="1"/>
            </p:cNvSpPr>
            <p:nvPr/>
          </p:nvSpPr>
          <p:spPr bwMode="auto">
            <a:xfrm>
              <a:off x="1968" y="4224"/>
              <a:ext cx="2016" cy="96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B2B2B2">
                  <a:alpha val="49001"/>
                </a:srgbClr>
              </a:fgClr>
              <a:bgClr>
                <a:srgbClr val="808080">
                  <a:alpha val="49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21514" grpId="0"/>
      <p:bldP spid="21515" grpId="0" animBg="1"/>
      <p:bldP spid="215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457200" y="6858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PICTURE VII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33400" y="14478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486400" y="3260725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Teams 469’s robot for 2006.</a:t>
            </a:r>
          </a:p>
        </p:txBody>
      </p:sp>
      <p:pic>
        <p:nvPicPr>
          <p:cNvPr id="22546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12913"/>
            <a:ext cx="3433763" cy="4840287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2559" name="Group 31"/>
          <p:cNvGrpSpPr>
            <a:grpSpLocks/>
          </p:cNvGrpSpPr>
          <p:nvPr/>
        </p:nvGrpSpPr>
        <p:grpSpPr bwMode="auto">
          <a:xfrm rot="2700000">
            <a:off x="3733800" y="762000"/>
            <a:ext cx="609600" cy="609600"/>
            <a:chOff x="-384" y="2640"/>
            <a:chExt cx="1968" cy="1968"/>
          </a:xfrm>
        </p:grpSpPr>
        <p:sp>
          <p:nvSpPr>
            <p:cNvPr id="22560" name="Oval 32" descr="70%"/>
            <p:cNvSpPr>
              <a:spLocks noChangeArrowheads="1"/>
            </p:cNvSpPr>
            <p:nvPr/>
          </p:nvSpPr>
          <p:spPr bwMode="auto">
            <a:xfrm>
              <a:off x="-384" y="2640"/>
              <a:ext cx="1968" cy="1968"/>
            </a:xfrm>
            <a:prstGeom prst="ellipse">
              <a:avLst/>
            </a:prstGeom>
            <a:pattFill prst="pct70">
              <a:fgClr>
                <a:srgbClr val="F8F8F8">
                  <a:alpha val="85001"/>
                </a:srgbClr>
              </a:fgClr>
              <a:bgClr>
                <a:srgbClr val="EAEAEA">
                  <a:alpha val="85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Oval 33" descr="70%"/>
            <p:cNvSpPr>
              <a:spLocks noChangeArrowheads="1"/>
            </p:cNvSpPr>
            <p:nvPr/>
          </p:nvSpPr>
          <p:spPr bwMode="auto">
            <a:xfrm>
              <a:off x="-384" y="2880"/>
              <a:ext cx="1680" cy="1680"/>
            </a:xfrm>
            <a:prstGeom prst="ellipse">
              <a:avLst/>
            </a:prstGeom>
            <a:pattFill prst="pct70">
              <a:fgClr>
                <a:srgbClr val="EAEAEA">
                  <a:alpha val="75999"/>
                </a:srgbClr>
              </a:fgClr>
              <a:bgClr>
                <a:srgbClr val="DDDDDD">
                  <a:alpha val="75999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Oval 34" descr="70%"/>
            <p:cNvSpPr>
              <a:spLocks noChangeArrowheads="1"/>
            </p:cNvSpPr>
            <p:nvPr/>
          </p:nvSpPr>
          <p:spPr bwMode="auto">
            <a:xfrm>
              <a:off x="-384" y="3216"/>
              <a:ext cx="1344" cy="1344"/>
            </a:xfrm>
            <a:prstGeom prst="ellipse">
              <a:avLst/>
            </a:prstGeom>
            <a:pattFill prst="pct70">
              <a:fgClr>
                <a:srgbClr val="DDDDDD">
                  <a:alpha val="60001"/>
                </a:srgbClr>
              </a:fgClr>
              <a:bgClr>
                <a:srgbClr val="C0C0C0">
                  <a:alpha val="60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Oval 35" descr="70%"/>
            <p:cNvSpPr>
              <a:spLocks noChangeArrowheads="1"/>
            </p:cNvSpPr>
            <p:nvPr/>
          </p:nvSpPr>
          <p:spPr bwMode="auto">
            <a:xfrm>
              <a:off x="-384" y="3600"/>
              <a:ext cx="960" cy="960"/>
            </a:xfrm>
            <a:prstGeom prst="ellipse">
              <a:avLst/>
            </a:prstGeom>
            <a:pattFill prst="pct70">
              <a:fgClr>
                <a:srgbClr val="C0C0C0">
                  <a:alpha val="62000"/>
                </a:srgbClr>
              </a:fgClr>
              <a:bgClr>
                <a:srgbClr val="B2B2B2">
                  <a:alpha val="62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Oval 36" descr="70%"/>
            <p:cNvSpPr>
              <a:spLocks noChangeArrowheads="1"/>
            </p:cNvSpPr>
            <p:nvPr/>
          </p:nvSpPr>
          <p:spPr bwMode="auto">
            <a:xfrm>
              <a:off x="-384" y="3984"/>
              <a:ext cx="576" cy="576"/>
            </a:xfrm>
            <a:prstGeom prst="ellipse">
              <a:avLst/>
            </a:prstGeom>
            <a:pattFill prst="pct70">
              <a:fgClr>
                <a:srgbClr val="B2B2B2">
                  <a:alpha val="56000"/>
                </a:srgbClr>
              </a:fgClr>
              <a:bgClr>
                <a:srgbClr val="969696">
                  <a:alpha val="56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/>
      <p:bldP spid="22543" grpId="0" animBg="1"/>
      <p:bldP spid="225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3" name="Group 31"/>
          <p:cNvGrpSpPr>
            <a:grpSpLocks/>
          </p:cNvGrpSpPr>
          <p:nvPr/>
        </p:nvGrpSpPr>
        <p:grpSpPr bwMode="auto">
          <a:xfrm rot="2700000">
            <a:off x="3733800" y="762000"/>
            <a:ext cx="609600" cy="609600"/>
            <a:chOff x="-384" y="2640"/>
            <a:chExt cx="1968" cy="1968"/>
          </a:xfrm>
        </p:grpSpPr>
        <p:sp>
          <p:nvSpPr>
            <p:cNvPr id="23584" name="Oval 32" descr="70%"/>
            <p:cNvSpPr>
              <a:spLocks noChangeArrowheads="1"/>
            </p:cNvSpPr>
            <p:nvPr/>
          </p:nvSpPr>
          <p:spPr bwMode="auto">
            <a:xfrm>
              <a:off x="-384" y="2640"/>
              <a:ext cx="1968" cy="1968"/>
            </a:xfrm>
            <a:prstGeom prst="ellipse">
              <a:avLst/>
            </a:prstGeom>
            <a:pattFill prst="pct70">
              <a:fgClr>
                <a:srgbClr val="F8F8F8">
                  <a:alpha val="85001"/>
                </a:srgbClr>
              </a:fgClr>
              <a:bgClr>
                <a:srgbClr val="EAEAEA">
                  <a:alpha val="85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Oval 33" descr="70%"/>
            <p:cNvSpPr>
              <a:spLocks noChangeArrowheads="1"/>
            </p:cNvSpPr>
            <p:nvPr/>
          </p:nvSpPr>
          <p:spPr bwMode="auto">
            <a:xfrm>
              <a:off x="-384" y="2880"/>
              <a:ext cx="1680" cy="1680"/>
            </a:xfrm>
            <a:prstGeom prst="ellipse">
              <a:avLst/>
            </a:prstGeom>
            <a:pattFill prst="pct70">
              <a:fgClr>
                <a:srgbClr val="EAEAEA">
                  <a:alpha val="75999"/>
                </a:srgbClr>
              </a:fgClr>
              <a:bgClr>
                <a:srgbClr val="DDDDDD">
                  <a:alpha val="75999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Oval 34" descr="70%"/>
            <p:cNvSpPr>
              <a:spLocks noChangeArrowheads="1"/>
            </p:cNvSpPr>
            <p:nvPr/>
          </p:nvSpPr>
          <p:spPr bwMode="auto">
            <a:xfrm>
              <a:off x="-384" y="3216"/>
              <a:ext cx="1344" cy="1344"/>
            </a:xfrm>
            <a:prstGeom prst="ellipse">
              <a:avLst/>
            </a:prstGeom>
            <a:pattFill prst="pct70">
              <a:fgClr>
                <a:srgbClr val="DDDDDD">
                  <a:alpha val="60001"/>
                </a:srgbClr>
              </a:fgClr>
              <a:bgClr>
                <a:srgbClr val="C0C0C0">
                  <a:alpha val="60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5" descr="70%"/>
            <p:cNvSpPr>
              <a:spLocks noChangeArrowheads="1"/>
            </p:cNvSpPr>
            <p:nvPr/>
          </p:nvSpPr>
          <p:spPr bwMode="auto">
            <a:xfrm>
              <a:off x="-384" y="3600"/>
              <a:ext cx="960" cy="960"/>
            </a:xfrm>
            <a:prstGeom prst="ellipse">
              <a:avLst/>
            </a:prstGeom>
            <a:pattFill prst="pct70">
              <a:fgClr>
                <a:srgbClr val="C0C0C0">
                  <a:alpha val="62000"/>
                </a:srgbClr>
              </a:fgClr>
              <a:bgClr>
                <a:srgbClr val="B2B2B2">
                  <a:alpha val="62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6" descr="70%"/>
            <p:cNvSpPr>
              <a:spLocks noChangeArrowheads="1"/>
            </p:cNvSpPr>
            <p:nvPr/>
          </p:nvSpPr>
          <p:spPr bwMode="auto">
            <a:xfrm>
              <a:off x="-384" y="3984"/>
              <a:ext cx="576" cy="576"/>
            </a:xfrm>
            <a:prstGeom prst="ellipse">
              <a:avLst/>
            </a:prstGeom>
            <a:pattFill prst="pct70">
              <a:fgClr>
                <a:srgbClr val="B2B2B2">
                  <a:alpha val="56000"/>
                </a:srgbClr>
              </a:fgClr>
              <a:bgClr>
                <a:srgbClr val="969696">
                  <a:alpha val="56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81000" y="6858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PICTURE VIII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57200" y="14478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353300" y="1828800"/>
            <a:ext cx="14097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969696"/>
                </a:solidFill>
                <a:latin typeface="Century Gothic" pitchFamily="34" charset="0"/>
              </a:rPr>
              <a:t>Teams 1902’s intake rollers.</a:t>
            </a:r>
          </a:p>
        </p:txBody>
      </p:sp>
      <p:pic>
        <p:nvPicPr>
          <p:cNvPr id="23570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5715000" cy="42862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/>
      <p:bldP spid="23567" grpId="0" animBg="1"/>
      <p:bldP spid="235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57200" y="6858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PICTURE IX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33400" y="14478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6172200" y="38100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Teams 1388 capping a tetra.</a:t>
            </a:r>
          </a:p>
        </p:txBody>
      </p:sp>
      <p:pic>
        <p:nvPicPr>
          <p:cNvPr id="2459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6400"/>
            <a:ext cx="3733800" cy="4746661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4607" name="Group 31"/>
          <p:cNvGrpSpPr>
            <a:grpSpLocks/>
          </p:cNvGrpSpPr>
          <p:nvPr/>
        </p:nvGrpSpPr>
        <p:grpSpPr bwMode="auto">
          <a:xfrm rot="2700000">
            <a:off x="3505200" y="762000"/>
            <a:ext cx="609600" cy="609600"/>
            <a:chOff x="-384" y="2640"/>
            <a:chExt cx="1968" cy="1968"/>
          </a:xfrm>
        </p:grpSpPr>
        <p:sp>
          <p:nvSpPr>
            <p:cNvPr id="24608" name="Oval 32" descr="70%"/>
            <p:cNvSpPr>
              <a:spLocks noChangeArrowheads="1"/>
            </p:cNvSpPr>
            <p:nvPr/>
          </p:nvSpPr>
          <p:spPr bwMode="auto">
            <a:xfrm>
              <a:off x="-384" y="2640"/>
              <a:ext cx="1968" cy="1968"/>
            </a:xfrm>
            <a:prstGeom prst="ellipse">
              <a:avLst/>
            </a:prstGeom>
            <a:pattFill prst="pct70">
              <a:fgClr>
                <a:srgbClr val="F8F8F8">
                  <a:alpha val="85001"/>
                </a:srgbClr>
              </a:fgClr>
              <a:bgClr>
                <a:srgbClr val="EAEAEA">
                  <a:alpha val="85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Oval 33" descr="70%"/>
            <p:cNvSpPr>
              <a:spLocks noChangeArrowheads="1"/>
            </p:cNvSpPr>
            <p:nvPr/>
          </p:nvSpPr>
          <p:spPr bwMode="auto">
            <a:xfrm>
              <a:off x="-384" y="2880"/>
              <a:ext cx="1680" cy="1680"/>
            </a:xfrm>
            <a:prstGeom prst="ellipse">
              <a:avLst/>
            </a:prstGeom>
            <a:pattFill prst="pct70">
              <a:fgClr>
                <a:srgbClr val="EAEAEA">
                  <a:alpha val="75999"/>
                </a:srgbClr>
              </a:fgClr>
              <a:bgClr>
                <a:srgbClr val="DDDDDD">
                  <a:alpha val="75999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Oval 34" descr="70%"/>
            <p:cNvSpPr>
              <a:spLocks noChangeArrowheads="1"/>
            </p:cNvSpPr>
            <p:nvPr/>
          </p:nvSpPr>
          <p:spPr bwMode="auto">
            <a:xfrm>
              <a:off x="-384" y="3216"/>
              <a:ext cx="1344" cy="1344"/>
            </a:xfrm>
            <a:prstGeom prst="ellipse">
              <a:avLst/>
            </a:prstGeom>
            <a:pattFill prst="pct70">
              <a:fgClr>
                <a:srgbClr val="DDDDDD">
                  <a:alpha val="60001"/>
                </a:srgbClr>
              </a:fgClr>
              <a:bgClr>
                <a:srgbClr val="C0C0C0">
                  <a:alpha val="60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Oval 35" descr="70%"/>
            <p:cNvSpPr>
              <a:spLocks noChangeArrowheads="1"/>
            </p:cNvSpPr>
            <p:nvPr/>
          </p:nvSpPr>
          <p:spPr bwMode="auto">
            <a:xfrm>
              <a:off x="-384" y="3600"/>
              <a:ext cx="960" cy="960"/>
            </a:xfrm>
            <a:prstGeom prst="ellipse">
              <a:avLst/>
            </a:prstGeom>
            <a:pattFill prst="pct70">
              <a:fgClr>
                <a:srgbClr val="C0C0C0">
                  <a:alpha val="62000"/>
                </a:srgbClr>
              </a:fgClr>
              <a:bgClr>
                <a:srgbClr val="B2B2B2">
                  <a:alpha val="62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Oval 36" descr="70%"/>
            <p:cNvSpPr>
              <a:spLocks noChangeArrowheads="1"/>
            </p:cNvSpPr>
            <p:nvPr/>
          </p:nvSpPr>
          <p:spPr bwMode="auto">
            <a:xfrm>
              <a:off x="-384" y="3984"/>
              <a:ext cx="576" cy="576"/>
            </a:xfrm>
            <a:prstGeom prst="ellipse">
              <a:avLst/>
            </a:prstGeom>
            <a:pattFill prst="pct70">
              <a:fgClr>
                <a:srgbClr val="B2B2B2">
                  <a:alpha val="56000"/>
                </a:srgbClr>
              </a:fgClr>
              <a:bgClr>
                <a:srgbClr val="969696">
                  <a:alpha val="56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/>
      <p:bldP spid="24591" grpId="0" animBg="1"/>
      <p:bldP spid="245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8" name="Text Box 14"/>
          <p:cNvSpPr txBox="1">
            <a:spLocks noChangeArrowheads="1"/>
          </p:cNvSpPr>
          <p:nvPr/>
        </p:nvSpPr>
        <p:spPr bwMode="auto">
          <a:xfrm rot="-21600000">
            <a:off x="1522413" y="3124200"/>
            <a:ext cx="6478587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What are some uses for each method of affection?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 rot="-21600000">
            <a:off x="1066800" y="21336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QUESTION V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 rot="-21600000">
            <a:off x="1143000" y="2895600"/>
            <a:ext cx="5410200" cy="762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69" name="Group 25"/>
          <p:cNvGrpSpPr>
            <a:grpSpLocks/>
          </p:cNvGrpSpPr>
          <p:nvPr/>
        </p:nvGrpSpPr>
        <p:grpSpPr bwMode="auto">
          <a:xfrm rot="2700000">
            <a:off x="4572000" y="2438400"/>
            <a:ext cx="762000" cy="762000"/>
            <a:chOff x="0" y="0"/>
            <a:chExt cx="1920" cy="1920"/>
          </a:xfrm>
        </p:grpSpPr>
        <p:sp>
          <p:nvSpPr>
            <p:cNvPr id="31770" name="AutoShape 26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0" cy="1920"/>
            </a:xfrm>
            <a:prstGeom prst="rtTriangle">
              <a:avLst/>
            </a:prstGeom>
            <a:pattFill prst="pct70">
              <a:fgClr>
                <a:schemeClr val="bg1">
                  <a:alpha val="57001"/>
                </a:schemeClr>
              </a:fgClr>
              <a:bgClr>
                <a:srgbClr val="DDDDDD">
                  <a:alpha val="57001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AutoShape 27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248" cy="1248"/>
            </a:xfrm>
            <a:prstGeom prst="rtTriangle">
              <a:avLst/>
            </a:prstGeom>
            <a:pattFill prst="pct70">
              <a:fgClr>
                <a:srgbClr val="EAEAEA">
                  <a:alpha val="53999"/>
                </a:srgbClr>
              </a:fgClr>
              <a:bgClr>
                <a:srgbClr val="DDDDDD">
                  <a:alpha val="53999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AutoShape 28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768" cy="768"/>
            </a:xfrm>
            <a:prstGeom prst="rtTriangle">
              <a:avLst/>
            </a:prstGeom>
            <a:pattFill prst="pct70">
              <a:fgClr>
                <a:srgbClr val="DDDDDD">
                  <a:alpha val="47000"/>
                </a:srgbClr>
              </a:fgClr>
              <a:bgClr>
                <a:srgbClr val="C0C0C0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AutoShape 29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432" cy="432"/>
            </a:xfrm>
            <a:prstGeom prst="rtTriangle">
              <a:avLst/>
            </a:prstGeom>
            <a:pattFill prst="pct70">
              <a:fgClr>
                <a:srgbClr val="C0C0C0">
                  <a:alpha val="33000"/>
                </a:srgbClr>
              </a:fgClr>
              <a:bgClr>
                <a:srgbClr val="B2B2B2">
                  <a:alpha val="33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AutoShape 30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" cy="192"/>
            </a:xfrm>
            <a:prstGeom prst="rtTriangle">
              <a:avLst/>
            </a:prstGeom>
            <a:pattFill prst="pct70">
              <a:fgClr>
                <a:srgbClr val="B2B2B2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/>
      <p:bldP spid="31759" grpId="0"/>
      <p:bldP spid="317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743200" y="27432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Manipulators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743200" y="39624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By Humphrey Hu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43200" y="4251325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Photographs from ChiefDelphi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743200" y="4556125"/>
            <a:ext cx="464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  <a:latin typeface="Century Gothic" pitchFamily="34" charset="0"/>
              </a:rPr>
              <a:t>You may not modify this Powerpoint without permission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371600" y="21336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DESIGN II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508125" y="2819400"/>
            <a:ext cx="525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2514600" y="2971800"/>
            <a:ext cx="76200" cy="19812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15" name="Group 23"/>
          <p:cNvGrpSpPr>
            <a:grpSpLocks/>
          </p:cNvGrpSpPr>
          <p:nvPr/>
        </p:nvGrpSpPr>
        <p:grpSpPr bwMode="auto">
          <a:xfrm rot="5400000">
            <a:off x="5181600" y="1143000"/>
            <a:ext cx="457200" cy="2743200"/>
            <a:chOff x="0" y="3168"/>
            <a:chExt cx="5760" cy="1152"/>
          </a:xfrm>
        </p:grpSpPr>
        <p:sp>
          <p:nvSpPr>
            <p:cNvPr id="33816" name="Rectangle 24" descr="90%"/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pattFill prst="pct90">
              <a:fgClr>
                <a:schemeClr val="bg1">
                  <a:alpha val="17000"/>
                </a:schemeClr>
              </a:fgClr>
              <a:bgClr>
                <a:srgbClr val="B2B2B2">
                  <a:alpha val="1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AutoShape 25" descr="75%"/>
            <p:cNvSpPr>
              <a:spLocks noChangeArrowheads="1"/>
            </p:cNvSpPr>
            <p:nvPr/>
          </p:nvSpPr>
          <p:spPr bwMode="auto">
            <a:xfrm>
              <a:off x="0" y="3456"/>
              <a:ext cx="5760" cy="864"/>
            </a:xfrm>
            <a:prstGeom prst="roundRect">
              <a:avLst>
                <a:gd name="adj" fmla="val 16667"/>
              </a:avLst>
            </a:prstGeom>
            <a:pattFill prst="pct75">
              <a:fgClr>
                <a:srgbClr val="F8F8F8"/>
              </a:fgClr>
              <a:bgClr>
                <a:srgbClr val="DDDDDD"/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AutoShape 26" descr="70%"/>
            <p:cNvSpPr>
              <a:spLocks noChangeArrowheads="1"/>
            </p:cNvSpPr>
            <p:nvPr/>
          </p:nvSpPr>
          <p:spPr bwMode="auto">
            <a:xfrm>
              <a:off x="192" y="3696"/>
              <a:ext cx="5376" cy="624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F8F8F8">
                  <a:alpha val="58000"/>
                </a:srgbClr>
              </a:fgClr>
              <a:bgClr>
                <a:srgbClr val="C0C0C0">
                  <a:alpha val="58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AutoShape 27" descr="70%"/>
            <p:cNvSpPr>
              <a:spLocks noChangeArrowheads="1"/>
            </p:cNvSpPr>
            <p:nvPr/>
          </p:nvSpPr>
          <p:spPr bwMode="auto">
            <a:xfrm>
              <a:off x="576" y="3888"/>
              <a:ext cx="4608" cy="432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DDDDDD">
                  <a:alpha val="55000"/>
                </a:srgbClr>
              </a:fgClr>
              <a:bgClr>
                <a:srgbClr val="B2B2B2">
                  <a:alpha val="55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AutoShape 28" descr="70%"/>
            <p:cNvSpPr>
              <a:spLocks noChangeArrowheads="1"/>
            </p:cNvSpPr>
            <p:nvPr/>
          </p:nvSpPr>
          <p:spPr bwMode="auto">
            <a:xfrm>
              <a:off x="1008" y="4080"/>
              <a:ext cx="3696" cy="240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C0C0C0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AutoShape 29" descr="70%"/>
            <p:cNvSpPr>
              <a:spLocks noChangeArrowheads="1"/>
            </p:cNvSpPr>
            <p:nvPr/>
          </p:nvSpPr>
          <p:spPr bwMode="auto">
            <a:xfrm>
              <a:off x="1968" y="4224"/>
              <a:ext cx="2016" cy="96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B2B2B2">
                  <a:alpha val="49001"/>
                </a:srgbClr>
              </a:fgClr>
              <a:bgClr>
                <a:srgbClr val="808080">
                  <a:alpha val="49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6" grpId="0"/>
      <p:bldP spid="33797" grpId="0"/>
      <p:bldP spid="33798" grpId="0"/>
      <p:bldP spid="33799" grpId="0" animBg="1"/>
      <p:bldP spid="338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6" name="Group 30"/>
          <p:cNvGrpSpPr>
            <a:grpSpLocks/>
          </p:cNvGrpSpPr>
          <p:nvPr/>
        </p:nvGrpSpPr>
        <p:grpSpPr bwMode="auto">
          <a:xfrm>
            <a:off x="1371600" y="2133600"/>
            <a:ext cx="6934200" cy="2422525"/>
            <a:chOff x="864" y="1344"/>
            <a:chExt cx="4368" cy="1526"/>
          </a:xfrm>
        </p:grpSpPr>
        <p:sp>
          <p:nvSpPr>
            <p:cNvPr id="4118" name="Text Box 22"/>
            <p:cNvSpPr txBox="1">
              <a:spLocks noChangeArrowheads="1"/>
            </p:cNvSpPr>
            <p:nvPr/>
          </p:nvSpPr>
          <p:spPr bwMode="auto">
            <a:xfrm>
              <a:off x="1151" y="1968"/>
              <a:ext cx="4081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 dirty="0">
                  <a:latin typeface="Century Gothic" pitchFamily="34" charset="0"/>
                </a:rPr>
                <a:t>Element that interacts with other objects</a:t>
              </a:r>
            </a:p>
          </p:txBody>
        </p:sp>
        <p:sp>
          <p:nvSpPr>
            <p:cNvPr id="4119" name="Text Box 23"/>
            <p:cNvSpPr txBox="1">
              <a:spLocks noChangeArrowheads="1"/>
            </p:cNvSpPr>
            <p:nvPr/>
          </p:nvSpPr>
          <p:spPr bwMode="auto">
            <a:xfrm rot="-21600000">
              <a:off x="864" y="1344"/>
              <a:ext cx="249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 dirty="0">
                  <a:latin typeface="Century Gothic" pitchFamily="34" charset="0"/>
                </a:rPr>
                <a:t>ANSWER I</a:t>
              </a: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auto">
            <a:xfrm rot="-21600000">
              <a:off x="912" y="1824"/>
              <a:ext cx="3408" cy="48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" name="Group 31"/>
          <p:cNvGrpSpPr>
            <a:grpSpLocks/>
          </p:cNvGrpSpPr>
          <p:nvPr/>
        </p:nvGrpSpPr>
        <p:grpSpPr bwMode="auto">
          <a:xfrm rot="2700000">
            <a:off x="4343400" y="2362200"/>
            <a:ext cx="762000" cy="762000"/>
            <a:chOff x="0" y="0"/>
            <a:chExt cx="1920" cy="1920"/>
          </a:xfrm>
        </p:grpSpPr>
        <p:sp>
          <p:nvSpPr>
            <p:cNvPr id="4128" name="AutoShape 32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0" cy="1920"/>
            </a:xfrm>
            <a:prstGeom prst="rtTriangle">
              <a:avLst/>
            </a:prstGeom>
            <a:pattFill prst="pct70">
              <a:fgClr>
                <a:schemeClr val="bg1">
                  <a:alpha val="57001"/>
                </a:schemeClr>
              </a:fgClr>
              <a:bgClr>
                <a:srgbClr val="DDDDDD">
                  <a:alpha val="57001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AutoShape 33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248" cy="1248"/>
            </a:xfrm>
            <a:prstGeom prst="rtTriangle">
              <a:avLst/>
            </a:prstGeom>
            <a:pattFill prst="pct70">
              <a:fgClr>
                <a:srgbClr val="EAEAEA">
                  <a:alpha val="53999"/>
                </a:srgbClr>
              </a:fgClr>
              <a:bgClr>
                <a:srgbClr val="DDDDDD">
                  <a:alpha val="53999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AutoShape 34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768" cy="768"/>
            </a:xfrm>
            <a:prstGeom prst="rtTriangle">
              <a:avLst/>
            </a:prstGeom>
            <a:pattFill prst="pct70">
              <a:fgClr>
                <a:srgbClr val="DDDDDD">
                  <a:alpha val="47000"/>
                </a:srgbClr>
              </a:fgClr>
              <a:bgClr>
                <a:srgbClr val="C0C0C0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AutoShape 35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432" cy="432"/>
            </a:xfrm>
            <a:prstGeom prst="rtTriangle">
              <a:avLst/>
            </a:prstGeom>
            <a:pattFill prst="pct70">
              <a:fgClr>
                <a:srgbClr val="C0C0C0">
                  <a:alpha val="33000"/>
                </a:srgbClr>
              </a:fgClr>
              <a:bgClr>
                <a:srgbClr val="B2B2B2">
                  <a:alpha val="33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AutoShape 36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" cy="192"/>
            </a:xfrm>
            <a:prstGeom prst="rtTriangle">
              <a:avLst/>
            </a:prstGeom>
            <a:pattFill prst="pct70">
              <a:fgClr>
                <a:srgbClr val="B2B2B2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95400" y="2819400"/>
            <a:ext cx="7848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Manipulators work through physical contact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8200" y="19812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CONCEPT I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14400" y="2743200"/>
            <a:ext cx="525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143000" y="3048000"/>
            <a:ext cx="76200" cy="19812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 rot="5400000">
            <a:off x="5181600" y="990600"/>
            <a:ext cx="457200" cy="2743200"/>
            <a:chOff x="0" y="3168"/>
            <a:chExt cx="5760" cy="1152"/>
          </a:xfrm>
        </p:grpSpPr>
        <p:sp>
          <p:nvSpPr>
            <p:cNvPr id="9" name="Rectangle 24" descr="90%"/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pattFill prst="pct90">
              <a:fgClr>
                <a:schemeClr val="bg1">
                  <a:alpha val="17000"/>
                </a:schemeClr>
              </a:fgClr>
              <a:bgClr>
                <a:srgbClr val="B2B2B2">
                  <a:alpha val="1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25" descr="75%"/>
            <p:cNvSpPr>
              <a:spLocks noChangeArrowheads="1"/>
            </p:cNvSpPr>
            <p:nvPr/>
          </p:nvSpPr>
          <p:spPr bwMode="auto">
            <a:xfrm>
              <a:off x="0" y="3456"/>
              <a:ext cx="5760" cy="864"/>
            </a:xfrm>
            <a:prstGeom prst="roundRect">
              <a:avLst>
                <a:gd name="adj" fmla="val 16667"/>
              </a:avLst>
            </a:prstGeom>
            <a:pattFill prst="pct75">
              <a:fgClr>
                <a:srgbClr val="F8F8F8"/>
              </a:fgClr>
              <a:bgClr>
                <a:srgbClr val="DDDDDD"/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 descr="70%"/>
            <p:cNvSpPr>
              <a:spLocks noChangeArrowheads="1"/>
            </p:cNvSpPr>
            <p:nvPr/>
          </p:nvSpPr>
          <p:spPr bwMode="auto">
            <a:xfrm>
              <a:off x="192" y="3696"/>
              <a:ext cx="5376" cy="624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F8F8F8">
                  <a:alpha val="58000"/>
                </a:srgbClr>
              </a:fgClr>
              <a:bgClr>
                <a:srgbClr val="C0C0C0">
                  <a:alpha val="58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27" descr="70%"/>
            <p:cNvSpPr>
              <a:spLocks noChangeArrowheads="1"/>
            </p:cNvSpPr>
            <p:nvPr/>
          </p:nvSpPr>
          <p:spPr bwMode="auto">
            <a:xfrm>
              <a:off x="576" y="3888"/>
              <a:ext cx="4608" cy="432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DDDDDD">
                  <a:alpha val="55000"/>
                </a:srgbClr>
              </a:fgClr>
              <a:bgClr>
                <a:srgbClr val="B2B2B2">
                  <a:alpha val="55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8" descr="70%"/>
            <p:cNvSpPr>
              <a:spLocks noChangeArrowheads="1"/>
            </p:cNvSpPr>
            <p:nvPr/>
          </p:nvSpPr>
          <p:spPr bwMode="auto">
            <a:xfrm>
              <a:off x="1008" y="4080"/>
              <a:ext cx="3696" cy="240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C0C0C0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29" descr="70%"/>
            <p:cNvSpPr>
              <a:spLocks noChangeArrowheads="1"/>
            </p:cNvSpPr>
            <p:nvPr/>
          </p:nvSpPr>
          <p:spPr bwMode="auto">
            <a:xfrm>
              <a:off x="1968" y="4224"/>
              <a:ext cx="2016" cy="96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B2B2B2">
                  <a:alpha val="49001"/>
                </a:srgbClr>
              </a:fgClr>
              <a:bgClr>
                <a:srgbClr val="808080">
                  <a:alpha val="49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676400" y="1600200"/>
            <a:ext cx="6096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No...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latin typeface="Century Gothic" pitchFamily="34" charset="0"/>
              </a:rPr>
              <a:t>Electromagnetism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latin typeface="Century Gothic" pitchFamily="34" charset="0"/>
              </a:rPr>
              <a:t>Non-friction heating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latin typeface="Century Gothic" pitchFamily="34" charset="0"/>
              </a:rPr>
              <a:t>Antigravity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latin typeface="Century Gothic" pitchFamily="34" charset="0"/>
              </a:rPr>
              <a:t>Other unexplained natural phenomena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3200" dirty="0">
              <a:latin typeface="Century Gothic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95400" y="762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entury Gothic" pitchFamily="34" charset="0"/>
              </a:rPr>
              <a:t>CONCEPT I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371600" y="1600200"/>
            <a:ext cx="525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1066800" y="2436813"/>
            <a:ext cx="6934200" cy="2422525"/>
            <a:chOff x="672" y="1535"/>
            <a:chExt cx="4368" cy="1526"/>
          </a:xfrm>
        </p:grpSpPr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 rot="-21600000">
              <a:off x="959" y="2159"/>
              <a:ext cx="4081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>
                  <a:latin typeface="Century Gothic" pitchFamily="34" charset="0"/>
                </a:rPr>
                <a:t>Why do we avoid non-physical manipulation?</a:t>
              </a: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 rot="-21600000">
              <a:off x="672" y="1535"/>
              <a:ext cx="249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>
                  <a:latin typeface="Century Gothic" pitchFamily="34" charset="0"/>
                </a:rPr>
                <a:t>QUESTION II</a:t>
              </a:r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 rot="-21600000">
              <a:off x="720" y="2015"/>
              <a:ext cx="3408" cy="48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31" name="Group 31"/>
          <p:cNvGrpSpPr>
            <a:grpSpLocks/>
          </p:cNvGrpSpPr>
          <p:nvPr/>
        </p:nvGrpSpPr>
        <p:grpSpPr bwMode="auto">
          <a:xfrm rot="2700000">
            <a:off x="4572000" y="2667000"/>
            <a:ext cx="762000" cy="762000"/>
            <a:chOff x="0" y="0"/>
            <a:chExt cx="1920" cy="1920"/>
          </a:xfrm>
        </p:grpSpPr>
        <p:sp>
          <p:nvSpPr>
            <p:cNvPr id="25632" name="AutoShape 32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0" cy="1920"/>
            </a:xfrm>
            <a:prstGeom prst="rtTriangle">
              <a:avLst/>
            </a:prstGeom>
            <a:pattFill prst="pct70">
              <a:fgClr>
                <a:schemeClr val="bg1">
                  <a:alpha val="57001"/>
                </a:schemeClr>
              </a:fgClr>
              <a:bgClr>
                <a:srgbClr val="DDDDDD">
                  <a:alpha val="57001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AutoShape 33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248" cy="1248"/>
            </a:xfrm>
            <a:prstGeom prst="rtTriangle">
              <a:avLst/>
            </a:prstGeom>
            <a:pattFill prst="pct70">
              <a:fgClr>
                <a:srgbClr val="EAEAEA">
                  <a:alpha val="53999"/>
                </a:srgbClr>
              </a:fgClr>
              <a:bgClr>
                <a:srgbClr val="DDDDDD">
                  <a:alpha val="53999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AutoShape 34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768" cy="768"/>
            </a:xfrm>
            <a:prstGeom prst="rtTriangle">
              <a:avLst/>
            </a:prstGeom>
            <a:pattFill prst="pct70">
              <a:fgClr>
                <a:srgbClr val="DDDDDD">
                  <a:alpha val="47000"/>
                </a:srgbClr>
              </a:fgClr>
              <a:bgClr>
                <a:srgbClr val="C0C0C0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AutoShape 35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432" cy="432"/>
            </a:xfrm>
            <a:prstGeom prst="rtTriangle">
              <a:avLst/>
            </a:prstGeom>
            <a:pattFill prst="pct70">
              <a:fgClr>
                <a:srgbClr val="C0C0C0">
                  <a:alpha val="33000"/>
                </a:srgbClr>
              </a:fgClr>
              <a:bgClr>
                <a:srgbClr val="B2B2B2">
                  <a:alpha val="33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AutoShape 36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" cy="192"/>
            </a:xfrm>
            <a:prstGeom prst="rtTriangle">
              <a:avLst/>
            </a:prstGeom>
            <a:pattFill prst="pct70">
              <a:fgClr>
                <a:srgbClr val="B2B2B2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8" name="Group 14"/>
          <p:cNvGrpSpPr>
            <a:grpSpLocks/>
          </p:cNvGrpSpPr>
          <p:nvPr/>
        </p:nvGrpSpPr>
        <p:grpSpPr bwMode="auto">
          <a:xfrm>
            <a:off x="1371600" y="2133600"/>
            <a:ext cx="6934200" cy="2422525"/>
            <a:chOff x="864" y="1344"/>
            <a:chExt cx="4368" cy="1526"/>
          </a:xfrm>
        </p:grpSpPr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 rot="-21600000">
              <a:off x="1151" y="1968"/>
              <a:ext cx="4081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>
                  <a:latin typeface="Century Gothic" pitchFamily="34" charset="0"/>
                </a:rPr>
                <a:t>Simple and dependable is better</a:t>
              </a:r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 rot="-21600000">
              <a:off x="864" y="1344"/>
              <a:ext cx="249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>
                  <a:latin typeface="Century Gothic" pitchFamily="34" charset="0"/>
                </a:rPr>
                <a:t>ANSWER II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 rot="-21600000">
              <a:off x="912" y="1824"/>
              <a:ext cx="3408" cy="48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42" name="Group 18"/>
          <p:cNvGrpSpPr>
            <a:grpSpLocks/>
          </p:cNvGrpSpPr>
          <p:nvPr/>
        </p:nvGrpSpPr>
        <p:grpSpPr bwMode="auto">
          <a:xfrm rot="2700000">
            <a:off x="4495800" y="2362200"/>
            <a:ext cx="762000" cy="762000"/>
            <a:chOff x="0" y="0"/>
            <a:chExt cx="1920" cy="1920"/>
          </a:xfrm>
        </p:grpSpPr>
        <p:sp>
          <p:nvSpPr>
            <p:cNvPr id="26643" name="AutoShape 19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0" cy="1920"/>
            </a:xfrm>
            <a:prstGeom prst="rtTriangle">
              <a:avLst/>
            </a:prstGeom>
            <a:pattFill prst="pct70">
              <a:fgClr>
                <a:schemeClr val="bg1">
                  <a:alpha val="57001"/>
                </a:schemeClr>
              </a:fgClr>
              <a:bgClr>
                <a:srgbClr val="DDDDDD">
                  <a:alpha val="57001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AutoShape 20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248" cy="1248"/>
            </a:xfrm>
            <a:prstGeom prst="rtTriangle">
              <a:avLst/>
            </a:prstGeom>
            <a:pattFill prst="pct70">
              <a:fgClr>
                <a:srgbClr val="EAEAEA">
                  <a:alpha val="53999"/>
                </a:srgbClr>
              </a:fgClr>
              <a:bgClr>
                <a:srgbClr val="DDDDDD">
                  <a:alpha val="53999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AutoShape 21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768" cy="768"/>
            </a:xfrm>
            <a:prstGeom prst="rtTriangle">
              <a:avLst/>
            </a:prstGeom>
            <a:pattFill prst="pct70">
              <a:fgClr>
                <a:srgbClr val="DDDDDD">
                  <a:alpha val="47000"/>
                </a:srgbClr>
              </a:fgClr>
              <a:bgClr>
                <a:srgbClr val="C0C0C0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AutoShape 22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432" cy="432"/>
            </a:xfrm>
            <a:prstGeom prst="rtTriangle">
              <a:avLst/>
            </a:prstGeom>
            <a:pattFill prst="pct70">
              <a:fgClr>
                <a:srgbClr val="C0C0C0">
                  <a:alpha val="33000"/>
                </a:srgbClr>
              </a:fgClr>
              <a:bgClr>
                <a:srgbClr val="B2B2B2">
                  <a:alpha val="33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AutoShape 23" descr="70%"/>
            <p:cNvSpPr>
              <a:spLocks noChangeArrowheads="1"/>
            </p:cNvSpPr>
            <p:nvPr/>
          </p:nvSpPr>
          <p:spPr bwMode="auto">
            <a:xfrm rot="5400000">
              <a:off x="0" y="0"/>
              <a:ext cx="192" cy="192"/>
            </a:xfrm>
            <a:prstGeom prst="rtTriangle">
              <a:avLst/>
            </a:prstGeom>
            <a:pattFill prst="pct70">
              <a:fgClr>
                <a:srgbClr val="B2B2B2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95400" y="2819400"/>
            <a:ext cx="78486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Manipulators should be designed for a specific purpose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CONCEPT II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914400" y="2743200"/>
            <a:ext cx="525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1143000" y="3048000"/>
            <a:ext cx="76200" cy="19812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12" name="Group 20"/>
          <p:cNvGrpSpPr>
            <a:grpSpLocks/>
          </p:cNvGrpSpPr>
          <p:nvPr/>
        </p:nvGrpSpPr>
        <p:grpSpPr bwMode="auto">
          <a:xfrm rot="5400000">
            <a:off x="5257800" y="990600"/>
            <a:ext cx="457200" cy="2743200"/>
            <a:chOff x="0" y="3168"/>
            <a:chExt cx="5760" cy="1152"/>
          </a:xfrm>
        </p:grpSpPr>
        <p:sp>
          <p:nvSpPr>
            <p:cNvPr id="8213" name="Rectangle 21" descr="90%"/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pattFill prst="pct90">
              <a:fgClr>
                <a:schemeClr val="bg1">
                  <a:alpha val="17000"/>
                </a:schemeClr>
              </a:fgClr>
              <a:bgClr>
                <a:srgbClr val="B2B2B2">
                  <a:alpha val="1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AutoShape 22" descr="75%"/>
            <p:cNvSpPr>
              <a:spLocks noChangeArrowheads="1"/>
            </p:cNvSpPr>
            <p:nvPr/>
          </p:nvSpPr>
          <p:spPr bwMode="auto">
            <a:xfrm>
              <a:off x="0" y="3456"/>
              <a:ext cx="5760" cy="864"/>
            </a:xfrm>
            <a:prstGeom prst="roundRect">
              <a:avLst>
                <a:gd name="adj" fmla="val 16667"/>
              </a:avLst>
            </a:prstGeom>
            <a:pattFill prst="pct75">
              <a:fgClr>
                <a:srgbClr val="F8F8F8"/>
              </a:fgClr>
              <a:bgClr>
                <a:srgbClr val="DDDDDD"/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AutoShape 23" descr="70%"/>
            <p:cNvSpPr>
              <a:spLocks noChangeArrowheads="1"/>
            </p:cNvSpPr>
            <p:nvPr/>
          </p:nvSpPr>
          <p:spPr bwMode="auto">
            <a:xfrm>
              <a:off x="192" y="3696"/>
              <a:ext cx="5376" cy="624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F8F8F8">
                  <a:alpha val="58000"/>
                </a:srgbClr>
              </a:fgClr>
              <a:bgClr>
                <a:srgbClr val="C0C0C0">
                  <a:alpha val="58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AutoShape 24" descr="70%"/>
            <p:cNvSpPr>
              <a:spLocks noChangeArrowheads="1"/>
            </p:cNvSpPr>
            <p:nvPr/>
          </p:nvSpPr>
          <p:spPr bwMode="auto">
            <a:xfrm>
              <a:off x="576" y="3888"/>
              <a:ext cx="4608" cy="432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DDDDDD">
                  <a:alpha val="55000"/>
                </a:srgbClr>
              </a:fgClr>
              <a:bgClr>
                <a:srgbClr val="B2B2B2">
                  <a:alpha val="55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AutoShape 25" descr="70%"/>
            <p:cNvSpPr>
              <a:spLocks noChangeArrowheads="1"/>
            </p:cNvSpPr>
            <p:nvPr/>
          </p:nvSpPr>
          <p:spPr bwMode="auto">
            <a:xfrm>
              <a:off x="1008" y="4080"/>
              <a:ext cx="3696" cy="240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C0C0C0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AutoShape 26" descr="70%"/>
            <p:cNvSpPr>
              <a:spLocks noChangeArrowheads="1"/>
            </p:cNvSpPr>
            <p:nvPr/>
          </p:nvSpPr>
          <p:spPr bwMode="auto">
            <a:xfrm>
              <a:off x="1968" y="4224"/>
              <a:ext cx="2016" cy="96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B2B2B2">
                  <a:alpha val="49001"/>
                </a:srgbClr>
              </a:fgClr>
              <a:bgClr>
                <a:srgbClr val="808080">
                  <a:alpha val="49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/>
      <p:bldP spid="8196" grpId="0" animBg="1"/>
      <p:bldP spid="82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752600" y="1447800"/>
            <a:ext cx="6096000" cy="511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Purposes: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400">
                <a:latin typeface="Century Gothic" pitchFamily="34" charset="0"/>
              </a:rPr>
              <a:t>Changing position of field objects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400">
                <a:latin typeface="Century Gothic" pitchFamily="34" charset="0"/>
              </a:rPr>
              <a:t>Changing position of robot w/ FOs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4400">
              <a:latin typeface="Century Gothic" pitchFamily="34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371600" y="6096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latin typeface="Century Gothic" pitchFamily="34" charset="0"/>
              </a:rPr>
              <a:t>CONCEPT II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447800" y="1371600"/>
            <a:ext cx="525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1676400" y="1600200"/>
            <a:ext cx="76200" cy="19812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8" name="Group 20"/>
          <p:cNvGrpSpPr>
            <a:grpSpLocks/>
          </p:cNvGrpSpPr>
          <p:nvPr/>
        </p:nvGrpSpPr>
        <p:grpSpPr bwMode="auto">
          <a:xfrm rot="5400000">
            <a:off x="5791200" y="-381000"/>
            <a:ext cx="457200" cy="2743200"/>
            <a:chOff x="0" y="3168"/>
            <a:chExt cx="5760" cy="1152"/>
          </a:xfrm>
        </p:grpSpPr>
        <p:sp>
          <p:nvSpPr>
            <p:cNvPr id="7189" name="Rectangle 21" descr="90%"/>
            <p:cNvSpPr>
              <a:spLocks noChangeArrowheads="1"/>
            </p:cNvSpPr>
            <p:nvPr/>
          </p:nvSpPr>
          <p:spPr bwMode="auto">
            <a:xfrm>
              <a:off x="0" y="3168"/>
              <a:ext cx="5760" cy="1152"/>
            </a:xfrm>
            <a:prstGeom prst="rect">
              <a:avLst/>
            </a:prstGeom>
            <a:pattFill prst="pct90">
              <a:fgClr>
                <a:schemeClr val="bg1">
                  <a:alpha val="17000"/>
                </a:schemeClr>
              </a:fgClr>
              <a:bgClr>
                <a:srgbClr val="B2B2B2">
                  <a:alpha val="17000"/>
                </a:srgbClr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AutoShape 22" descr="75%"/>
            <p:cNvSpPr>
              <a:spLocks noChangeArrowheads="1"/>
            </p:cNvSpPr>
            <p:nvPr/>
          </p:nvSpPr>
          <p:spPr bwMode="auto">
            <a:xfrm>
              <a:off x="0" y="3456"/>
              <a:ext cx="5760" cy="864"/>
            </a:xfrm>
            <a:prstGeom prst="roundRect">
              <a:avLst>
                <a:gd name="adj" fmla="val 16667"/>
              </a:avLst>
            </a:prstGeom>
            <a:pattFill prst="pct75">
              <a:fgClr>
                <a:srgbClr val="F8F8F8"/>
              </a:fgClr>
              <a:bgClr>
                <a:srgbClr val="DDDDDD"/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AutoShape 23" descr="70%"/>
            <p:cNvSpPr>
              <a:spLocks noChangeArrowheads="1"/>
            </p:cNvSpPr>
            <p:nvPr/>
          </p:nvSpPr>
          <p:spPr bwMode="auto">
            <a:xfrm>
              <a:off x="192" y="3696"/>
              <a:ext cx="5376" cy="624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F8F8F8">
                  <a:alpha val="58000"/>
                </a:srgbClr>
              </a:fgClr>
              <a:bgClr>
                <a:srgbClr val="C0C0C0">
                  <a:alpha val="58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AutoShape 24" descr="70%"/>
            <p:cNvSpPr>
              <a:spLocks noChangeArrowheads="1"/>
            </p:cNvSpPr>
            <p:nvPr/>
          </p:nvSpPr>
          <p:spPr bwMode="auto">
            <a:xfrm>
              <a:off x="576" y="3888"/>
              <a:ext cx="4608" cy="432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DDDDDD">
                  <a:alpha val="55000"/>
                </a:srgbClr>
              </a:fgClr>
              <a:bgClr>
                <a:srgbClr val="B2B2B2">
                  <a:alpha val="55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AutoShape 25" descr="70%"/>
            <p:cNvSpPr>
              <a:spLocks noChangeArrowheads="1"/>
            </p:cNvSpPr>
            <p:nvPr/>
          </p:nvSpPr>
          <p:spPr bwMode="auto">
            <a:xfrm>
              <a:off x="1008" y="4080"/>
              <a:ext cx="3696" cy="240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C0C0C0">
                  <a:alpha val="47000"/>
                </a:srgbClr>
              </a:fgClr>
              <a:bgClr>
                <a:srgbClr val="969696">
                  <a:alpha val="47000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AutoShape 26" descr="70%"/>
            <p:cNvSpPr>
              <a:spLocks noChangeArrowheads="1"/>
            </p:cNvSpPr>
            <p:nvPr/>
          </p:nvSpPr>
          <p:spPr bwMode="auto">
            <a:xfrm>
              <a:off x="1968" y="4224"/>
              <a:ext cx="2016" cy="96"/>
            </a:xfrm>
            <a:prstGeom prst="roundRect">
              <a:avLst>
                <a:gd name="adj" fmla="val 16667"/>
              </a:avLst>
            </a:prstGeom>
            <a:pattFill prst="pct70">
              <a:fgClr>
                <a:srgbClr val="B2B2B2">
                  <a:alpha val="49001"/>
                </a:srgbClr>
              </a:fgClr>
              <a:bgClr>
                <a:srgbClr val="808080">
                  <a:alpha val="49001"/>
                </a:srgbClr>
              </a:bgClr>
            </a:patt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78" grpId="0"/>
      <p:bldP spid="7179" grpId="0" animBg="1"/>
      <p:bldP spid="7187" grpId="0" animBg="1"/>
    </p:bldLst>
  </p:timing>
</p:sld>
</file>

<file path=ppt/theme/theme1.xml><?xml version="1.0" encoding="utf-8"?>
<a:theme xmlns:a="http://schemas.openxmlformats.org/drawingml/2006/main" name="MVRT Theme">
  <a:themeElements>
    <a:clrScheme name="MVRT Theme Color">
      <a:dk1>
        <a:srgbClr val="7030A0"/>
      </a:dk1>
      <a:lt1>
        <a:srgbClr val="9C9CDE"/>
      </a:lt1>
      <a:dk2>
        <a:srgbClr val="CC99FF"/>
      </a:dk2>
      <a:lt2>
        <a:srgbClr val="9933FF"/>
      </a:lt2>
      <a:accent1>
        <a:srgbClr val="CEBDE1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8AC0"/>
      </a:accent5>
      <a:accent6>
        <a:srgbClr val="A664CE"/>
      </a:accent6>
      <a:hlink>
        <a:srgbClr val="9966FF"/>
      </a:hlink>
      <a:folHlink>
        <a:srgbClr val="CCCCFF"/>
      </a:folHlink>
    </a:clrScheme>
    <a:fontScheme name="Custom 1">
      <a:majorFont>
        <a:latin typeface="BankGothic Lt BT"/>
        <a:ea typeface=""/>
        <a:cs typeface=""/>
      </a:majorFont>
      <a:minorFont>
        <a:latin typeface="BankGothic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86868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0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MVRT Theme</Template>
  <TotalTime>506</TotalTime>
  <Words>258</Words>
  <Application>Microsoft Office PowerPoint</Application>
  <PresentationFormat>On-screen Show (4:3)</PresentationFormat>
  <Paragraphs>75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MVRT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NVIDIA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nVidia</dc:creator>
  <cp:lastModifiedBy>Daniel Tan</cp:lastModifiedBy>
  <cp:revision>17</cp:revision>
  <dcterms:created xsi:type="dcterms:W3CDTF">2006-10-08T21:04:41Z</dcterms:created>
  <dcterms:modified xsi:type="dcterms:W3CDTF">2011-02-06T01:11:05Z</dcterms:modified>
</cp:coreProperties>
</file>