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1"/>
  </p:handoutMasterIdLst>
  <p:sldIdLst>
    <p:sldId id="281" r:id="rId2"/>
    <p:sldId id="256" r:id="rId3"/>
    <p:sldId id="282" r:id="rId4"/>
    <p:sldId id="298" r:id="rId5"/>
    <p:sldId id="283" r:id="rId6"/>
    <p:sldId id="322" r:id="rId7"/>
    <p:sldId id="319" r:id="rId8"/>
    <p:sldId id="323" r:id="rId9"/>
    <p:sldId id="286" r:id="rId10"/>
    <p:sldId id="324" r:id="rId11"/>
    <p:sldId id="284" r:id="rId12"/>
    <p:sldId id="299" r:id="rId13"/>
    <p:sldId id="325" r:id="rId14"/>
    <p:sldId id="285" r:id="rId15"/>
    <p:sldId id="327" r:id="rId16"/>
    <p:sldId id="289" r:id="rId17"/>
    <p:sldId id="290" r:id="rId18"/>
    <p:sldId id="291" r:id="rId19"/>
    <p:sldId id="328" r:id="rId20"/>
    <p:sldId id="288" r:id="rId21"/>
    <p:sldId id="316" r:id="rId22"/>
    <p:sldId id="314" r:id="rId23"/>
    <p:sldId id="329" r:id="rId24"/>
    <p:sldId id="311" r:id="rId25"/>
    <p:sldId id="315" r:id="rId26"/>
    <p:sldId id="309" r:id="rId27"/>
    <p:sldId id="310" r:id="rId28"/>
    <p:sldId id="312" r:id="rId29"/>
    <p:sldId id="31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-11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2798A-2EA3-4391-9574-194682E147D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344C2-9D8F-49C8-8B9F-B68D81D53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8F842-2D41-4E8E-B840-6EDDFB513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397A8-1457-4FC2-8092-045721A31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6D79D-BC50-4706-9384-98555E4E6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2CE9B5F-6AEF-4136-82C8-9DA7260B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79C9C1-40E4-4CC2-99AE-542A1A0424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2C7DF-E40E-4EE6-BB20-BE0BB0B1A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AE25D-E408-4984-B6EA-6131D2350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9B36B-3D80-4C97-90A7-25ADA9D5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DB242-066A-4007-A05E-9F925C142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E2D50-EE1C-4249-9B1B-2234EEE54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16BD9-2981-4A2D-B3D3-8F18373FE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0FA1A-896E-4F84-A76F-BAD396FD73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44B25-FE8B-4AC5-871C-B491BA3B1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CE9B5F-6AEF-4136-82C8-9DA7260B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chiefdelphi.com/media/img/978/978d90c7b82cb22cb25f03f1815cf81e_l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://www.robotmarketplace.com/images/store_bpm12a02_lg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www.batterywarehouseco.com/catalog/images/SLA-17-12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www.bonzabuy.com.au/store/images/D100c0017sml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Wiring the new control system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MVRT</a:t>
            </a:r>
          </a:p>
          <a:p>
            <a:r>
              <a:rPr lang="en-US" dirty="0" smtClean="0"/>
              <a:t>2010 – 2011 Season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Circuit breaker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657600"/>
            <a:ext cx="2209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distribution board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1377696" y="2596896"/>
            <a:ext cx="292608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66700" y="4991100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72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953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334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715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096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1371600" y="2590800"/>
            <a:ext cx="304800" cy="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1370806" y="3505200"/>
            <a:ext cx="3048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Compact RIO Controller (</a:t>
            </a:r>
            <a:r>
              <a:rPr lang="en-US" dirty="0" err="1" smtClean="0"/>
              <a:t>cRio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905000"/>
            <a:ext cx="4492752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Brains of Robot</a:t>
            </a:r>
          </a:p>
          <a:p>
            <a:r>
              <a:rPr lang="en-US" sz="2400" dirty="0" smtClean="0"/>
              <a:t>Gets power from the power distributor board</a:t>
            </a:r>
          </a:p>
          <a:p>
            <a:r>
              <a:rPr lang="en-US" sz="2400" dirty="0" smtClean="0"/>
              <a:t>Sends power and signal to the Digital </a:t>
            </a:r>
            <a:r>
              <a:rPr lang="en-US" sz="2400" dirty="0" err="1" smtClean="0"/>
              <a:t>Sidecard</a:t>
            </a:r>
            <a:r>
              <a:rPr lang="en-US" sz="2400" dirty="0" smtClean="0"/>
              <a:t> and the Wi-Fi interface</a:t>
            </a:r>
          </a:p>
          <a:p>
            <a:r>
              <a:rPr lang="en-US" sz="2400" dirty="0" smtClean="0"/>
              <a:t>Connects via Wi-Fi to the driver station and the robot</a:t>
            </a:r>
            <a:endParaRPr lang="en-US" sz="2400" dirty="0"/>
          </a:p>
        </p:txBody>
      </p:sp>
      <p:pic>
        <p:nvPicPr>
          <p:cNvPr id="5" name="Picture 4" descr="http://first.wpi.edu/Images/CMS/First/crio_with_modules_rdax_600x3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32004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Bumpers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6092952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Analog Input Module</a:t>
            </a:r>
          </a:p>
          <a:p>
            <a:pPr lvl="1"/>
            <a:r>
              <a:rPr lang="en-US" dirty="0" smtClean="0"/>
              <a:t>Analog inputs with 3 pin connectors</a:t>
            </a:r>
          </a:p>
          <a:p>
            <a:r>
              <a:rPr lang="en-US" dirty="0" smtClean="0"/>
              <a:t>Digital Adapter Module</a:t>
            </a:r>
          </a:p>
          <a:p>
            <a:pPr lvl="1"/>
            <a:r>
              <a:rPr lang="en-US" dirty="0" smtClean="0"/>
              <a:t>Connects to Digital Sidecar with a ribbon cable</a:t>
            </a:r>
          </a:p>
          <a:p>
            <a:pPr lvl="1"/>
            <a:r>
              <a:rPr lang="en-US" dirty="0" smtClean="0"/>
              <a:t>PWMs, Digital I/O, 3-pin relay connectors</a:t>
            </a:r>
          </a:p>
          <a:p>
            <a:r>
              <a:rPr lang="en-US" dirty="0" smtClean="0"/>
              <a:t>Relay Module (On/Off)</a:t>
            </a:r>
          </a:p>
          <a:p>
            <a:pPr lvl="1"/>
            <a:r>
              <a:rPr lang="en-US" dirty="0" smtClean="0"/>
              <a:t>Control solenoids (electrical controller used with pneumatic system)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5617190" y="2950187"/>
            <a:ext cx="4495799" cy="17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Circuit breaker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657600"/>
            <a:ext cx="2209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distribution board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1377696" y="2596896"/>
            <a:ext cx="292608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66700" y="4991100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72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953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334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715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096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24400" y="1524000"/>
            <a:ext cx="2286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cRio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24400" y="2286000"/>
            <a:ext cx="762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Digital module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5486400" y="2286000"/>
            <a:ext cx="762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Solen</a:t>
            </a:r>
            <a:r>
              <a:rPr lang="en-US" sz="1100" dirty="0" smtClean="0"/>
              <a:t>-</a:t>
            </a:r>
          </a:p>
          <a:p>
            <a:pPr algn="ctr"/>
            <a:r>
              <a:rPr lang="en-US" sz="1100" dirty="0" smtClean="0"/>
              <a:t>-</a:t>
            </a:r>
            <a:r>
              <a:rPr lang="en-US" sz="1100" dirty="0" err="1" smtClean="0"/>
              <a:t>oid</a:t>
            </a:r>
            <a:r>
              <a:rPr lang="en-US" sz="1100" dirty="0" smtClean="0"/>
              <a:t> module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6248400" y="2286000"/>
            <a:ext cx="762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Analog module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5563394" y="3352006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7359396" y="3613404"/>
            <a:ext cx="5212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6477000" y="32004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6629400" y="33528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903412"/>
            <a:ext cx="3794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4953794" y="3123406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1371600" y="2590800"/>
            <a:ext cx="304800" cy="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1370806" y="3505200"/>
            <a:ext cx="3048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Sidecar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905000"/>
            <a:ext cx="3273552" cy="4495800"/>
          </a:xfrm>
        </p:spPr>
        <p:txBody>
          <a:bodyPr/>
          <a:lstStyle/>
          <a:p>
            <a:r>
              <a:rPr lang="en-US" sz="2400" dirty="0" smtClean="0"/>
              <a:t>Used to connect variety of different signals, mainly to the Victors</a:t>
            </a:r>
          </a:p>
          <a:p>
            <a:r>
              <a:rPr lang="en-US" sz="2400" dirty="0" smtClean="0"/>
              <a:t>Connects to the </a:t>
            </a:r>
            <a:r>
              <a:rPr lang="en-US" sz="2400" dirty="0" err="1" smtClean="0"/>
              <a:t>cRio</a:t>
            </a:r>
            <a:r>
              <a:rPr lang="en-US" sz="2400" dirty="0" smtClean="0"/>
              <a:t> module and power distributor block </a:t>
            </a:r>
            <a:endParaRPr lang="en-US" sz="2400" dirty="0"/>
          </a:p>
        </p:txBody>
      </p:sp>
      <p:pic>
        <p:nvPicPr>
          <p:cNvPr id="7" name="Picture 2" descr="http://ep.yimg.com/ca/I/yhst-33833170891817_2114_256463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297450" y="1569952"/>
            <a:ext cx="3914775" cy="4584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Circuit breaker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657600"/>
            <a:ext cx="2209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distribution board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1377696" y="2596896"/>
            <a:ext cx="292608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66700" y="4991100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72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953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334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715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096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24400" y="1524000"/>
            <a:ext cx="2286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cRio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24400" y="2286000"/>
            <a:ext cx="762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Digital module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5486400" y="2286000"/>
            <a:ext cx="762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Solen</a:t>
            </a:r>
            <a:r>
              <a:rPr lang="en-US" sz="1100" dirty="0" smtClean="0"/>
              <a:t>-</a:t>
            </a:r>
          </a:p>
          <a:p>
            <a:pPr algn="ctr"/>
            <a:r>
              <a:rPr lang="en-US" sz="1100" dirty="0" smtClean="0"/>
              <a:t>-</a:t>
            </a:r>
            <a:r>
              <a:rPr lang="en-US" sz="1100" dirty="0" err="1" smtClean="0"/>
              <a:t>oid</a:t>
            </a:r>
            <a:r>
              <a:rPr lang="en-US" sz="1100" dirty="0" smtClean="0"/>
              <a:t> module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6248400" y="2286000"/>
            <a:ext cx="762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Analog module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4572000" y="3200400"/>
            <a:ext cx="9144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Digital sidecar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5563394" y="3352006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7359396" y="3613404"/>
            <a:ext cx="5212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6477000" y="32004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6629400" y="33528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903412"/>
            <a:ext cx="3794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6" idx="0"/>
          </p:cNvCxnSpPr>
          <p:nvPr/>
        </p:nvCxnSpPr>
        <p:spPr>
          <a:xfrm rot="5400000">
            <a:off x="4953794" y="3123406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1371600" y="2590800"/>
            <a:ext cx="304800" cy="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1370806" y="3505200"/>
            <a:ext cx="3048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Jaguar Speed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524000"/>
            <a:ext cx="3730752" cy="4495800"/>
          </a:xfrm>
        </p:spPr>
        <p:txBody>
          <a:bodyPr/>
          <a:lstStyle/>
          <a:p>
            <a:r>
              <a:rPr lang="en-US" sz="2400" dirty="0" smtClean="0"/>
              <a:t>Determines how much power goes to the motor</a:t>
            </a:r>
          </a:p>
          <a:p>
            <a:r>
              <a:rPr lang="en-US" sz="2400" dirty="0" smtClean="0"/>
              <a:t>Gets power from the distribution board, input from the digital </a:t>
            </a:r>
            <a:r>
              <a:rPr lang="en-US" sz="2400" dirty="0" err="1" smtClean="0"/>
              <a:t>sidecard</a:t>
            </a:r>
            <a:r>
              <a:rPr lang="en-US" sz="2400" dirty="0" smtClean="0"/>
              <a:t>, and outputs to the motors</a:t>
            </a:r>
            <a:endParaRPr lang="en-US" sz="2400" dirty="0"/>
          </a:p>
        </p:txBody>
      </p:sp>
      <p:pic>
        <p:nvPicPr>
          <p:cNvPr id="6" name="Picture 7" descr="Jaguar 2">
            <a:hlinkClick r:id="rId2" tooltip="Jaguar 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85950"/>
            <a:ext cx="41910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524000"/>
            <a:ext cx="5407152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Motors wired to Jaguar speed controller</a:t>
            </a:r>
          </a:p>
          <a:p>
            <a:pPr lvl="1"/>
            <a:r>
              <a:rPr lang="en-US" dirty="0" smtClean="0"/>
              <a:t>Wired up by both the ground and the power</a:t>
            </a:r>
          </a:p>
          <a:p>
            <a:r>
              <a:rPr lang="en-US" dirty="0" smtClean="0"/>
              <a:t>Wire with </a:t>
            </a:r>
            <a:r>
              <a:rPr lang="en-US" dirty="0" err="1" smtClean="0"/>
              <a:t>Powerpole</a:t>
            </a:r>
            <a:r>
              <a:rPr lang="en-US" dirty="0" smtClean="0"/>
              <a:t> connectors</a:t>
            </a:r>
          </a:p>
          <a:p>
            <a:r>
              <a:rPr lang="en-US" dirty="0" smtClean="0"/>
              <a:t>Jaguars make motors move at a certain speed</a:t>
            </a:r>
          </a:p>
          <a:p>
            <a:r>
              <a:rPr lang="en-US" dirty="0" smtClean="0"/>
              <a:t>Motors allow an object to rotate</a:t>
            </a:r>
          </a:p>
        </p:txBody>
      </p:sp>
      <p:pic>
        <p:nvPicPr>
          <p:cNvPr id="5" name="Picture 5" descr="http://www.robotmarketplace.com/images/store_bpm12a02_lg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629400" y="3810000"/>
            <a:ext cx="1943100" cy="1333500"/>
          </a:xfrm>
          <a:prstGeom prst="rect">
            <a:avLst/>
          </a:prstGeom>
          <a:noFill/>
        </p:spPr>
      </p:pic>
      <p:pic>
        <p:nvPicPr>
          <p:cNvPr id="7" name="Picture 6" descr="http://www.robotshop.ca/Images/Small/en/banebots-first-cim-motor.jpg"/>
          <p:cNvPicPr>
            <a:picLocks noChangeAspect="1" noChangeArrowheads="1"/>
          </p:cNvPicPr>
          <p:nvPr/>
        </p:nvPicPr>
        <p:blipFill>
          <a:blip r:embed="rId4" cstate="print"/>
          <a:srcRect t="13793" b="13793"/>
          <a:stretch>
            <a:fillRect/>
          </a:stretch>
        </p:blipFill>
        <p:spPr bwMode="auto">
          <a:xfrm>
            <a:off x="6553200" y="1752600"/>
            <a:ext cx="22098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25963"/>
          </a:xfrm>
        </p:spPr>
        <p:txBody>
          <a:bodyPr/>
          <a:lstStyle/>
          <a:p>
            <a:r>
              <a:rPr lang="en-US" sz="2800" dirty="0" smtClean="0"/>
              <a:t>Input: a voltage input </a:t>
            </a:r>
          </a:p>
          <a:p>
            <a:r>
              <a:rPr lang="en-US" sz="2800" dirty="0" smtClean="0"/>
              <a:t>Output: voltage to a motor </a:t>
            </a:r>
          </a:p>
          <a:p>
            <a:pPr lvl="1"/>
            <a:r>
              <a:rPr lang="en-US" sz="2400" dirty="0" smtClean="0"/>
              <a:t>Full forward (+12V)</a:t>
            </a:r>
          </a:p>
          <a:p>
            <a:pPr lvl="1"/>
            <a:r>
              <a:rPr lang="en-US" sz="2400" dirty="0" smtClean="0"/>
              <a:t>Full backward (-12V)</a:t>
            </a:r>
          </a:p>
          <a:p>
            <a:r>
              <a:rPr lang="en-US" sz="2800" dirty="0" smtClean="0"/>
              <a:t>Turns compressor on and off to charge pneumatics system</a:t>
            </a:r>
          </a:p>
          <a:p>
            <a:r>
              <a:rPr lang="en-US" sz="2800" dirty="0" smtClean="0"/>
              <a:t>Wired to compressor and digital sidecar</a:t>
            </a:r>
          </a:p>
        </p:txBody>
      </p:sp>
      <p:pic>
        <p:nvPicPr>
          <p:cNvPr id="4" name="Picture 16" descr="G:\PICTURES\2010_Robotics_Workshop\IMG_059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876800"/>
            <a:ext cx="234469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Circuit breaker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657600"/>
            <a:ext cx="2209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distribution board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1377696" y="2596896"/>
            <a:ext cx="292608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66700" y="4991100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72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953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334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715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096294" y="4990306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24400" y="1524000"/>
            <a:ext cx="2286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cRio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24400" y="2286000"/>
            <a:ext cx="762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Digital module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5486400" y="2286000"/>
            <a:ext cx="762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Solen</a:t>
            </a:r>
            <a:r>
              <a:rPr lang="en-US" sz="1100" dirty="0" smtClean="0"/>
              <a:t>-</a:t>
            </a:r>
          </a:p>
          <a:p>
            <a:pPr algn="ctr"/>
            <a:r>
              <a:rPr lang="en-US" sz="1100" dirty="0" smtClean="0"/>
              <a:t>-</a:t>
            </a:r>
            <a:r>
              <a:rPr lang="en-US" sz="1100" dirty="0" err="1" smtClean="0"/>
              <a:t>oid</a:t>
            </a:r>
            <a:r>
              <a:rPr lang="en-US" sz="1100" dirty="0" smtClean="0"/>
              <a:t> module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6248400" y="2286000"/>
            <a:ext cx="762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Analog module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4572000" y="3200400"/>
            <a:ext cx="9144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Digital sidecar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038600" y="4572000"/>
            <a:ext cx="11430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Motor speed controllers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486400" y="4572000"/>
            <a:ext cx="8382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Spike relays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3048000" y="4495800"/>
            <a:ext cx="838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Digital sensors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4191000" y="5715000"/>
            <a:ext cx="762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motors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5334000" y="5715000"/>
            <a:ext cx="1143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compressor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4953000" y="41148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230368" y="3608832"/>
            <a:ext cx="0" cy="1316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426490" y="4424902"/>
            <a:ext cx="2926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5720302" y="4412710"/>
            <a:ext cx="2926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6" idx="1"/>
          </p:cNvCxnSpPr>
          <p:nvPr/>
        </p:nvCxnSpPr>
        <p:spPr>
          <a:xfrm rot="10800000">
            <a:off x="3429000" y="3581400"/>
            <a:ext cx="1143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9" idx="0"/>
          </p:cNvCxnSpPr>
          <p:nvPr/>
        </p:nvCxnSpPr>
        <p:spPr>
          <a:xfrm rot="16200000" flipH="1">
            <a:off x="2973388" y="40386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0" idx="0"/>
          </p:cNvCxnSpPr>
          <p:nvPr/>
        </p:nvCxnSpPr>
        <p:spPr>
          <a:xfrm rot="5400000">
            <a:off x="4382294" y="5523706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5716588" y="55245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5563394" y="3352006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7359396" y="3613404"/>
            <a:ext cx="5212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6477000" y="32004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6629400" y="33528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903412"/>
            <a:ext cx="3794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6" idx="0"/>
          </p:cNvCxnSpPr>
          <p:nvPr/>
        </p:nvCxnSpPr>
        <p:spPr>
          <a:xfrm rot="5400000">
            <a:off x="4953794" y="3123406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1371600" y="2590800"/>
            <a:ext cx="304800" cy="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1370806" y="3505200"/>
            <a:ext cx="3048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3" name="Picture 5" descr="http://www.gearsinc.org/images/clear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Linksys Wi-Fi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905000"/>
            <a:ext cx="4416552" cy="4495800"/>
          </a:xfrm>
        </p:spPr>
        <p:txBody>
          <a:bodyPr/>
          <a:lstStyle/>
          <a:p>
            <a:r>
              <a:rPr lang="en-US" sz="2800" dirty="0" smtClean="0"/>
              <a:t>Connects the </a:t>
            </a:r>
            <a:r>
              <a:rPr lang="en-US" sz="2800" dirty="0" err="1" smtClean="0"/>
              <a:t>cRio</a:t>
            </a:r>
            <a:r>
              <a:rPr lang="en-US" sz="2800" dirty="0" smtClean="0"/>
              <a:t> to the driver station/router</a:t>
            </a:r>
          </a:p>
          <a:p>
            <a:r>
              <a:rPr lang="en-US" sz="2800" dirty="0" smtClean="0"/>
              <a:t>Connected to the OI and the power distribution board</a:t>
            </a:r>
            <a:endParaRPr lang="en-US" sz="2800" dirty="0"/>
          </a:p>
        </p:txBody>
      </p:sp>
      <p:pic>
        <p:nvPicPr>
          <p:cNvPr id="7172" name="Picture 4" descr="http://www.cedmagazine.com/uploadedImages/Ced/Articles/Cisco_WET610N.jpg"/>
          <p:cNvPicPr>
            <a:picLocks noChangeAspect="1" noChangeArrowheads="1"/>
          </p:cNvPicPr>
          <p:nvPr/>
        </p:nvPicPr>
        <p:blipFill>
          <a:blip r:embed="rId2" cstate="print"/>
          <a:srcRect b="4762"/>
          <a:stretch>
            <a:fillRect/>
          </a:stretch>
        </p:blipFill>
        <p:spPr bwMode="auto">
          <a:xfrm>
            <a:off x="5379308" y="1905000"/>
            <a:ext cx="3459892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diagram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81000" y="1524000"/>
            <a:ext cx="8001000" cy="4572000"/>
            <a:chOff x="381000" y="1524000"/>
            <a:chExt cx="8001000" cy="4572000"/>
          </a:xfrm>
        </p:grpSpPr>
        <p:sp>
          <p:nvSpPr>
            <p:cNvPr id="4" name="Rectangle 3"/>
            <p:cNvSpPr/>
            <p:nvPr/>
          </p:nvSpPr>
          <p:spPr>
            <a:xfrm>
              <a:off x="685800" y="1524000"/>
              <a:ext cx="15240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Battery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274320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Circuit breaker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3657600"/>
              <a:ext cx="2209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Power distribution board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6200000" flipV="1">
              <a:off x="1377696" y="2596896"/>
              <a:ext cx="292608" cy="0"/>
            </a:xfrm>
            <a:prstGeom prst="line">
              <a:avLst/>
            </a:prstGeom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266700" y="4991100"/>
              <a:ext cx="533400" cy="1588"/>
            </a:xfrm>
            <a:prstGeom prst="straightConnector1">
              <a:avLst/>
            </a:prstGeom>
            <a:ln w="1905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72294" y="4990306"/>
              <a:ext cx="533400" cy="1588"/>
            </a:xfrm>
            <a:prstGeom prst="straightConnector1">
              <a:avLst/>
            </a:prstGeom>
            <a:ln w="1905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953294" y="4990306"/>
              <a:ext cx="533400" cy="1588"/>
            </a:xfrm>
            <a:prstGeom prst="straightConnector1">
              <a:avLst/>
            </a:prstGeom>
            <a:ln w="1905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1334294" y="4990306"/>
              <a:ext cx="533400" cy="1588"/>
            </a:xfrm>
            <a:prstGeom prst="straightConnector1">
              <a:avLst/>
            </a:prstGeom>
            <a:ln w="1905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1715294" y="4990306"/>
              <a:ext cx="533400" cy="1588"/>
            </a:xfrm>
            <a:prstGeom prst="straightConnector1">
              <a:avLst/>
            </a:prstGeom>
            <a:ln w="1905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2096294" y="4990306"/>
              <a:ext cx="533400" cy="1588"/>
            </a:xfrm>
            <a:prstGeom prst="straightConnector1">
              <a:avLst/>
            </a:prstGeom>
            <a:ln w="1905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724400" y="1524000"/>
              <a:ext cx="22860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cRio</a:t>
              </a:r>
              <a:r>
                <a:rPr lang="en-US" dirty="0" smtClean="0"/>
                <a:t> controller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24400" y="2286000"/>
              <a:ext cx="7620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Digital module</a:t>
              </a:r>
              <a:endParaRPr lang="en-US" sz="11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86400" y="2286000"/>
              <a:ext cx="7620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Solen</a:t>
              </a:r>
              <a:r>
                <a:rPr lang="en-US" sz="1100" dirty="0" smtClean="0"/>
                <a:t>-</a:t>
              </a:r>
            </a:p>
            <a:p>
              <a:pPr algn="ctr"/>
              <a:r>
                <a:rPr lang="en-US" sz="1100" dirty="0" smtClean="0"/>
                <a:t>-</a:t>
              </a:r>
              <a:r>
                <a:rPr lang="en-US" sz="1100" dirty="0" err="1" smtClean="0"/>
                <a:t>oid</a:t>
              </a:r>
              <a:r>
                <a:rPr lang="en-US" sz="1100" dirty="0" smtClean="0"/>
                <a:t> module</a:t>
              </a:r>
              <a:endParaRPr lang="en-US" sz="11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286000"/>
              <a:ext cx="7620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Analog module</a:t>
              </a:r>
              <a:endParaRPr lang="en-US" sz="11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3200400"/>
              <a:ext cx="914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Digital sidecar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8600" y="4572000"/>
              <a:ext cx="11430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Motor speed controllers</a:t>
              </a:r>
              <a:endParaRPr lang="en-US" sz="11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86400" y="4572000"/>
              <a:ext cx="8382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Spike relays</a:t>
              </a:r>
              <a:endParaRPr lang="en-US" sz="11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0" y="4495800"/>
              <a:ext cx="8382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Digital sensors</a:t>
              </a:r>
              <a:endParaRPr lang="en-US" sz="11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91000" y="5715000"/>
              <a:ext cx="7620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motors</a:t>
              </a:r>
              <a:endParaRPr lang="en-US" sz="11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34000" y="5715000"/>
              <a:ext cx="1143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compressor</a:t>
              </a:r>
              <a:endParaRPr lang="en-US" sz="11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15000" y="3657600"/>
              <a:ext cx="9906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Pneumatic solenoid</a:t>
              </a:r>
              <a:endParaRPr lang="en-US" sz="1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62800" y="3886200"/>
              <a:ext cx="9144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Analog sensors</a:t>
              </a:r>
              <a:endParaRPr lang="en-US" sz="1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91400" y="1524000"/>
              <a:ext cx="9906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Wireless bridge</a:t>
              </a:r>
              <a:endParaRPr lang="en-US" sz="11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4953000" y="4114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5230368" y="3608832"/>
              <a:ext cx="0" cy="1316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4426490" y="4424902"/>
              <a:ext cx="2926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5720302" y="4412710"/>
              <a:ext cx="2926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6" idx="1"/>
            </p:cNvCxnSpPr>
            <p:nvPr/>
          </p:nvCxnSpPr>
          <p:spPr>
            <a:xfrm rot="10800000">
              <a:off x="3429000" y="3581400"/>
              <a:ext cx="1143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9" idx="0"/>
            </p:cNvCxnSpPr>
            <p:nvPr/>
          </p:nvCxnSpPr>
          <p:spPr>
            <a:xfrm rot="16200000" flipH="1">
              <a:off x="2973388" y="4038600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0" idx="0"/>
            </p:cNvCxnSpPr>
            <p:nvPr/>
          </p:nvCxnSpPr>
          <p:spPr>
            <a:xfrm rot="5400000">
              <a:off x="4382294" y="5523706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6200000" flipH="1">
              <a:off x="5716588" y="55245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563394" y="3352006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7359396" y="3613404"/>
              <a:ext cx="5212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6477000" y="32004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0800000">
              <a:off x="6629400" y="3352800"/>
              <a:ext cx="990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7010400" y="1903412"/>
              <a:ext cx="37941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36" idx="0"/>
            </p:cNvCxnSpPr>
            <p:nvPr/>
          </p:nvCxnSpPr>
          <p:spPr>
            <a:xfrm rot="5400000">
              <a:off x="4953794" y="3123406"/>
              <a:ext cx="152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16200000" flipH="1">
              <a:off x="1371600" y="2590800"/>
              <a:ext cx="304800" cy="0"/>
            </a:xfrm>
            <a:prstGeom prst="straightConnector1">
              <a:avLst/>
            </a:prstGeom>
            <a:ln w="1905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1370806" y="3505200"/>
              <a:ext cx="304800" cy="1588"/>
            </a:xfrm>
            <a:prstGeom prst="straightConnector1">
              <a:avLst/>
            </a:prstGeom>
            <a:ln w="19050"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WAGO &amp; </a:t>
            </a:r>
            <a:r>
              <a:rPr lang="en-US" dirty="0" err="1" smtClean="0"/>
              <a:t>Sauro</a:t>
            </a:r>
            <a:r>
              <a:rPr lang="en-US" dirty="0" smtClean="0"/>
              <a:t>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00200"/>
            <a:ext cx="5184648" cy="4953000"/>
          </a:xfrm>
        </p:spPr>
        <p:txBody>
          <a:bodyPr/>
          <a:lstStyle/>
          <a:p>
            <a:r>
              <a:rPr lang="en-US" dirty="0" smtClean="0"/>
              <a:t>2 pole</a:t>
            </a:r>
          </a:p>
          <a:p>
            <a:r>
              <a:rPr lang="en-US" dirty="0" smtClean="0"/>
              <a:t>Uses – Power distributor to…</a:t>
            </a:r>
          </a:p>
          <a:p>
            <a:pPr lvl="1"/>
            <a:r>
              <a:rPr lang="en-US" dirty="0" smtClean="0"/>
              <a:t>bumpers</a:t>
            </a:r>
          </a:p>
          <a:p>
            <a:pPr lvl="1"/>
            <a:r>
              <a:rPr lang="en-US" dirty="0" smtClean="0"/>
              <a:t>gaming adapter</a:t>
            </a:r>
          </a:p>
          <a:p>
            <a:pPr lvl="1"/>
            <a:r>
              <a:rPr lang="en-US" dirty="0" smtClean="0"/>
              <a:t>Digital side card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err="1" smtClean="0"/>
              <a:t>Sauro</a:t>
            </a:r>
            <a:r>
              <a:rPr lang="en-US" dirty="0" smtClean="0"/>
              <a:t> Connector</a:t>
            </a:r>
          </a:p>
          <a:p>
            <a:r>
              <a:rPr lang="en-US" dirty="0" smtClean="0"/>
              <a:t>4 pole</a:t>
            </a:r>
          </a:p>
          <a:p>
            <a:r>
              <a:rPr lang="en-US" dirty="0" smtClean="0"/>
              <a:t>Uses – Power distributor to… </a:t>
            </a:r>
          </a:p>
          <a:p>
            <a:pPr lvl="1"/>
            <a:r>
              <a:rPr lang="en-US" dirty="0" err="1" smtClean="0"/>
              <a:t>cRio</a:t>
            </a:r>
            <a:endParaRPr lang="en-US" dirty="0" smtClean="0"/>
          </a:p>
        </p:txBody>
      </p:sp>
      <p:pic>
        <p:nvPicPr>
          <p:cNvPr id="2050" name="Picture 2" descr="http://www.andymark.com/v/vspfiles/photos/am-0296-2T.jpg"/>
          <p:cNvPicPr>
            <a:picLocks noChangeAspect="1" noChangeArrowheads="1"/>
          </p:cNvPicPr>
          <p:nvPr/>
        </p:nvPicPr>
        <p:blipFill>
          <a:blip r:embed="rId2" cstate="print"/>
          <a:srcRect l="16300" t="11765" r="23931" b="17647"/>
          <a:stretch>
            <a:fillRect/>
          </a:stretch>
        </p:blipFill>
        <p:spPr bwMode="auto">
          <a:xfrm>
            <a:off x="609600" y="1600199"/>
            <a:ext cx="2374901" cy="2590801"/>
          </a:xfrm>
          <a:prstGeom prst="rect">
            <a:avLst/>
          </a:prstGeom>
          <a:noFill/>
        </p:spPr>
      </p:pic>
      <p:pic>
        <p:nvPicPr>
          <p:cNvPr id="2052" name="Picture 4" descr="http://www.andymark.com/v/vspfiles/photos/am-0295-2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19600"/>
            <a:ext cx="2381250" cy="2124075"/>
          </a:xfrm>
          <a:prstGeom prst="rect">
            <a:avLst/>
          </a:prstGeom>
          <a:noFill/>
        </p:spPr>
      </p:pic>
      <p:pic>
        <p:nvPicPr>
          <p:cNvPr id="6" name="Picture 5" descr="http://www.gearsinc.org/images/clearp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 smtClean="0"/>
              <a:t>Other parts/tools used to wire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3762"/>
            <a:ext cx="8229600" cy="4525963"/>
          </a:xfrm>
        </p:spPr>
        <p:txBody>
          <a:bodyPr/>
          <a:lstStyle/>
          <a:p>
            <a:r>
              <a:rPr lang="en-US" dirty="0" smtClean="0"/>
              <a:t>Servos</a:t>
            </a:r>
          </a:p>
          <a:p>
            <a:r>
              <a:rPr lang="en-US" dirty="0" smtClean="0"/>
              <a:t>Electrical tape</a:t>
            </a:r>
          </a:p>
          <a:p>
            <a:r>
              <a:rPr lang="en-US" dirty="0" smtClean="0"/>
              <a:t>PWM Wires</a:t>
            </a:r>
          </a:p>
          <a:p>
            <a:r>
              <a:rPr lang="en-US" dirty="0" err="1" smtClean="0"/>
              <a:t>Zipties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Label Makers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Servos</a:t>
            </a:r>
          </a:p>
        </p:txBody>
      </p:sp>
      <p:pic>
        <p:nvPicPr>
          <p:cNvPr id="32777" name="Picture 9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2438400"/>
            <a:ext cx="2362200" cy="2362200"/>
          </a:xfrm>
          <a:noFill/>
          <a:ln/>
        </p:spPr>
      </p:pic>
      <p:sp>
        <p:nvSpPr>
          <p:cNvPr id="327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2209800"/>
            <a:ext cx="396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Rotates from 0 to 254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Once given position, stays there and cannot be moved unless “told” by the code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very small </a:t>
            </a:r>
            <a:r>
              <a:rPr lang="en-US" sz="2400" dirty="0" smtClean="0"/>
              <a:t>motor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2011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2011 changes - Can use more servos starting this year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Max power = (0.5 * stall torque) * (0.5 * no load speed)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Load speed has to be less than 4W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Example (</a:t>
            </a:r>
            <a:r>
              <a:rPr lang="en-US" sz="2000" dirty="0" err="1" smtClean="0"/>
              <a:t>Hitec</a:t>
            </a:r>
            <a:r>
              <a:rPr lang="en-US" sz="2000" dirty="0" smtClean="0"/>
              <a:t> Hs – 322 servo)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Servo max power rating = torque x speed x unit conversion factor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  <a:buNone/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Torque = 3/7 kg/cm = 0.36 NM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RPM = 0.15s @ 60</a:t>
            </a:r>
            <a:r>
              <a:rPr lang="en-US" sz="1800" dirty="0" smtClean="0">
                <a:sym typeface="Symbol"/>
              </a:rPr>
              <a:t> = 66.7 RPM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ym typeface="Symbol"/>
              </a:rPr>
              <a:t>0.36 NM x 66.7 RPM x 0.1047 = 2.5W</a:t>
            </a:r>
            <a:endParaRPr lang="en-US" sz="18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3733800"/>
          <a:ext cx="6248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Speed (4.8V/6.0v)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0.19/0.15</a:t>
                      </a:r>
                      <a:r>
                        <a:rPr lang="en-US" sz="1400" baseline="0" dirty="0" smtClean="0"/>
                        <a:t> sec @ 60</a:t>
                      </a:r>
                      <a:r>
                        <a:rPr lang="en-US" sz="1400" dirty="0" smtClean="0">
                          <a:sym typeface="Symbol"/>
                        </a:rPr>
                        <a:t>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Torque oz/in</a:t>
                      </a:r>
                      <a:r>
                        <a:rPr lang="en-US" sz="1400" baseline="0" dirty="0" smtClean="0"/>
                        <a:t> (4.8V/6.0V)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42/51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Torque</a:t>
                      </a:r>
                      <a:r>
                        <a:rPr lang="en-US" sz="1400" baseline="0" dirty="0" smtClean="0"/>
                        <a:t> kg/cm (4.8V/6.0V)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3.0/3.7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Electrical Tape</a:t>
            </a:r>
          </a:p>
        </p:txBody>
      </p:sp>
      <p:pic>
        <p:nvPicPr>
          <p:cNvPr id="19465" name="Picture 9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590800"/>
            <a:ext cx="2370174" cy="2038350"/>
          </a:xfrm>
          <a:noFill/>
          <a:ln/>
        </p:spPr>
      </p:pic>
      <p:sp>
        <p:nvSpPr>
          <p:cNvPr id="1946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1600200"/>
            <a:ext cx="48006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Prevents the electrical current from hurting people on battery terminals or open wire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Primarily used to insulate bare wires or </a:t>
            </a:r>
            <a:r>
              <a:rPr lang="en-US" sz="2400" dirty="0" smtClean="0"/>
              <a:t>ends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 red electrical tape for power wires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 black tape for ground wires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Use to cover jaguar terminals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D:\Users\Danica\robotics\website\notes\pics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3841750" cy="2035175"/>
          </a:xfrm>
          <a:prstGeom prst="rect">
            <a:avLst/>
          </a:prstGeom>
          <a:noFill/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</a:t>
            </a:r>
          </a:p>
        </p:txBody>
      </p:sp>
      <p:pic>
        <p:nvPicPr>
          <p:cNvPr id="24587" name="Picture 11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447800"/>
            <a:ext cx="1905000" cy="2066925"/>
          </a:xfrm>
          <a:noFill/>
          <a:ln/>
        </p:spPr>
      </p:pic>
      <p:sp>
        <p:nvSpPr>
          <p:cNvPr id="2458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Stands for pulse width modulator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Used to transmit data to speed controllers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Red </a:t>
            </a:r>
            <a:r>
              <a:rPr lang="en-US" sz="2800" dirty="0" smtClean="0"/>
              <a:t>- power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Black </a:t>
            </a:r>
            <a:r>
              <a:rPr lang="en-US" sz="2800" dirty="0" smtClean="0"/>
              <a:t>- ground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White/Yellow - signal</a:t>
            </a:r>
            <a:endParaRPr 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D:\Users\Danica\robotics\website\notes\pics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114800"/>
            <a:ext cx="2590800" cy="1899454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 ties</a:t>
            </a:r>
          </a:p>
        </p:txBody>
      </p:sp>
      <p:pic>
        <p:nvPicPr>
          <p:cNvPr id="21515" name="Picture 11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371600"/>
            <a:ext cx="6626225" cy="2363907"/>
          </a:xfrm>
          <a:noFill/>
          <a:ln/>
        </p:spPr>
      </p:pic>
      <p:sp>
        <p:nvSpPr>
          <p:cNvPr id="215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038600"/>
            <a:ext cx="49530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Used to keep wiring neat and out of the way from moving parts to avoid the wires from getting cut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 Maker</a:t>
            </a:r>
          </a:p>
        </p:txBody>
      </p:sp>
      <p:pic>
        <p:nvPicPr>
          <p:cNvPr id="20490" name="Picture 10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199" y="1295400"/>
            <a:ext cx="2328863" cy="4720338"/>
          </a:xfrm>
          <a:noFill/>
          <a:ln/>
        </p:spPr>
      </p:pic>
      <p:sp>
        <p:nvSpPr>
          <p:cNvPr id="2048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1" y="2133600"/>
            <a:ext cx="4992688" cy="1836738"/>
          </a:xfrm>
        </p:spPr>
        <p:txBody>
          <a:bodyPr/>
          <a:lstStyle/>
          <a:p>
            <a:r>
              <a:rPr lang="en-US" sz="2800" dirty="0"/>
              <a:t>Labeling wire makes it easy to identify where it’s from / going </a:t>
            </a:r>
            <a:r>
              <a:rPr lang="en-US" sz="2800" dirty="0" smtClean="0"/>
              <a:t>to</a:t>
            </a:r>
          </a:p>
          <a:p>
            <a:pPr lvl="1"/>
            <a:r>
              <a:rPr lang="en-US" sz="2400" dirty="0" smtClean="0"/>
              <a:t>Ex. label </a:t>
            </a:r>
            <a:r>
              <a:rPr lang="en-US" sz="2400" dirty="0" err="1" smtClean="0"/>
              <a:t>pwm</a:t>
            </a:r>
            <a:r>
              <a:rPr lang="en-US" sz="2400" dirty="0" smtClean="0"/>
              <a:t> cables from digital sidecar to jaguars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Wiring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Color convention for insulation (according to rules)</a:t>
            </a:r>
          </a:p>
          <a:p>
            <a:pPr lvl="1"/>
            <a:r>
              <a:rPr lang="en-US" dirty="0" smtClean="0"/>
              <a:t>Power = red, white, brown</a:t>
            </a:r>
          </a:p>
          <a:p>
            <a:pPr lvl="1"/>
            <a:r>
              <a:rPr lang="en-US" dirty="0" smtClean="0"/>
              <a:t>Ground = black, brown</a:t>
            </a:r>
          </a:p>
          <a:p>
            <a:r>
              <a:rPr lang="en-US" dirty="0" smtClean="0"/>
              <a:t>Use right size (gauge/diameter) cables</a:t>
            </a:r>
          </a:p>
          <a:p>
            <a:pPr lvl="1"/>
            <a:r>
              <a:rPr lang="en-US" dirty="0" smtClean="0"/>
              <a:t>Big wire = smaller gauge = more current</a:t>
            </a:r>
          </a:p>
          <a:p>
            <a:r>
              <a:rPr lang="en-US" dirty="0" smtClean="0"/>
              <a:t>Basic types</a:t>
            </a:r>
          </a:p>
          <a:p>
            <a:pPr lvl="1"/>
            <a:r>
              <a:rPr lang="en-US" dirty="0" smtClean="0"/>
              <a:t>Solid – single wire</a:t>
            </a:r>
          </a:p>
          <a:p>
            <a:pPr lvl="1"/>
            <a:r>
              <a:rPr lang="en-US" dirty="0" smtClean="0"/>
              <a:t>Stranded – multiple smaller wires twisted together</a:t>
            </a:r>
          </a:p>
          <a:p>
            <a:pPr lvl="1"/>
            <a:r>
              <a:rPr lang="en-US" dirty="0" smtClean="0"/>
              <a:t>Jacketed – multiple insulated wires with an outer cover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Wiring Rules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09600" y="1295400"/>
            <a:ext cx="8066692" cy="4495800"/>
            <a:chOff x="1049921" y="2340429"/>
            <a:chExt cx="7222121" cy="3810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9921" y="2340429"/>
              <a:ext cx="7222121" cy="459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9921" y="2800001"/>
              <a:ext cx="7222121" cy="3350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Battery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3730752" cy="4495800"/>
          </a:xfrm>
        </p:spPr>
        <p:txBody>
          <a:bodyPr/>
          <a:lstStyle/>
          <a:p>
            <a:r>
              <a:rPr lang="en-US" sz="2800" dirty="0" smtClean="0"/>
              <a:t>12V Lead-Acid Battery</a:t>
            </a:r>
          </a:p>
          <a:p>
            <a:r>
              <a:rPr lang="en-US" sz="2800" dirty="0" smtClean="0"/>
              <a:t>Connects to power block and main circuit breaker</a:t>
            </a:r>
          </a:p>
          <a:p>
            <a:r>
              <a:rPr lang="en-US" sz="2800" dirty="0" smtClean="0"/>
              <a:t>Powers all functions of robot</a:t>
            </a:r>
            <a:endParaRPr lang="en-US" sz="2800" dirty="0"/>
          </a:p>
        </p:txBody>
      </p:sp>
      <p:pic>
        <p:nvPicPr>
          <p:cNvPr id="4" name="Picture 4" descr="http://www.batterywarehouseco.com/catalog/images/SLA-17-12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572000" y="1514475"/>
            <a:ext cx="3457575" cy="3590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Battery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1377696" y="2596896"/>
            <a:ext cx="292608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1371600" y="2590800"/>
            <a:ext cx="304800" cy="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Circuit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95400"/>
            <a:ext cx="4721352" cy="4495800"/>
          </a:xfrm>
        </p:spPr>
        <p:txBody>
          <a:bodyPr/>
          <a:lstStyle/>
          <a:p>
            <a:r>
              <a:rPr lang="en-US" sz="2400" dirty="0" smtClean="0"/>
              <a:t>Turns robot on and off</a:t>
            </a:r>
          </a:p>
          <a:p>
            <a:r>
              <a:rPr lang="en-US" sz="2400" dirty="0" smtClean="0"/>
              <a:t>To turn it off press the red button on the top</a:t>
            </a:r>
          </a:p>
          <a:p>
            <a:r>
              <a:rPr lang="en-US" sz="2400" dirty="0" smtClean="0"/>
              <a:t>To turn it on close the switch</a:t>
            </a:r>
          </a:p>
          <a:p>
            <a:r>
              <a:rPr lang="en-US" sz="2400" dirty="0" smtClean="0"/>
              <a:t>Connects the battery to the power distribution board</a:t>
            </a:r>
          </a:p>
          <a:p>
            <a:r>
              <a:rPr lang="en-US" sz="2400" dirty="0" smtClean="0"/>
              <a:t>Normally use the red power cable from the battery to the breaker</a:t>
            </a:r>
            <a:endParaRPr lang="en-US" sz="2400" dirty="0"/>
          </a:p>
        </p:txBody>
      </p:sp>
      <p:pic>
        <p:nvPicPr>
          <p:cNvPr id="4" name="Picture 4" descr="http://www.bonzabuy.com.au/store/images/D100c0017sml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5562600" y="26670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Circuit breaker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1377696" y="2596896"/>
            <a:ext cx="292608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1371600" y="2590800"/>
            <a:ext cx="304800" cy="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1370806" y="3505200"/>
            <a:ext cx="3048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Distributor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3806952" cy="4495800"/>
          </a:xfrm>
        </p:spPr>
        <p:txBody>
          <a:bodyPr/>
          <a:lstStyle/>
          <a:p>
            <a:r>
              <a:rPr lang="en-US" sz="2400" dirty="0" smtClean="0"/>
              <a:t>Distributes power to all the electrical components</a:t>
            </a:r>
          </a:p>
          <a:p>
            <a:r>
              <a:rPr lang="en-US" sz="2400" dirty="0" smtClean="0"/>
              <a:t>Makes sure not too much current is drawn and everything is well connected</a:t>
            </a:r>
          </a:p>
          <a:p>
            <a:r>
              <a:rPr lang="en-US" sz="2400" dirty="0" smtClean="0"/>
              <a:t>Connects to everything that requires power </a:t>
            </a:r>
            <a:endParaRPr lang="en-US" sz="2400" dirty="0"/>
          </a:p>
        </p:txBody>
      </p:sp>
      <p:pic>
        <p:nvPicPr>
          <p:cNvPr id="4" name="Picture 5" descr="http://first.wpi.edu/Images/CMS/First/power_distribution_in_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551196"/>
            <a:ext cx="4114800" cy="21732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VRT">
  <a:themeElements>
    <a:clrScheme name="MVRT Theme Color">
      <a:dk1>
        <a:srgbClr val="7030A0"/>
      </a:dk1>
      <a:lt1>
        <a:srgbClr val="9C9CDE"/>
      </a:lt1>
      <a:dk2>
        <a:srgbClr val="CC99FF"/>
      </a:dk2>
      <a:lt2>
        <a:srgbClr val="9933FF"/>
      </a:lt2>
      <a:accent1>
        <a:srgbClr val="CEBDE1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8AC0"/>
      </a:accent5>
      <a:accent6>
        <a:srgbClr val="A664CE"/>
      </a:accent6>
      <a:hlink>
        <a:srgbClr val="9966FF"/>
      </a:hlink>
      <a:folHlink>
        <a:srgbClr val="CCCCFF"/>
      </a:folHlink>
    </a:clrScheme>
    <a:fontScheme name="Custom 1">
      <a:majorFont>
        <a:latin typeface="BankGothic Lt BT"/>
        <a:ea typeface=""/>
        <a:cs typeface=""/>
      </a:majorFont>
      <a:minorFont>
        <a:latin typeface="BankGothic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86868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0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MVRT</Template>
  <TotalTime>8671</TotalTime>
  <Words>795</Words>
  <Application>Microsoft Office PowerPoint</Application>
  <PresentationFormat>On-screen Show (4:3)</PresentationFormat>
  <Paragraphs>181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MVRT</vt:lpstr>
      <vt:lpstr>Wiring the new control system</vt:lpstr>
      <vt:lpstr>Slide 2</vt:lpstr>
      <vt:lpstr>Basic Wiring Principles</vt:lpstr>
      <vt:lpstr>FIRST Wiring Rules</vt:lpstr>
      <vt:lpstr>Robot Battery</vt:lpstr>
      <vt:lpstr>Wiring diagram</vt:lpstr>
      <vt:lpstr>Main Circuit Breaker</vt:lpstr>
      <vt:lpstr>Wiring diagram</vt:lpstr>
      <vt:lpstr>Power Distributor Board</vt:lpstr>
      <vt:lpstr>Wiring diagram</vt:lpstr>
      <vt:lpstr>Compact RIO Controller (cRio)</vt:lpstr>
      <vt:lpstr>Modules and Bumpers</vt:lpstr>
      <vt:lpstr>Wiring diagram</vt:lpstr>
      <vt:lpstr>Digital Sidecar</vt:lpstr>
      <vt:lpstr>Wiring diagram</vt:lpstr>
      <vt:lpstr>Jaguar Speed Controller</vt:lpstr>
      <vt:lpstr>Motors</vt:lpstr>
      <vt:lpstr>Spike</vt:lpstr>
      <vt:lpstr>Wiring diagram</vt:lpstr>
      <vt:lpstr>Linksys Wi-Fi Interface</vt:lpstr>
      <vt:lpstr>Wiring diagram</vt:lpstr>
      <vt:lpstr>WAGO &amp; Sauro Connector</vt:lpstr>
      <vt:lpstr>Other parts/tools used to wire the robot</vt:lpstr>
      <vt:lpstr>Servos</vt:lpstr>
      <vt:lpstr>Servo 2011</vt:lpstr>
      <vt:lpstr>Electrical Tape</vt:lpstr>
      <vt:lpstr>PWM</vt:lpstr>
      <vt:lpstr>Zip ties</vt:lpstr>
      <vt:lpstr>Label Maker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Control System</dc:title>
  <dc:creator>Peilei</dc:creator>
  <cp:lastModifiedBy>Nupur Garg</cp:lastModifiedBy>
  <cp:revision>175</cp:revision>
  <dcterms:created xsi:type="dcterms:W3CDTF">2008-10-29T04:58:45Z</dcterms:created>
  <dcterms:modified xsi:type="dcterms:W3CDTF">2011-02-06T10:23:58Z</dcterms:modified>
</cp:coreProperties>
</file>