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92" r:id="rId2"/>
    <p:sldId id="288" r:id="rId3"/>
    <p:sldId id="287" r:id="rId4"/>
    <p:sldId id="281" r:id="rId5"/>
    <p:sldId id="280" r:id="rId6"/>
    <p:sldId id="290" r:id="rId7"/>
    <p:sldId id="291" r:id="rId8"/>
    <p:sldId id="286" r:id="rId9"/>
    <p:sldId id="293" r:id="rId10"/>
    <p:sldId id="294" r:id="rId11"/>
    <p:sldId id="259" r:id="rId12"/>
    <p:sldId id="268" r:id="rId13"/>
    <p:sldId id="273" r:id="rId14"/>
    <p:sldId id="278" r:id="rId15"/>
    <p:sldId id="275" r:id="rId16"/>
    <p:sldId id="27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91000" autoAdjust="0"/>
  </p:normalViewPr>
  <p:slideViewPr>
    <p:cSldViewPr snapToGrid="0">
      <p:cViewPr varScale="1">
        <p:scale>
          <a:sx n="84" d="100"/>
          <a:sy n="84" d="100"/>
        </p:scale>
        <p:origin x="-95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2182E-1972-4498-A0AD-669DED7077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091D6-AC67-4523-B56F-FEB83CA423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BF5ED-CD47-444C-B3B3-B19C5C39F8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72945B-7086-4707-A717-16DDFBE9CE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A79C9C1-40E4-4CC2-99AE-542A1A0424C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0596E-B3C4-4720-8EF4-EE7185E996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2901F-FD25-49F1-9158-600A438CC74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CB8F70-DBA0-4A45-BE60-20D1804584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422F9D-2B5E-4803-A3B9-3453692798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BAF8B-5798-40D2-9087-B9EBE348AD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0EA01-9A58-46E3-A8C2-38D49E4FE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CE6A5-23C1-429A-AF6E-CD57E8876E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B618A7-E807-493F-8739-0A7EF3FC16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672945B-7086-4707-A717-16DDFBE9CE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Old control system </a:t>
            </a:r>
            <a:br>
              <a:rPr lang="en-US" dirty="0" smtClean="0"/>
            </a:br>
            <a:r>
              <a:rPr lang="en-US" dirty="0" smtClean="0"/>
              <a:t>(2005-2008)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MVRT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1" name="Picture 15" descr="D:\Users\Danica\robotics\website\notes\pics\Untitle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325" y="1664399"/>
            <a:ext cx="4238625" cy="3179763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Interface (OI)</a:t>
            </a:r>
          </a:p>
        </p:txBody>
      </p:sp>
      <p:sp>
        <p:nvSpPr>
          <p:cNvPr id="410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563511"/>
            <a:ext cx="4038600" cy="4953000"/>
          </a:xfrm>
        </p:spPr>
        <p:txBody>
          <a:bodyPr/>
          <a:lstStyle/>
          <a:p>
            <a:r>
              <a:rPr lang="en-US" sz="2000" dirty="0"/>
              <a:t>Transmit data (i.e. speed from joysticks) to RC via radio/tether</a:t>
            </a:r>
          </a:p>
          <a:p>
            <a:r>
              <a:rPr lang="en-US" sz="2000" dirty="0"/>
              <a:t>Attaches to external switches (i.e. kill switch, push button)</a:t>
            </a:r>
          </a:p>
          <a:p>
            <a:r>
              <a:rPr lang="en-US" sz="2000" dirty="0"/>
              <a:t>Ports connect to joysticks and switches</a:t>
            </a:r>
          </a:p>
          <a:p>
            <a:r>
              <a:rPr lang="en-US" sz="2000" dirty="0"/>
              <a:t>Competition port connects to switches that decide the mode (disabled &amp; autonomous)</a:t>
            </a:r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685800" y="4222038"/>
            <a:ext cx="457200" cy="457200"/>
          </a:xfrm>
          <a:prstGeom prst="ellips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V="1">
            <a:off x="914400" y="4755438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152400" y="5006087"/>
            <a:ext cx="16922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Robot controller reset</a:t>
            </a:r>
          </a:p>
        </p:txBody>
      </p:sp>
      <p:sp>
        <p:nvSpPr>
          <p:cNvPr id="4107" name="Oval 11"/>
          <p:cNvSpPr>
            <a:spLocks noChangeArrowheads="1"/>
          </p:cNvSpPr>
          <p:nvPr/>
        </p:nvSpPr>
        <p:spPr bwMode="auto">
          <a:xfrm>
            <a:off x="3352800" y="4036301"/>
            <a:ext cx="457200" cy="457200"/>
          </a:xfrm>
          <a:prstGeom prst="ellips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 flipV="1">
            <a:off x="3581400" y="4569701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2819400" y="5023549"/>
            <a:ext cx="16922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Operator Interface reset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33782"/>
            <a:ext cx="7772400" cy="1143000"/>
          </a:xfrm>
        </p:spPr>
        <p:txBody>
          <a:bodyPr/>
          <a:lstStyle/>
          <a:p>
            <a:r>
              <a:rPr lang="en-US" dirty="0" smtClean="0"/>
              <a:t>Tether/Programming Cable</a:t>
            </a:r>
            <a:endParaRPr lang="en-US" dirty="0"/>
          </a:p>
        </p:txBody>
      </p:sp>
      <p:pic>
        <p:nvPicPr>
          <p:cNvPr id="5129" name="Picture 9" descr="D:\Users\Danica\robotics\website\notes\pics\Untitled-1.jpg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0769" y="2831219"/>
            <a:ext cx="3432502" cy="1864960"/>
          </a:xfrm>
          <a:noFill/>
          <a:ln/>
        </p:spPr>
      </p:pic>
      <p:sp>
        <p:nvSpPr>
          <p:cNvPr id="512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278490" y="2020711"/>
            <a:ext cx="4464756" cy="2286000"/>
          </a:xfrm>
        </p:spPr>
        <p:txBody>
          <a:bodyPr/>
          <a:lstStyle/>
          <a:p>
            <a:r>
              <a:rPr lang="en-US" sz="2800" dirty="0"/>
              <a:t>Programming cable connects RC to laptop for code download</a:t>
            </a:r>
          </a:p>
          <a:p>
            <a:r>
              <a:rPr lang="en-US" sz="2800" dirty="0"/>
              <a:t>Tether connects RC (Robot Controller) to IO (Operator Interface)rather than use of radio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Joystick</a:t>
            </a:r>
          </a:p>
        </p:txBody>
      </p:sp>
      <p:pic>
        <p:nvPicPr>
          <p:cNvPr id="14345" name="Picture 9" descr="D:\Users\Danica\robotics\website\notes\pics\Untitled-1.jpg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93561" y="2042405"/>
            <a:ext cx="2857500" cy="3343275"/>
          </a:xfrm>
          <a:noFill/>
          <a:ln/>
        </p:spPr>
      </p:pic>
      <p:sp>
        <p:nvSpPr>
          <p:cNvPr id="1434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052711" y="1529643"/>
            <a:ext cx="4557889" cy="4724400"/>
          </a:xfrm>
        </p:spPr>
        <p:txBody>
          <a:bodyPr/>
          <a:lstStyle/>
          <a:p>
            <a:r>
              <a:rPr lang="en-US" sz="2400" dirty="0"/>
              <a:t>Used to drive the robot and move the arm/manipulator</a:t>
            </a:r>
          </a:p>
          <a:p>
            <a:r>
              <a:rPr lang="en-US" sz="2400" dirty="0"/>
              <a:t>Transmits speed from 0 to 254 with 127 being neutral</a:t>
            </a:r>
          </a:p>
          <a:p>
            <a:r>
              <a:rPr lang="en-US" sz="2400" dirty="0"/>
              <a:t>Therefore 0 is backwards and 254 forwards full speed</a:t>
            </a:r>
          </a:p>
          <a:p>
            <a:r>
              <a:rPr lang="en-US" sz="2400" dirty="0"/>
              <a:t>Transmits speed to OI (Operator Interface)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Tape</a:t>
            </a:r>
          </a:p>
        </p:txBody>
      </p:sp>
      <p:pic>
        <p:nvPicPr>
          <p:cNvPr id="19465" name="Picture 9" descr="D:\Users\Danica\robotics\website\notes\pics\Untitled-1.jpg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752942" y="2274005"/>
            <a:ext cx="2750847" cy="2365728"/>
          </a:xfrm>
          <a:noFill/>
          <a:ln/>
        </p:spPr>
      </p:pic>
      <p:sp>
        <p:nvSpPr>
          <p:cNvPr id="1946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597400" y="2023533"/>
            <a:ext cx="3810000" cy="228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Prevents the electrical current from hurting people on battery terminals or open wire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Primarily used to insulate bare wires or 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8" name="Picture 12" descr="D:\Users\Danica\robotics\website\notes\pics\Untitle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934" y="3846689"/>
            <a:ext cx="3841750" cy="2035175"/>
          </a:xfrm>
          <a:prstGeom prst="rect">
            <a:avLst/>
          </a:prstGeom>
          <a:noFill/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</a:t>
            </a:r>
          </a:p>
        </p:txBody>
      </p:sp>
      <p:pic>
        <p:nvPicPr>
          <p:cNvPr id="24587" name="Picture 11" descr="D:\Users\Danica\robotics\website\notes\pics\Untitled-1.jpg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553633" y="1359782"/>
            <a:ext cx="1905000" cy="2066925"/>
          </a:xfrm>
          <a:noFill/>
          <a:ln/>
        </p:spPr>
      </p:pic>
      <p:sp>
        <p:nvSpPr>
          <p:cNvPr id="2458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752622" y="1634068"/>
            <a:ext cx="4097866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Stands for pulse width modulator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Used to transmit data to speed controllers</a:t>
            </a:r>
          </a:p>
          <a:p>
            <a:pPr>
              <a:lnSpc>
                <a:spcPct val="90000"/>
              </a:lnSpc>
            </a:pPr>
            <a:r>
              <a:rPr lang="en-US" sz="2800" u="sng" dirty="0"/>
              <a:t>Red</a:t>
            </a:r>
            <a:r>
              <a:rPr lang="en-US" sz="2800" dirty="0"/>
              <a:t> for power</a:t>
            </a:r>
          </a:p>
          <a:p>
            <a:pPr>
              <a:lnSpc>
                <a:spcPct val="90000"/>
              </a:lnSpc>
            </a:pPr>
            <a:r>
              <a:rPr lang="en-US" sz="2800" u="sng" dirty="0"/>
              <a:t>Black</a:t>
            </a:r>
            <a:r>
              <a:rPr lang="en-US" sz="2800" dirty="0"/>
              <a:t> for ground</a:t>
            </a:r>
          </a:p>
          <a:p>
            <a:pPr>
              <a:lnSpc>
                <a:spcPct val="90000"/>
              </a:lnSpc>
            </a:pPr>
            <a:r>
              <a:rPr lang="en-US" sz="2800" u="sng" dirty="0"/>
              <a:t>White/Yellow</a:t>
            </a:r>
            <a:r>
              <a:rPr lang="en-US" sz="2800" dirty="0"/>
              <a:t> for service</a:t>
            </a:r>
            <a:endParaRPr lang="en-US" sz="2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6" name="Picture 12" descr="D:\Users\Danica\robotics\website\notes\pics\Untitle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2925" y="4005088"/>
            <a:ext cx="2944813" cy="2159000"/>
          </a:xfrm>
          <a:prstGeom prst="rect">
            <a:avLst/>
          </a:prstGeom>
          <a:noFill/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 ties</a:t>
            </a:r>
          </a:p>
        </p:txBody>
      </p:sp>
      <p:pic>
        <p:nvPicPr>
          <p:cNvPr id="21515" name="Picture 11" descr="D:\Users\Danica\robotics\website\notes\pics\Untitled-1.jpg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55020" y="1455209"/>
            <a:ext cx="6468180" cy="2307524"/>
          </a:xfrm>
          <a:noFill/>
          <a:ln/>
        </p:spPr>
      </p:pic>
      <p:sp>
        <p:nvSpPr>
          <p:cNvPr id="2150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30577" y="4058356"/>
            <a:ext cx="4984045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Used to keep wiring neat and out of the way from moving parts to avoid the wires from getting cut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Maker</a:t>
            </a:r>
          </a:p>
        </p:txBody>
      </p:sp>
      <p:pic>
        <p:nvPicPr>
          <p:cNvPr id="20490" name="Picture 10" descr="D:\Users\Danica\robotics\website\notes\pics\Untitled-1.jpg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9703" y="1769887"/>
            <a:ext cx="1961709" cy="3976158"/>
          </a:xfrm>
          <a:noFill/>
          <a:ln/>
        </p:spPr>
      </p:pic>
      <p:sp>
        <p:nvSpPr>
          <p:cNvPr id="2048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3465689" y="2571750"/>
            <a:ext cx="5489399" cy="1836738"/>
          </a:xfrm>
        </p:spPr>
        <p:txBody>
          <a:bodyPr/>
          <a:lstStyle/>
          <a:p>
            <a:r>
              <a:rPr lang="en-US" sz="2800" dirty="0"/>
              <a:t>Labeling wire makes it easy to identify where it’s from / going to </a:t>
            </a:r>
            <a:endParaRPr lang="en-US" sz="2800" dirty="0" smtClean="0"/>
          </a:p>
          <a:p>
            <a:pPr lvl="1"/>
            <a:r>
              <a:rPr lang="en-US" sz="2400" dirty="0" smtClean="0"/>
              <a:t>ex</a:t>
            </a:r>
            <a:r>
              <a:rPr lang="en-US" sz="2400" dirty="0"/>
              <a:t>. from RC to </a:t>
            </a:r>
            <a:r>
              <a:rPr lang="en-US" sz="2400" dirty="0" smtClean="0"/>
              <a:t>switch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Circuit Breaker</a:t>
            </a:r>
          </a:p>
        </p:txBody>
      </p:sp>
      <p:pic>
        <p:nvPicPr>
          <p:cNvPr id="35849" name="Picture 9" descr="D:\Users\Danica\robotics\website\notes\pics\Untitled-1.jpg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 rot="5400000">
            <a:off x="107345" y="2525612"/>
            <a:ext cx="2815167" cy="2279499"/>
          </a:xfrm>
          <a:noFill/>
          <a:ln/>
        </p:spPr>
      </p:pic>
      <p:sp>
        <p:nvSpPr>
          <p:cNvPr id="3584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2923821" y="1377243"/>
            <a:ext cx="6084711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Connected to the red wire (power) of the battery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When turned off, all power is cut off and robot turns off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Easy way to turn the robot off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Needs to be place in an accessible but not too accessible place so that it can be pushed but not during competition accidentally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Connects (red) to the breaker panel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Very hard to trip this breaker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Battery</a:t>
            </a:r>
          </a:p>
        </p:txBody>
      </p:sp>
      <p:pic>
        <p:nvPicPr>
          <p:cNvPr id="33801" name="Picture 1033" descr="D:\Users\Danica\robotics\website\notes\pics\Untitled-1.jpg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124655" y="2469091"/>
            <a:ext cx="2547997" cy="1910998"/>
          </a:xfrm>
          <a:noFill/>
          <a:ln/>
        </p:spPr>
      </p:pic>
      <p:sp>
        <p:nvSpPr>
          <p:cNvPr id="33796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11889" y="2102555"/>
            <a:ext cx="3810000" cy="2438400"/>
          </a:xfrm>
        </p:spPr>
        <p:txBody>
          <a:bodyPr/>
          <a:lstStyle/>
          <a:p>
            <a:r>
              <a:rPr lang="en-US" sz="2800" dirty="0"/>
              <a:t>12 volt battery</a:t>
            </a:r>
          </a:p>
          <a:p>
            <a:r>
              <a:rPr lang="en-US" sz="2800" dirty="0"/>
              <a:t>Main battery that connects to breaker panel and circuit breaker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Battery</a:t>
            </a:r>
          </a:p>
        </p:txBody>
      </p:sp>
      <p:pic>
        <p:nvPicPr>
          <p:cNvPr id="27657" name="Picture 9" descr="D:\Users\Danica\robotics\website\notes\pics\Untitled-1.jpg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350911" y="1551164"/>
            <a:ext cx="4761089" cy="2157854"/>
          </a:xfrm>
          <a:noFill/>
          <a:ln/>
        </p:spPr>
      </p:pic>
      <p:sp>
        <p:nvSpPr>
          <p:cNvPr id="2765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3838222"/>
            <a:ext cx="7848600" cy="2057400"/>
          </a:xfrm>
        </p:spPr>
        <p:txBody>
          <a:bodyPr/>
          <a:lstStyle/>
          <a:p>
            <a:r>
              <a:rPr lang="en-US" sz="2800" dirty="0"/>
              <a:t>Takes over for the main battery for a few seconds if the average voltage coming out of the main battery dips below a certain point (generally around 11 volts)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47" name="Picture 23" descr="D:\Users\Danica\robotics\website\notes\pics\Untitle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5947" y="4300538"/>
            <a:ext cx="1016000" cy="1828800"/>
          </a:xfrm>
          <a:prstGeom prst="rect">
            <a:avLst/>
          </a:prstGeom>
          <a:noFill/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Breaker Panel</a:t>
            </a:r>
          </a:p>
        </p:txBody>
      </p:sp>
      <p:pic>
        <p:nvPicPr>
          <p:cNvPr id="26646" name="Picture 22" descr="D:\Users\Danica\robotics\website\notes\pics\Untitled-1.jpg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18230" y="1449741"/>
            <a:ext cx="3240969" cy="2704858"/>
          </a:xfrm>
          <a:noFill/>
          <a:ln/>
        </p:spPr>
      </p:pic>
      <p:sp>
        <p:nvSpPr>
          <p:cNvPr id="2662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176889" y="1676400"/>
            <a:ext cx="4586111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Uses automatic reset fuses to control amount of voltage a motor is drawing out from the main battery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20/30/40 amp fuses for different types of </a:t>
            </a:r>
            <a:r>
              <a:rPr lang="en-US" sz="2400" dirty="0" smtClean="0"/>
              <a:t>motors and sensors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When the fuse pops up, it means that the motor is drawing too much current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2280357" y="4772378"/>
            <a:ext cx="809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Fuse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Controller</a:t>
            </a:r>
          </a:p>
        </p:txBody>
      </p:sp>
      <p:pic>
        <p:nvPicPr>
          <p:cNvPr id="41991" name="Picture 7" descr="D:\Users\Danica\robotics\website\notes\pics\Untitled-1.jpg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167693" y="2173282"/>
            <a:ext cx="2857500" cy="2562225"/>
          </a:xfrm>
          <a:noFill/>
          <a:ln/>
        </p:spPr>
      </p:pic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82443" y="2071503"/>
            <a:ext cx="3581400" cy="1981200"/>
          </a:xfrm>
        </p:spPr>
        <p:txBody>
          <a:bodyPr/>
          <a:lstStyle/>
          <a:p>
            <a:r>
              <a:rPr lang="en-US" sz="2800" dirty="0"/>
              <a:t>Regulates speed for the motors</a:t>
            </a:r>
          </a:p>
          <a:p>
            <a:r>
              <a:rPr lang="en-US" sz="2800" dirty="0"/>
              <a:t>Transmits speed to motor from RC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Spikes</a:t>
            </a:r>
          </a:p>
        </p:txBody>
      </p:sp>
      <p:pic>
        <p:nvPicPr>
          <p:cNvPr id="43015" name="Picture 7" descr="D:\Users\Danica\robotics\website\notes\pics\Untitled-1.jpg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17550" y="1971498"/>
            <a:ext cx="3810000" cy="2971800"/>
          </a:xfrm>
          <a:noFill/>
          <a:ln/>
        </p:spPr>
      </p:pic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49396"/>
            <a:ext cx="4191000" cy="3276600"/>
          </a:xfrm>
        </p:spPr>
        <p:txBody>
          <a:bodyPr/>
          <a:lstStyle/>
          <a:p>
            <a:r>
              <a:rPr lang="en-US" sz="2800" dirty="0"/>
              <a:t>Connects directly to the RC rather than to the Breaker Panel</a:t>
            </a:r>
          </a:p>
          <a:p>
            <a:r>
              <a:rPr lang="en-US" sz="2800" dirty="0"/>
              <a:t>Used to control the pneumatic cylinders </a:t>
            </a:r>
          </a:p>
          <a:p>
            <a:r>
              <a:rPr lang="en-US" sz="2800" dirty="0"/>
              <a:t>Uses a 12V Battery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Servos</a:t>
            </a:r>
          </a:p>
        </p:txBody>
      </p:sp>
      <p:pic>
        <p:nvPicPr>
          <p:cNvPr id="32777" name="Picture 9" descr="D:\Users\Danica\robotics\website\notes\pics\Untitled-1.jpg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433689" y="2404531"/>
            <a:ext cx="2415821" cy="2415821"/>
          </a:xfrm>
          <a:noFill/>
          <a:ln/>
        </p:spPr>
      </p:pic>
      <p:sp>
        <p:nvSpPr>
          <p:cNvPr id="3277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597398" y="2235195"/>
            <a:ext cx="3810000" cy="228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Rotates from 0 to 254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Once given position, stays there and cannot be moved unless “told” by the code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very small motor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0" name="Picture 28" descr="D:\Users\Danica\robotics\website\notes\pics\Untitle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2741613"/>
            <a:ext cx="3819525" cy="268605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Robot Controller (RC)</a:t>
            </a:r>
          </a:p>
        </p:txBody>
      </p:sp>
      <p:sp>
        <p:nvSpPr>
          <p:cNvPr id="307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275668" y="1368776"/>
            <a:ext cx="4473222" cy="4800600"/>
          </a:xfrm>
        </p:spPr>
        <p:txBody>
          <a:bodyPr/>
          <a:lstStyle/>
          <a:p>
            <a:r>
              <a:rPr lang="en-US" sz="2000" dirty="0"/>
              <a:t>Holds the code for the </a:t>
            </a:r>
            <a:r>
              <a:rPr lang="en-US" sz="2000" dirty="0" err="1"/>
              <a:t>drivetrain</a:t>
            </a:r>
            <a:r>
              <a:rPr lang="en-US" sz="2000" dirty="0"/>
              <a:t>, arm / manipulator, and autonomous</a:t>
            </a:r>
          </a:p>
          <a:p>
            <a:r>
              <a:rPr lang="en-US" sz="2000" dirty="0"/>
              <a:t>Outputs speed that is received via radio/tether to speed controllers to motors</a:t>
            </a:r>
          </a:p>
          <a:p>
            <a:r>
              <a:rPr lang="en-US" sz="2000" dirty="0"/>
              <a:t>“Brain” of the robot</a:t>
            </a:r>
          </a:p>
          <a:p>
            <a:r>
              <a:rPr lang="en-US" sz="2000" dirty="0"/>
              <a:t>Tether port connects RC to OI directly</a:t>
            </a:r>
          </a:p>
          <a:p>
            <a:r>
              <a:rPr lang="en-US" sz="2000" dirty="0"/>
              <a:t>Program port connects the RC to laptop/computer to download new code</a:t>
            </a:r>
          </a:p>
        </p:txBody>
      </p:sp>
      <p:sp>
        <p:nvSpPr>
          <p:cNvPr id="3086" name="Oval 14"/>
          <p:cNvSpPr>
            <a:spLocks noChangeArrowheads="1"/>
          </p:cNvSpPr>
          <p:nvPr/>
        </p:nvSpPr>
        <p:spPr bwMode="auto">
          <a:xfrm>
            <a:off x="3276600" y="3810000"/>
            <a:ext cx="304800" cy="533400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V="1">
            <a:off x="3200400" y="4419600"/>
            <a:ext cx="152400" cy="1371600"/>
          </a:xfrm>
          <a:prstGeom prst="line">
            <a:avLst/>
          </a:prstGeom>
          <a:noFill/>
          <a:ln w="57150">
            <a:solidFill>
              <a:srgbClr val="99FF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3" name="Oval 21"/>
          <p:cNvSpPr>
            <a:spLocks noChangeArrowheads="1"/>
          </p:cNvSpPr>
          <p:nvPr/>
        </p:nvSpPr>
        <p:spPr bwMode="auto">
          <a:xfrm>
            <a:off x="3200400" y="3200400"/>
            <a:ext cx="304800" cy="609600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3352800" y="2667000"/>
            <a:ext cx="0" cy="457200"/>
          </a:xfrm>
          <a:prstGeom prst="line">
            <a:avLst/>
          </a:prstGeom>
          <a:noFill/>
          <a:ln w="57150">
            <a:solidFill>
              <a:srgbClr val="99FF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7" name="Oval 25"/>
          <p:cNvSpPr>
            <a:spLocks noChangeArrowheads="1"/>
          </p:cNvSpPr>
          <p:nvPr/>
        </p:nvSpPr>
        <p:spPr bwMode="auto">
          <a:xfrm>
            <a:off x="914400" y="2743200"/>
            <a:ext cx="1524000" cy="381000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3098" name="Line 26"/>
          <p:cNvSpPr>
            <a:spLocks noChangeShapeType="1"/>
          </p:cNvSpPr>
          <p:nvPr/>
        </p:nvSpPr>
        <p:spPr bwMode="auto">
          <a:xfrm>
            <a:off x="1524000" y="2209800"/>
            <a:ext cx="0" cy="457200"/>
          </a:xfrm>
          <a:prstGeom prst="line">
            <a:avLst/>
          </a:prstGeom>
          <a:noFill/>
          <a:ln w="57150">
            <a:solidFill>
              <a:srgbClr val="99FF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8665" y="1467556"/>
            <a:ext cx="2494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PWM output (connects to speed controllers)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2624666" y="2195689"/>
            <a:ext cx="152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Program port</a:t>
            </a:r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427111" y="5768622"/>
            <a:ext cx="152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Tether port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RT">
  <a:themeElements>
    <a:clrScheme name="MVRT Theme Color">
      <a:dk1>
        <a:srgbClr val="7030A0"/>
      </a:dk1>
      <a:lt1>
        <a:srgbClr val="9C9CDE"/>
      </a:lt1>
      <a:dk2>
        <a:srgbClr val="CC99FF"/>
      </a:dk2>
      <a:lt2>
        <a:srgbClr val="9933FF"/>
      </a:lt2>
      <a:accent1>
        <a:srgbClr val="CEBDE1"/>
      </a:accent1>
      <a:accent2>
        <a:srgbClr val="9966FF"/>
      </a:accent2>
      <a:accent3>
        <a:srgbClr val="FFFFFF"/>
      </a:accent3>
      <a:accent4>
        <a:srgbClr val="000000"/>
      </a:accent4>
      <a:accent5>
        <a:srgbClr val="AD8AC0"/>
      </a:accent5>
      <a:accent6>
        <a:srgbClr val="A664CE"/>
      </a:accent6>
      <a:hlink>
        <a:srgbClr val="9966FF"/>
      </a:hlink>
      <a:folHlink>
        <a:srgbClr val="CCCCFF"/>
      </a:folHlink>
    </a:clrScheme>
    <a:fontScheme name="Custom 1">
      <a:majorFont>
        <a:latin typeface="BankGothic Lt BT"/>
        <a:ea typeface=""/>
        <a:cs typeface=""/>
      </a:majorFont>
      <a:minorFont>
        <a:latin typeface="BankGothic Lt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686868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0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MVRT</Template>
  <TotalTime>400</TotalTime>
  <Words>507</Words>
  <Application>Microsoft Office PowerPoint</Application>
  <PresentationFormat>On-screen Show (4:3)</PresentationFormat>
  <Paragraphs>68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MVRT</vt:lpstr>
      <vt:lpstr>Old control system  (2005-2008)</vt:lpstr>
      <vt:lpstr>Main Circuit Breaker</vt:lpstr>
      <vt:lpstr>Main Battery</vt:lpstr>
      <vt:lpstr>Backup Battery</vt:lpstr>
      <vt:lpstr>Breaker Panel</vt:lpstr>
      <vt:lpstr>Speed Controller</vt:lpstr>
      <vt:lpstr>Spikes</vt:lpstr>
      <vt:lpstr>Servos</vt:lpstr>
      <vt:lpstr>Robot Controller (RC)</vt:lpstr>
      <vt:lpstr>Operator Interface (OI)</vt:lpstr>
      <vt:lpstr>Tether/Programming Cable</vt:lpstr>
      <vt:lpstr>Joystick</vt:lpstr>
      <vt:lpstr>Electrical Tape</vt:lpstr>
      <vt:lpstr>PWM</vt:lpstr>
      <vt:lpstr>Zip ties</vt:lpstr>
      <vt:lpstr>Label Maker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Parts and Tools</dc:title>
  <dc:creator>christine</dc:creator>
  <cp:lastModifiedBy>Nupur Garg</cp:lastModifiedBy>
  <cp:revision>70</cp:revision>
  <dcterms:created xsi:type="dcterms:W3CDTF">2005-10-25T03:12:30Z</dcterms:created>
  <dcterms:modified xsi:type="dcterms:W3CDTF">2011-02-06T07:00:26Z</dcterms:modified>
</cp:coreProperties>
</file>