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6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39F78C-4FFE-4F6F-8E49-0D5BEEB2337F}" type="datetimeFigureOut">
              <a:rPr lang="en-US" smtClean="0"/>
              <a:t>2/6/2011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CBF379-91B3-432C-B2A9-D0D9B731505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java type</a:t>
            </a:r>
            <a:endParaRPr lang="en-US" dirty="0"/>
          </a:p>
        </p:txBody>
      </p:sp>
      <p:sp>
        <p:nvSpPr>
          <p:cNvPr id="4" name="Slide Number Placeholder 3"/>
          <p:cNvSpPr>
            <a:spLocks noGrp="1"/>
          </p:cNvSpPr>
          <p:nvPr>
            <p:ph type="sldNum" sz="quarter" idx="10"/>
          </p:nvPr>
        </p:nvSpPr>
        <p:spPr/>
        <p:txBody>
          <a:bodyPr/>
          <a:lstStyle/>
          <a:p>
            <a:fld id="{FBECC3FF-C832-4396-88DB-48F926177F72}"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5155774-3C6A-4DDC-8075-612252D342A0}" type="datetimeFigureOut">
              <a:rPr lang="en-US" smtClean="0"/>
              <a:t>2/6/2011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014AD1-6790-41D4-B60C-D35E48CA8E0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5155774-3C6A-4DDC-8075-612252D342A0}" type="datetimeFigureOut">
              <a:rPr lang="en-US" smtClean="0"/>
              <a:t>2/6/2011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014AD1-6790-41D4-B60C-D35E48CA8E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5155774-3C6A-4DDC-8075-612252D342A0}" type="datetimeFigureOut">
              <a:rPr lang="en-US" smtClean="0"/>
              <a:t>2/6/2011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014AD1-6790-41D4-B60C-D35E48CA8E0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fld id="{B5155774-3C6A-4DDC-8075-612252D342A0}" type="datetimeFigureOut">
              <a:rPr lang="en-US" smtClean="0"/>
              <a:t>2/6/2011</a:t>
            </a:fld>
            <a:endParaRPr lang="en-U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CE014AD1-6790-41D4-B60C-D35E48CA8E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5155774-3C6A-4DDC-8075-612252D342A0}" type="datetimeFigureOut">
              <a:rPr lang="en-US" smtClean="0"/>
              <a:t>2/6/2011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014AD1-6790-41D4-B60C-D35E48CA8E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5155774-3C6A-4DDC-8075-612252D342A0}" type="datetimeFigureOut">
              <a:rPr lang="en-US" smtClean="0"/>
              <a:t>2/6/2011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014AD1-6790-41D4-B60C-D35E48CA8E0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B5155774-3C6A-4DDC-8075-612252D342A0}" type="datetimeFigureOut">
              <a:rPr lang="en-US" smtClean="0"/>
              <a:t>2/6/2011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E014AD1-6790-41D4-B60C-D35E48CA8E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B5155774-3C6A-4DDC-8075-612252D342A0}" type="datetimeFigureOut">
              <a:rPr lang="en-US" smtClean="0"/>
              <a:t>2/6/2011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E014AD1-6790-41D4-B60C-D35E48CA8E0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B5155774-3C6A-4DDC-8075-612252D342A0}" type="datetimeFigureOut">
              <a:rPr lang="en-US" smtClean="0"/>
              <a:t>2/6/2011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E014AD1-6790-41D4-B60C-D35E48CA8E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5155774-3C6A-4DDC-8075-612252D342A0}" type="datetimeFigureOut">
              <a:rPr lang="en-US" smtClean="0"/>
              <a:t>2/6/2011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E014AD1-6790-41D4-B60C-D35E48CA8E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5155774-3C6A-4DDC-8075-612252D342A0}" type="datetimeFigureOut">
              <a:rPr lang="en-US" smtClean="0"/>
              <a:t>2/6/2011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E014AD1-6790-41D4-B60C-D35E48CA8E0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5155774-3C6A-4DDC-8075-612252D342A0}" type="datetimeFigureOut">
              <a:rPr lang="en-US" smtClean="0"/>
              <a:t>2/6/2011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E014AD1-6790-41D4-B60C-D35E48CA8E0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B5155774-3C6A-4DDC-8075-612252D342A0}" type="datetimeFigureOut">
              <a:rPr lang="en-US" smtClean="0"/>
              <a:t>2/6/2011</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E014AD1-6790-41D4-B60C-D35E48CA8E0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smtClean="0"/>
              <a:t>Robot Code</a:t>
            </a:r>
            <a:endParaRPr lang="en-US" sz="8000" dirty="0"/>
          </a:p>
        </p:txBody>
      </p:sp>
      <p:sp>
        <p:nvSpPr>
          <p:cNvPr id="3" name="Subtitle 2"/>
          <p:cNvSpPr>
            <a:spLocks noGrp="1"/>
          </p:cNvSpPr>
          <p:nvPr>
            <p:ph type="subTitle" idx="1"/>
          </p:nvPr>
        </p:nvSpPr>
        <p:spPr/>
        <p:txBody>
          <a:bodyPr/>
          <a:lstStyle/>
          <a:p>
            <a:r>
              <a:rPr lang="en-US" dirty="0" smtClean="0"/>
              <a:t>MVRT</a:t>
            </a:r>
          </a:p>
          <a:p>
            <a:r>
              <a:rPr lang="en-US" dirty="0" smtClean="0"/>
              <a:t>2010 – 2011 Season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199816"/>
            <a:ext cx="6858000" cy="369332"/>
          </a:xfrm>
          <a:prstGeom prst="rect">
            <a:avLst/>
          </a:prstGeom>
          <a:noFill/>
        </p:spPr>
        <p:txBody>
          <a:bodyPr wrap="square" rtlCol="0">
            <a:spAutoFit/>
          </a:bodyPr>
          <a:lstStyle/>
          <a:p>
            <a:r>
              <a:rPr lang="en-US" dirty="0" smtClean="0"/>
              <a:t>Then use create constant feature for the necessary inputs </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685800" y="1868129"/>
            <a:ext cx="2819400" cy="4456471"/>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3786188" y="1978803"/>
            <a:ext cx="3071812" cy="2288397"/>
          </a:xfrm>
          <a:prstGeom prst="rect">
            <a:avLst/>
          </a:prstGeom>
          <a:noFill/>
          <a:ln w="9525">
            <a:solidFill>
              <a:schemeClr val="tx1"/>
            </a:solid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5562600" y="3886200"/>
            <a:ext cx="2895600" cy="2210830"/>
          </a:xfrm>
          <a:prstGeom prst="rect">
            <a:avLst/>
          </a:prstGeom>
          <a:noFill/>
          <a:ln w="9525">
            <a:solidFill>
              <a:schemeClr val="tx1"/>
            </a:solidFill>
            <a:miter lim="800000"/>
            <a:headEnd/>
            <a:tailEnd/>
          </a:ln>
        </p:spPr>
      </p:pic>
      <p:pic>
        <p:nvPicPr>
          <p:cNvPr id="7173" name="Picture 5"/>
          <p:cNvPicPr>
            <a:picLocks noChangeAspect="1" noChangeArrowheads="1"/>
          </p:cNvPicPr>
          <p:nvPr/>
        </p:nvPicPr>
        <p:blipFill>
          <a:blip r:embed="rId5" cstate="print"/>
          <a:srcRect/>
          <a:stretch>
            <a:fillRect/>
          </a:stretch>
        </p:blipFill>
        <p:spPr bwMode="auto">
          <a:xfrm>
            <a:off x="762000" y="1905000"/>
            <a:ext cx="2667000" cy="4515184"/>
          </a:xfrm>
          <a:prstGeom prst="rect">
            <a:avLst/>
          </a:prstGeom>
          <a:noFill/>
          <a:ln w="9525">
            <a:noFill/>
            <a:miter lim="800000"/>
            <a:headEnd/>
            <a:tailEnd/>
          </a:ln>
        </p:spPr>
      </p:pic>
      <p:sp>
        <p:nvSpPr>
          <p:cNvPr id="8" name="Title 7"/>
          <p:cNvSpPr>
            <a:spLocks noGrp="1"/>
          </p:cNvSpPr>
          <p:nvPr>
            <p:ph type="title"/>
          </p:nvPr>
        </p:nvSpPr>
        <p:spPr/>
        <p:txBody>
          <a:bodyPr/>
          <a:lstStyle/>
          <a:p>
            <a:r>
              <a:rPr lang="en-US" dirty="0" smtClean="0"/>
              <a:t>How to use open VI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slide(fromBottom)">
                                      <p:cBhvr>
                                        <p:cTn id="12" dur="5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171"/>
                                        </p:tgtEl>
                                        <p:attrNameLst>
                                          <p:attrName>style.visibility</p:attrName>
                                        </p:attrNameLst>
                                      </p:cBhvr>
                                      <p:to>
                                        <p:strVal val="visible"/>
                                      </p:to>
                                    </p:set>
                                    <p:animEffect transition="in" filter="slide(fromBottom)">
                                      <p:cBhvr>
                                        <p:cTn id="17" dur="500"/>
                                        <p:tgtEl>
                                          <p:spTgt spid="717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7173"/>
                                        </p:tgtEl>
                                        <p:attrNameLst>
                                          <p:attrName>style.visibility</p:attrName>
                                        </p:attrNameLst>
                                      </p:cBhvr>
                                      <p:to>
                                        <p:strVal val="visible"/>
                                      </p:to>
                                    </p:set>
                                    <p:animEffect transition="in" filter="slide(fromBottom)">
                                      <p:cBhvr>
                                        <p:cTn id="22" dur="500"/>
                                        <p:tgtEl>
                                          <p:spTgt spid="7173"/>
                                        </p:tgtEl>
                                      </p:cBhvr>
                                    </p:animEffect>
                                  </p:childTnLst>
                                </p:cTn>
                              </p:par>
                            </p:childTnLst>
                          </p:cTn>
                        </p:par>
                        <p:par>
                          <p:cTn id="23" fill="hold">
                            <p:stCondLst>
                              <p:cond delay="500"/>
                            </p:stCondLst>
                            <p:childTnLst>
                              <p:par>
                                <p:cTn id="24" presetID="1" presetClass="exit" presetSubtype="0" fill="hold" nodeType="afterEffect">
                                  <p:stCondLst>
                                    <p:cond delay="0"/>
                                  </p:stCondLst>
                                  <p:childTnLst>
                                    <p:set>
                                      <p:cBhvr>
                                        <p:cTn id="25" dur="1" fill="hold">
                                          <p:stCondLst>
                                            <p:cond delay="0"/>
                                          </p:stCondLst>
                                        </p:cTn>
                                        <p:tgtEl>
                                          <p:spTgt spid="717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7172"/>
                                        </p:tgtEl>
                                        <p:attrNameLst>
                                          <p:attrName>style.visibility</p:attrName>
                                        </p:attrNameLst>
                                      </p:cBhvr>
                                      <p:to>
                                        <p:strVal val="visible"/>
                                      </p:to>
                                    </p:set>
                                    <p:animEffect transition="in" filter="slide(fromBottom)">
                                      <p:cBhvr>
                                        <p:cTn id="3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VIs</a:t>
            </a:r>
            <a:endParaRPr lang="en-US" dirty="0"/>
          </a:p>
        </p:txBody>
      </p:sp>
      <p:sp>
        <p:nvSpPr>
          <p:cNvPr id="3" name="Content Placeholder 2"/>
          <p:cNvSpPr>
            <a:spLocks noGrp="1"/>
          </p:cNvSpPr>
          <p:nvPr>
            <p:ph idx="1"/>
          </p:nvPr>
        </p:nvSpPr>
        <p:spPr>
          <a:xfrm>
            <a:off x="502920" y="1219200"/>
            <a:ext cx="8183880" cy="4651248"/>
          </a:xfrm>
        </p:spPr>
        <p:txBody>
          <a:bodyPr>
            <a:normAutofit fontScale="85000" lnSpcReduction="10000"/>
          </a:bodyPr>
          <a:lstStyle/>
          <a:p>
            <a:r>
              <a:rPr lang="en-US" dirty="0" smtClean="0"/>
              <a:t>Action VIs – greatly vary but for the most part plug in the reference data of the electrical component and use them</a:t>
            </a:r>
          </a:p>
          <a:p>
            <a:r>
              <a:rPr lang="en-US" dirty="0" smtClean="0"/>
              <a:t>Two general types:</a:t>
            </a:r>
          </a:p>
          <a:p>
            <a:pPr lvl="1"/>
            <a:r>
              <a:rPr lang="en-US" dirty="0" smtClean="0"/>
              <a:t>Get type: for receiving data from sensors and other input devices, the values are the indicators on the sub VI </a:t>
            </a:r>
          </a:p>
          <a:p>
            <a:pPr lvl="2"/>
            <a:r>
              <a:rPr lang="en-US" dirty="0" smtClean="0"/>
              <a:t>In general the data received will be bundled</a:t>
            </a:r>
          </a:p>
          <a:p>
            <a:pPr lvl="1"/>
            <a:r>
              <a:rPr lang="en-US" dirty="0" smtClean="0"/>
              <a:t>Set type: for setting speed value for motors etc, the values are the control side of the sub VI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Action VIs </a:t>
            </a:r>
            <a:endParaRPr lang="en-US" dirty="0"/>
          </a:p>
        </p:txBody>
      </p:sp>
      <p:pic>
        <p:nvPicPr>
          <p:cNvPr id="8196" name="Picture 4"/>
          <p:cNvPicPr>
            <a:picLocks noGrp="1" noChangeAspect="1" noChangeArrowheads="1"/>
          </p:cNvPicPr>
          <p:nvPr>
            <p:ph idx="1"/>
          </p:nvPr>
        </p:nvPicPr>
        <p:blipFill>
          <a:blip r:embed="rId2" cstate="print"/>
          <a:srcRect/>
          <a:stretch>
            <a:fillRect/>
          </a:stretch>
        </p:blipFill>
        <p:spPr bwMode="auto">
          <a:xfrm>
            <a:off x="1981200" y="1143000"/>
            <a:ext cx="5257800" cy="4869929"/>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smtClean="0"/>
              <a:t>Simple Example of Drive Code</a:t>
            </a: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609600" y="1981200"/>
            <a:ext cx="7891020" cy="37338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RefNum</a:t>
            </a:r>
            <a:r>
              <a:rPr lang="en-US" dirty="0" smtClean="0"/>
              <a:t> Registry?</a:t>
            </a:r>
            <a:endParaRPr lang="en-US" dirty="0"/>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609600" y="1371600"/>
            <a:ext cx="8045970" cy="43434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1063752"/>
            <a:ext cx="8183880" cy="5032248"/>
          </a:xfrm>
        </p:spPr>
        <p:txBody>
          <a:bodyPr>
            <a:normAutofit fontScale="85000" lnSpcReduction="20000"/>
          </a:bodyPr>
          <a:lstStyle/>
          <a:p>
            <a:r>
              <a:rPr lang="en-US" dirty="0" smtClean="0"/>
              <a:t>Contains all the Open VIs for the electrical components</a:t>
            </a:r>
          </a:p>
          <a:p>
            <a:r>
              <a:rPr lang="en-US" dirty="0" smtClean="0"/>
              <a:t>Unlike the previous example of drive code, we cannot just connect the references directly to the action VIs because often times they need to be accessed from both Teleop.VI and Autonomous.VI</a:t>
            </a:r>
          </a:p>
          <a:p>
            <a:r>
              <a:rPr lang="en-US" dirty="0" smtClean="0"/>
              <a:t>We use </a:t>
            </a:r>
            <a:r>
              <a:rPr lang="en-US" dirty="0" err="1" smtClean="0"/>
              <a:t>RefNum</a:t>
            </a:r>
            <a:r>
              <a:rPr lang="en-US" dirty="0" smtClean="0"/>
              <a:t> Registry – a storage of references for electrical components after they have been initialized </a:t>
            </a:r>
          </a:p>
          <a:p>
            <a:r>
              <a:rPr lang="en-US" dirty="0" smtClean="0"/>
              <a:t>Begin.VI initializes and passes references for electrical components in the code</a:t>
            </a:r>
            <a:endParaRPr lang="en-US" dirty="0"/>
          </a:p>
        </p:txBody>
      </p:sp>
      <p:sp>
        <p:nvSpPr>
          <p:cNvPr id="4" name="Title 3"/>
          <p:cNvSpPr>
            <a:spLocks noGrp="1"/>
          </p:cNvSpPr>
          <p:nvPr>
            <p:ph type="title"/>
          </p:nvPr>
        </p:nvSpPr>
        <p:spPr/>
        <p:txBody>
          <a:bodyPr/>
          <a:lstStyle/>
          <a:p>
            <a:r>
              <a:rPr lang="en-US" dirty="0" smtClean="0"/>
              <a:t>Begin.VI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5" dur="5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2" dur="5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9" dur="5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Passing references</a:t>
            </a:r>
            <a:endParaRPr lang="en-US" dirty="0"/>
          </a:p>
        </p:txBody>
      </p:sp>
      <p:pic>
        <p:nvPicPr>
          <p:cNvPr id="11266" name="Picture 2"/>
          <p:cNvPicPr>
            <a:picLocks noGrp="1" noChangeAspect="1" noChangeArrowheads="1"/>
          </p:cNvPicPr>
          <p:nvPr>
            <p:ph idx="1"/>
          </p:nvPr>
        </p:nvPicPr>
        <p:blipFill>
          <a:blip r:embed="rId3" cstate="print"/>
          <a:srcRect/>
          <a:stretch>
            <a:fillRect/>
          </a:stretch>
        </p:blipFill>
        <p:spPr bwMode="auto">
          <a:xfrm>
            <a:off x="685800" y="1120676"/>
            <a:ext cx="5715000" cy="2309486"/>
          </a:xfrm>
          <a:prstGeom prst="rect">
            <a:avLst/>
          </a:prstGeom>
          <a:noFill/>
          <a:ln w="9525">
            <a:noFill/>
            <a:miter lim="800000"/>
            <a:headEnd/>
            <a:tailEnd/>
          </a:ln>
        </p:spPr>
      </p:pic>
      <p:pic>
        <p:nvPicPr>
          <p:cNvPr id="11267" name="Picture 3"/>
          <p:cNvPicPr>
            <a:picLocks noChangeAspect="1" noChangeArrowheads="1"/>
          </p:cNvPicPr>
          <p:nvPr/>
        </p:nvPicPr>
        <p:blipFill>
          <a:blip r:embed="rId4" cstate="print"/>
          <a:srcRect/>
          <a:stretch>
            <a:fillRect/>
          </a:stretch>
        </p:blipFill>
        <p:spPr bwMode="auto">
          <a:xfrm>
            <a:off x="3429000" y="3644801"/>
            <a:ext cx="4936514" cy="2200275"/>
          </a:xfrm>
          <a:prstGeom prst="rect">
            <a:avLst/>
          </a:prstGeom>
          <a:noFill/>
          <a:ln w="9525">
            <a:noFill/>
            <a:miter lim="800000"/>
            <a:headEnd/>
            <a:tailEnd/>
          </a:ln>
        </p:spPr>
      </p:pic>
      <p:sp>
        <p:nvSpPr>
          <p:cNvPr id="6" name="TextBox 5"/>
          <p:cNvSpPr txBox="1"/>
          <p:nvPr/>
        </p:nvSpPr>
        <p:spPr>
          <a:xfrm>
            <a:off x="6477000" y="1066800"/>
            <a:ext cx="2133600" cy="2585323"/>
          </a:xfrm>
          <a:prstGeom prst="rect">
            <a:avLst/>
          </a:prstGeom>
          <a:noFill/>
        </p:spPr>
        <p:txBody>
          <a:bodyPr wrap="square" rtlCol="0">
            <a:spAutoFit/>
          </a:bodyPr>
          <a:lstStyle/>
          <a:p>
            <a:r>
              <a:rPr lang="en-US" dirty="0" smtClean="0"/>
              <a:t>Store reference with name in Begin.VI</a:t>
            </a:r>
          </a:p>
          <a:p>
            <a:endParaRPr lang="en-US" dirty="0" smtClean="0"/>
          </a:p>
          <a:p>
            <a:r>
              <a:rPr lang="en-US" dirty="0" smtClean="0"/>
              <a:t>Note: Use simple name defining basic use</a:t>
            </a:r>
            <a:endParaRPr lang="en-US" dirty="0"/>
          </a:p>
        </p:txBody>
      </p:sp>
      <p:sp>
        <p:nvSpPr>
          <p:cNvPr id="7" name="TextBox 6"/>
          <p:cNvSpPr txBox="1"/>
          <p:nvPr/>
        </p:nvSpPr>
        <p:spPr>
          <a:xfrm>
            <a:off x="609600" y="3559076"/>
            <a:ext cx="2743200" cy="2308324"/>
          </a:xfrm>
          <a:prstGeom prst="rect">
            <a:avLst/>
          </a:prstGeom>
          <a:noFill/>
        </p:spPr>
        <p:txBody>
          <a:bodyPr wrap="square" rtlCol="0">
            <a:spAutoFit/>
          </a:bodyPr>
          <a:lstStyle/>
          <a:p>
            <a:r>
              <a:rPr lang="en-US" dirty="0" smtClean="0"/>
              <a:t>Then use reference with same name in rest of the code</a:t>
            </a:r>
          </a:p>
          <a:p>
            <a:endParaRPr lang="en-US" dirty="0" smtClean="0"/>
          </a:p>
          <a:p>
            <a:r>
              <a:rPr lang="en-US" dirty="0" smtClean="0"/>
              <a:t>Note: Make sure name matches the name used in Begin.VI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ppt_w</p:attrName>
                                        </p:attrNameLst>
                                      </p:cBhvr>
                                      <p:tavLst>
                                        <p:tav tm="0">
                                          <p:val>
                                            <p:fltVal val="0"/>
                                          </p:val>
                                        </p:tav>
                                        <p:tav tm="100000">
                                          <p:val>
                                            <p:strVal val="#ppt_w"/>
                                          </p:val>
                                        </p:tav>
                                      </p:tavLst>
                                    </p:anim>
                                    <p:anim calcmode="lin" valueType="num">
                                      <p:cBhvr>
                                        <p:cTn id="8" dur="500" fill="hold"/>
                                        <p:tgtEl>
                                          <p:spTgt spid="11266"/>
                                        </p:tgtEl>
                                        <p:attrNameLst>
                                          <p:attrName>ppt_h</p:attrName>
                                        </p:attrNameLst>
                                      </p:cBhvr>
                                      <p:tavLst>
                                        <p:tav tm="0">
                                          <p:val>
                                            <p:fltVal val="0"/>
                                          </p:val>
                                        </p:tav>
                                        <p:tav tm="100000">
                                          <p:val>
                                            <p:strVal val="#ppt_h"/>
                                          </p:val>
                                        </p:tav>
                                      </p:tavLst>
                                    </p:anim>
                                    <p:animEffect transition="in" filter="fade">
                                      <p:cBhvr>
                                        <p:cTn id="9" dur="500"/>
                                        <p:tgtEl>
                                          <p:spTgt spid="11266"/>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strVal val="#ppt_w*0.70"/>
                                          </p:val>
                                        </p:tav>
                                        <p:tav tm="100000">
                                          <p:val>
                                            <p:strVal val="#ppt_w"/>
                                          </p:val>
                                        </p:tav>
                                      </p:tavLst>
                                    </p:anim>
                                    <p:anim calcmode="lin" valueType="num">
                                      <p:cBhvr>
                                        <p:cTn id="20" dur="500" fill="hold"/>
                                        <p:tgtEl>
                                          <p:spTgt spid="7"/>
                                        </p:tgtEl>
                                        <p:attrNameLst>
                                          <p:attrName>ppt_h</p:attrName>
                                        </p:attrNameLst>
                                      </p:cBhvr>
                                      <p:tavLst>
                                        <p:tav tm="0">
                                          <p:val>
                                            <p:strVal val="#ppt_h"/>
                                          </p:val>
                                        </p:tav>
                                        <p:tav tm="100000">
                                          <p:val>
                                            <p:strVal val="#ppt_h"/>
                                          </p:val>
                                        </p:tav>
                                      </p:tavLst>
                                    </p:anim>
                                    <p:animEffect transition="in" filter="fade">
                                      <p:cBhvr>
                                        <p:cTn id="21" dur="500"/>
                                        <p:tgtEl>
                                          <p:spTgt spid="7"/>
                                        </p:tgtEl>
                                      </p:cBhvr>
                                    </p:animEffect>
                                  </p:childTnLst>
                                </p:cTn>
                              </p:par>
                              <p:par>
                                <p:cTn id="22" presetID="55" presetClass="entr" presetSubtype="0" fill="hold" nodeType="withEffect">
                                  <p:stCondLst>
                                    <p:cond delay="0"/>
                                  </p:stCondLst>
                                  <p:childTnLst>
                                    <p:set>
                                      <p:cBhvr>
                                        <p:cTn id="23" dur="1" fill="hold">
                                          <p:stCondLst>
                                            <p:cond delay="0"/>
                                          </p:stCondLst>
                                        </p:cTn>
                                        <p:tgtEl>
                                          <p:spTgt spid="11267"/>
                                        </p:tgtEl>
                                        <p:attrNameLst>
                                          <p:attrName>style.visibility</p:attrName>
                                        </p:attrNameLst>
                                      </p:cBhvr>
                                      <p:to>
                                        <p:strVal val="visible"/>
                                      </p:to>
                                    </p:set>
                                    <p:anim calcmode="lin" valueType="num">
                                      <p:cBhvr>
                                        <p:cTn id="24" dur="500" fill="hold"/>
                                        <p:tgtEl>
                                          <p:spTgt spid="11267"/>
                                        </p:tgtEl>
                                        <p:attrNameLst>
                                          <p:attrName>ppt_w</p:attrName>
                                        </p:attrNameLst>
                                      </p:cBhvr>
                                      <p:tavLst>
                                        <p:tav tm="0">
                                          <p:val>
                                            <p:strVal val="#ppt_w*0.70"/>
                                          </p:val>
                                        </p:tav>
                                        <p:tav tm="100000">
                                          <p:val>
                                            <p:strVal val="#ppt_w"/>
                                          </p:val>
                                        </p:tav>
                                      </p:tavLst>
                                    </p:anim>
                                    <p:anim calcmode="lin" valueType="num">
                                      <p:cBhvr>
                                        <p:cTn id="25" dur="500" fill="hold"/>
                                        <p:tgtEl>
                                          <p:spTgt spid="11267"/>
                                        </p:tgtEl>
                                        <p:attrNameLst>
                                          <p:attrName>ppt_h</p:attrName>
                                        </p:attrNameLst>
                                      </p:cBhvr>
                                      <p:tavLst>
                                        <p:tav tm="0">
                                          <p:val>
                                            <p:strVal val="#ppt_h"/>
                                          </p:val>
                                        </p:tav>
                                        <p:tav tm="100000">
                                          <p:val>
                                            <p:strVal val="#ppt_h"/>
                                          </p:val>
                                        </p:tav>
                                      </p:tavLst>
                                    </p:anim>
                                    <p:animEffect transition="in" filter="fade">
                                      <p:cBhvr>
                                        <p:cTn id="26"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rcRect/>
          <a:stretch>
            <a:fillRect/>
          </a:stretch>
        </p:blipFill>
        <p:spPr bwMode="auto">
          <a:xfrm>
            <a:off x="685800" y="1159215"/>
            <a:ext cx="7924800" cy="5546385"/>
          </a:xfrm>
          <a:prstGeom prst="rect">
            <a:avLst/>
          </a:prstGeom>
          <a:noFill/>
          <a:ln w="9525">
            <a:solidFill>
              <a:schemeClr val="tx1"/>
            </a:solidFill>
            <a:miter lim="800000"/>
            <a:headEnd/>
            <a:tailEnd/>
          </a:ln>
        </p:spPr>
      </p:pic>
      <p:sp>
        <p:nvSpPr>
          <p:cNvPr id="4" name="Title 3"/>
          <p:cNvSpPr>
            <a:spLocks noGrp="1"/>
          </p:cNvSpPr>
          <p:nvPr>
            <p:ph type="title"/>
          </p:nvPr>
        </p:nvSpPr>
        <p:spPr/>
        <p:txBody>
          <a:bodyPr/>
          <a:lstStyle/>
          <a:p>
            <a:r>
              <a:rPr lang="en-US" dirty="0" smtClean="0"/>
              <a:t>Begin.VI</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Teleop.VI</a:t>
            </a:r>
            <a:endParaRPr lang="en-US"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152400" y="1447800"/>
            <a:ext cx="8834922" cy="35052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Watchdog </a:t>
            </a:r>
            <a:endParaRPr lang="en-US" dirty="0"/>
          </a:p>
        </p:txBody>
      </p:sp>
      <p:sp>
        <p:nvSpPr>
          <p:cNvPr id="3" name="Content Placeholder 2"/>
          <p:cNvSpPr>
            <a:spLocks noGrp="1"/>
          </p:cNvSpPr>
          <p:nvPr>
            <p:ph idx="1"/>
          </p:nvPr>
        </p:nvSpPr>
        <p:spPr>
          <a:xfrm>
            <a:off x="502920" y="1063752"/>
            <a:ext cx="8183880" cy="3051048"/>
          </a:xfrm>
        </p:spPr>
        <p:txBody>
          <a:bodyPr/>
          <a:lstStyle/>
          <a:p>
            <a:r>
              <a:rPr lang="en-US" dirty="0" err="1" smtClean="0"/>
              <a:t>WatchDog</a:t>
            </a:r>
            <a:r>
              <a:rPr lang="en-US" dirty="0" smtClean="0"/>
              <a:t> – it is a tool that executes a certain action for a period of time</a:t>
            </a:r>
          </a:p>
          <a:p>
            <a:r>
              <a:rPr lang="en-US" dirty="0" smtClean="0"/>
              <a:t>Useful for autonomous when you want to complete timed actions</a:t>
            </a:r>
          </a:p>
          <a:p>
            <a:r>
              <a:rPr lang="en-US" dirty="0" smtClean="0"/>
              <a:t>Under WPI library utilities</a:t>
            </a:r>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609600" y="4419600"/>
            <a:ext cx="2769177" cy="1981200"/>
          </a:xfrm>
          <a:prstGeom prst="rect">
            <a:avLst/>
          </a:prstGeom>
          <a:noFill/>
          <a:ln w="9525">
            <a:solidFill>
              <a:schemeClr val="tx1"/>
            </a:solid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3505200" y="4688114"/>
            <a:ext cx="5084618" cy="1331686"/>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4" presetClass="entr" presetSubtype="0" accel="100000" fill="hold" nodeType="clickEffect">
                                  <p:stCondLst>
                                    <p:cond delay="0"/>
                                  </p:stCondLst>
                                  <p:childTnLst>
                                    <p:set>
                                      <p:cBhvr>
                                        <p:cTn id="21" dur="1" fill="hold">
                                          <p:stCondLst>
                                            <p:cond delay="0"/>
                                          </p:stCondLst>
                                        </p:cTn>
                                        <p:tgtEl>
                                          <p:spTgt spid="13314"/>
                                        </p:tgtEl>
                                        <p:attrNameLst>
                                          <p:attrName>style.visibility</p:attrName>
                                        </p:attrNameLst>
                                      </p:cBhvr>
                                      <p:to>
                                        <p:strVal val="visible"/>
                                      </p:to>
                                    </p:set>
                                    <p:anim calcmode="lin" valueType="num">
                                      <p:cBhvr>
                                        <p:cTn id="22" dur="500" fill="hold"/>
                                        <p:tgtEl>
                                          <p:spTgt spid="13314"/>
                                        </p:tgtEl>
                                        <p:attrNameLst>
                                          <p:attrName>ppt_w</p:attrName>
                                        </p:attrNameLst>
                                      </p:cBhvr>
                                      <p:tavLst>
                                        <p:tav tm="0">
                                          <p:val>
                                            <p:strVal val="#ppt_w*0.05"/>
                                          </p:val>
                                        </p:tav>
                                        <p:tav tm="100000">
                                          <p:val>
                                            <p:strVal val="#ppt_w"/>
                                          </p:val>
                                        </p:tav>
                                      </p:tavLst>
                                    </p:anim>
                                    <p:anim calcmode="lin" valueType="num">
                                      <p:cBhvr>
                                        <p:cTn id="23" dur="500" fill="hold"/>
                                        <p:tgtEl>
                                          <p:spTgt spid="13314"/>
                                        </p:tgtEl>
                                        <p:attrNameLst>
                                          <p:attrName>ppt_h</p:attrName>
                                        </p:attrNameLst>
                                      </p:cBhvr>
                                      <p:tavLst>
                                        <p:tav tm="0">
                                          <p:val>
                                            <p:strVal val="#ppt_h"/>
                                          </p:val>
                                        </p:tav>
                                        <p:tav tm="100000">
                                          <p:val>
                                            <p:strVal val="#ppt_h"/>
                                          </p:val>
                                        </p:tav>
                                      </p:tavLst>
                                    </p:anim>
                                    <p:anim calcmode="lin" valueType="num">
                                      <p:cBhvr>
                                        <p:cTn id="24" dur="500" fill="hold"/>
                                        <p:tgtEl>
                                          <p:spTgt spid="13314"/>
                                        </p:tgtEl>
                                        <p:attrNameLst>
                                          <p:attrName>ppt_x</p:attrName>
                                        </p:attrNameLst>
                                      </p:cBhvr>
                                      <p:tavLst>
                                        <p:tav tm="0">
                                          <p:val>
                                            <p:strVal val="#ppt_x-.2"/>
                                          </p:val>
                                        </p:tav>
                                        <p:tav tm="100000">
                                          <p:val>
                                            <p:strVal val="#ppt_x"/>
                                          </p:val>
                                        </p:tav>
                                      </p:tavLst>
                                    </p:anim>
                                    <p:anim calcmode="lin" valueType="num">
                                      <p:cBhvr>
                                        <p:cTn id="25" dur="500" fill="hold"/>
                                        <p:tgtEl>
                                          <p:spTgt spid="13314"/>
                                        </p:tgtEl>
                                        <p:attrNameLst>
                                          <p:attrName>ppt_y</p:attrName>
                                        </p:attrNameLst>
                                      </p:cBhvr>
                                      <p:tavLst>
                                        <p:tav tm="0">
                                          <p:val>
                                            <p:strVal val="#ppt_y"/>
                                          </p:val>
                                        </p:tav>
                                        <p:tav tm="100000">
                                          <p:val>
                                            <p:strVal val="#ppt_y"/>
                                          </p:val>
                                        </p:tav>
                                      </p:tavLst>
                                    </p:anim>
                                    <p:animEffect transition="in" filter="fade">
                                      <p:cBhvr>
                                        <p:cTn id="26" dur="500"/>
                                        <p:tgtEl>
                                          <p:spTgt spid="13314"/>
                                        </p:tgtEl>
                                      </p:cBhvr>
                                    </p:animEffect>
                                  </p:childTnLst>
                                </p:cTn>
                              </p:par>
                              <p:par>
                                <p:cTn id="27" presetID="54" presetClass="entr" presetSubtype="0" accel="100000" fill="hold" nodeType="withEffect">
                                  <p:stCondLst>
                                    <p:cond delay="0"/>
                                  </p:stCondLst>
                                  <p:childTnLst>
                                    <p:set>
                                      <p:cBhvr>
                                        <p:cTn id="28" dur="1" fill="hold">
                                          <p:stCondLst>
                                            <p:cond delay="0"/>
                                          </p:stCondLst>
                                        </p:cTn>
                                        <p:tgtEl>
                                          <p:spTgt spid="13315"/>
                                        </p:tgtEl>
                                        <p:attrNameLst>
                                          <p:attrName>style.visibility</p:attrName>
                                        </p:attrNameLst>
                                      </p:cBhvr>
                                      <p:to>
                                        <p:strVal val="visible"/>
                                      </p:to>
                                    </p:set>
                                    <p:anim calcmode="lin" valueType="num">
                                      <p:cBhvr>
                                        <p:cTn id="29" dur="500" fill="hold"/>
                                        <p:tgtEl>
                                          <p:spTgt spid="13315"/>
                                        </p:tgtEl>
                                        <p:attrNameLst>
                                          <p:attrName>ppt_w</p:attrName>
                                        </p:attrNameLst>
                                      </p:cBhvr>
                                      <p:tavLst>
                                        <p:tav tm="0">
                                          <p:val>
                                            <p:strVal val="#ppt_w*0.05"/>
                                          </p:val>
                                        </p:tav>
                                        <p:tav tm="100000">
                                          <p:val>
                                            <p:strVal val="#ppt_w"/>
                                          </p:val>
                                        </p:tav>
                                      </p:tavLst>
                                    </p:anim>
                                    <p:anim calcmode="lin" valueType="num">
                                      <p:cBhvr>
                                        <p:cTn id="30" dur="500" fill="hold"/>
                                        <p:tgtEl>
                                          <p:spTgt spid="13315"/>
                                        </p:tgtEl>
                                        <p:attrNameLst>
                                          <p:attrName>ppt_h</p:attrName>
                                        </p:attrNameLst>
                                      </p:cBhvr>
                                      <p:tavLst>
                                        <p:tav tm="0">
                                          <p:val>
                                            <p:strVal val="#ppt_h"/>
                                          </p:val>
                                        </p:tav>
                                        <p:tav tm="100000">
                                          <p:val>
                                            <p:strVal val="#ppt_h"/>
                                          </p:val>
                                        </p:tav>
                                      </p:tavLst>
                                    </p:anim>
                                    <p:anim calcmode="lin" valueType="num">
                                      <p:cBhvr>
                                        <p:cTn id="31" dur="500" fill="hold"/>
                                        <p:tgtEl>
                                          <p:spTgt spid="13315"/>
                                        </p:tgtEl>
                                        <p:attrNameLst>
                                          <p:attrName>ppt_x</p:attrName>
                                        </p:attrNameLst>
                                      </p:cBhvr>
                                      <p:tavLst>
                                        <p:tav tm="0">
                                          <p:val>
                                            <p:strVal val="#ppt_x-.2"/>
                                          </p:val>
                                        </p:tav>
                                        <p:tav tm="100000">
                                          <p:val>
                                            <p:strVal val="#ppt_x"/>
                                          </p:val>
                                        </p:tav>
                                      </p:tavLst>
                                    </p:anim>
                                    <p:anim calcmode="lin" valueType="num">
                                      <p:cBhvr>
                                        <p:cTn id="32" dur="500" fill="hold"/>
                                        <p:tgtEl>
                                          <p:spTgt spid="13315"/>
                                        </p:tgtEl>
                                        <p:attrNameLst>
                                          <p:attrName>ppt_y</p:attrName>
                                        </p:attrNameLst>
                                      </p:cBhvr>
                                      <p:tavLst>
                                        <p:tav tm="0">
                                          <p:val>
                                            <p:strVal val="#ppt_y"/>
                                          </p:val>
                                        </p:tav>
                                        <p:tav tm="100000">
                                          <p:val>
                                            <p:strVal val="#ppt_y"/>
                                          </p:val>
                                        </p:tav>
                                      </p:tavLst>
                                    </p:anim>
                                    <p:animEffect transition="in" filter="fade">
                                      <p:cBhvr>
                                        <p:cTn id="33"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1139952"/>
            <a:ext cx="8183880" cy="4879848"/>
          </a:xfrm>
        </p:spPr>
        <p:txBody>
          <a:bodyPr>
            <a:normAutofit fontScale="92500" lnSpcReduction="20000"/>
          </a:bodyPr>
          <a:lstStyle/>
          <a:p>
            <a:r>
              <a:rPr lang="en-US" dirty="0" smtClean="0"/>
              <a:t>Robot code controls the robot</a:t>
            </a:r>
          </a:p>
          <a:p>
            <a:r>
              <a:rPr lang="en-US" dirty="0" smtClean="0"/>
              <a:t>Robot Main.vi</a:t>
            </a:r>
          </a:p>
          <a:p>
            <a:pPr lvl="1"/>
            <a:r>
              <a:rPr lang="en-US" dirty="0" smtClean="0"/>
              <a:t>Calls all the smaller </a:t>
            </a:r>
            <a:r>
              <a:rPr lang="en-US" dirty="0" err="1" smtClean="0"/>
              <a:t>SubVis</a:t>
            </a:r>
            <a:endParaRPr lang="en-US" dirty="0" smtClean="0"/>
          </a:p>
          <a:p>
            <a:r>
              <a:rPr lang="en-US" dirty="0" smtClean="0"/>
              <a:t>Rules of programming the robot</a:t>
            </a:r>
          </a:p>
          <a:p>
            <a:pPr lvl="1"/>
            <a:r>
              <a:rPr lang="en-US" dirty="0" smtClean="0"/>
              <a:t>Be careful – an error in robot code can make a destructive robot</a:t>
            </a:r>
          </a:p>
          <a:p>
            <a:pPr lvl="1"/>
            <a:r>
              <a:rPr lang="en-US" dirty="0" smtClean="0"/>
              <a:t>In general, never edit the Sub Vis provided by FIRST</a:t>
            </a:r>
          </a:p>
          <a:p>
            <a:pPr lvl="1"/>
            <a:r>
              <a:rPr lang="en-US" dirty="0" smtClean="0"/>
              <a:t>Learn to code around what provided</a:t>
            </a:r>
          </a:p>
          <a:p>
            <a:pPr lvl="1"/>
            <a:r>
              <a:rPr lang="en-US" dirty="0" smtClean="0"/>
              <a:t>The whole robot code is a loop so generally speaking you don’t need to add loops to code</a:t>
            </a:r>
          </a:p>
          <a:p>
            <a:endParaRPr lang="en-US" dirty="0" smtClean="0"/>
          </a:p>
        </p:txBody>
      </p:sp>
      <p:sp>
        <p:nvSpPr>
          <p:cNvPr id="4" name="Title 3"/>
          <p:cNvSpPr>
            <a:spLocks noGrp="1"/>
          </p:cNvSpPr>
          <p:nvPr>
            <p:ph type="title"/>
          </p:nvPr>
        </p:nvSpPr>
        <p:spPr/>
        <p:txBody>
          <a:bodyPr/>
          <a:lstStyle/>
          <a:p>
            <a:r>
              <a:rPr lang="en-US" dirty="0" smtClean="0"/>
              <a:t>Robot Code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cstate="print"/>
          <a:srcRect/>
          <a:stretch>
            <a:fillRect/>
          </a:stretch>
        </p:blipFill>
        <p:spPr bwMode="auto">
          <a:xfrm>
            <a:off x="609600" y="1199032"/>
            <a:ext cx="8001000" cy="4287368"/>
          </a:xfrm>
          <a:prstGeom prst="rect">
            <a:avLst/>
          </a:prstGeom>
          <a:noFill/>
          <a:ln w="9525">
            <a:solidFill>
              <a:schemeClr val="tx1"/>
            </a:solidFill>
            <a:miter lim="800000"/>
            <a:headEnd/>
            <a:tailEnd/>
          </a:ln>
        </p:spPr>
      </p:pic>
      <p:sp>
        <p:nvSpPr>
          <p:cNvPr id="5" name="TextBox 4"/>
          <p:cNvSpPr txBox="1"/>
          <p:nvPr/>
        </p:nvSpPr>
        <p:spPr>
          <a:xfrm>
            <a:off x="3276600" y="2312075"/>
            <a:ext cx="5257800" cy="2031325"/>
          </a:xfrm>
          <a:prstGeom prst="rect">
            <a:avLst/>
          </a:prstGeom>
          <a:noFill/>
        </p:spPr>
        <p:txBody>
          <a:bodyPr wrap="square" rtlCol="0">
            <a:spAutoFit/>
          </a:bodyPr>
          <a:lstStyle/>
          <a:p>
            <a:r>
              <a:rPr lang="en-US" dirty="0" smtClean="0"/>
              <a:t>For autonomous always:</a:t>
            </a:r>
          </a:p>
          <a:p>
            <a:pPr lvl="1"/>
            <a:r>
              <a:rPr lang="en-US" dirty="0" smtClean="0"/>
              <a:t>1) Have a case structure for multiple  autonomous mode</a:t>
            </a:r>
          </a:p>
          <a:p>
            <a:pPr lvl="1"/>
            <a:r>
              <a:rPr lang="en-US" dirty="0" smtClean="0"/>
              <a:t>2) Get the references you are going to need – ex. Drive</a:t>
            </a:r>
          </a:p>
          <a:p>
            <a:pPr lvl="1"/>
            <a:r>
              <a:rPr lang="en-US" dirty="0" smtClean="0"/>
              <a:t>3) Keep the watchdog </a:t>
            </a:r>
            <a:r>
              <a:rPr lang="en-US" dirty="0" smtClean="0"/>
              <a:t>reference</a:t>
            </a:r>
            <a:endParaRPr lang="en-US" dirty="0" smtClean="0"/>
          </a:p>
          <a:p>
            <a:endParaRPr lang="en-US" dirty="0"/>
          </a:p>
        </p:txBody>
      </p:sp>
      <p:sp>
        <p:nvSpPr>
          <p:cNvPr id="6" name="Title 5"/>
          <p:cNvSpPr>
            <a:spLocks noGrp="1"/>
          </p:cNvSpPr>
          <p:nvPr>
            <p:ph type="title"/>
          </p:nvPr>
        </p:nvSpPr>
        <p:spPr/>
        <p:txBody>
          <a:bodyPr/>
          <a:lstStyle/>
          <a:p>
            <a:r>
              <a:rPr lang="en-US" dirty="0" smtClean="0"/>
              <a:t>Autonomous.VI</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Autonomous.VI Example</a:t>
            </a:r>
            <a:endParaRPr lang="en-US"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609600" y="1292942"/>
            <a:ext cx="7924800" cy="4345858"/>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24000" y="1278425"/>
            <a:ext cx="6172200" cy="5396365"/>
          </a:xfrm>
          <a:prstGeom prst="rect">
            <a:avLst/>
          </a:prstGeom>
          <a:noFill/>
          <a:ln w="9525">
            <a:noFill/>
            <a:miter lim="800000"/>
            <a:headEnd/>
            <a:tailEnd/>
          </a:ln>
        </p:spPr>
      </p:pic>
      <p:sp>
        <p:nvSpPr>
          <p:cNvPr id="5" name="TextBox 4"/>
          <p:cNvSpPr txBox="1"/>
          <p:nvPr/>
        </p:nvSpPr>
        <p:spPr>
          <a:xfrm>
            <a:off x="1219200" y="6858000"/>
            <a:ext cx="59436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Begin: tells robot how the electrical components are wired up and where to receive inputs</a:t>
            </a:r>
            <a:endParaRPr lang="en-US" dirty="0"/>
          </a:p>
        </p:txBody>
      </p:sp>
      <p:sp>
        <p:nvSpPr>
          <p:cNvPr id="6" name="TextBox 5"/>
          <p:cNvSpPr txBox="1"/>
          <p:nvPr/>
        </p:nvSpPr>
        <p:spPr>
          <a:xfrm>
            <a:off x="1219200" y="7696200"/>
            <a:ext cx="59436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Robot Mode: acts as a timer for the code and it is wired to a case structure that decides what sub VI to call based on elapsed time</a:t>
            </a:r>
            <a:endParaRPr lang="en-US" dirty="0"/>
          </a:p>
        </p:txBody>
      </p:sp>
      <p:sp>
        <p:nvSpPr>
          <p:cNvPr id="7" name="TextBox 6"/>
          <p:cNvSpPr txBox="1"/>
          <p:nvPr/>
        </p:nvSpPr>
        <p:spPr>
          <a:xfrm>
            <a:off x="1219200" y="8991600"/>
            <a:ext cx="59436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err="1" smtClean="0"/>
              <a:t>Teleop</a:t>
            </a:r>
            <a:r>
              <a:rPr lang="en-US" dirty="0" smtClean="0"/>
              <a:t>: runs the code for the user controlled period part of game</a:t>
            </a:r>
            <a:endParaRPr lang="en-US" dirty="0"/>
          </a:p>
        </p:txBody>
      </p:sp>
      <p:sp>
        <p:nvSpPr>
          <p:cNvPr id="8" name="TextBox 7"/>
          <p:cNvSpPr txBox="1"/>
          <p:nvPr/>
        </p:nvSpPr>
        <p:spPr>
          <a:xfrm>
            <a:off x="1219200" y="9753600"/>
            <a:ext cx="59436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Autonomous: runs the code for the first fifteen seconds of the game without human driver</a:t>
            </a:r>
            <a:endParaRPr lang="en-US" dirty="0"/>
          </a:p>
        </p:txBody>
      </p:sp>
      <p:sp>
        <p:nvSpPr>
          <p:cNvPr id="9" name="TextBox 8"/>
          <p:cNvSpPr txBox="1"/>
          <p:nvPr/>
        </p:nvSpPr>
        <p:spPr>
          <a:xfrm>
            <a:off x="1219200" y="10515600"/>
            <a:ext cx="59436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Finish: just as we have to open the electrical components in begin we need terminate our use of them in finish, ends the program</a:t>
            </a:r>
            <a:endParaRPr lang="en-US" dirty="0"/>
          </a:p>
        </p:txBody>
      </p:sp>
      <p:sp>
        <p:nvSpPr>
          <p:cNvPr id="11" name="Title 10"/>
          <p:cNvSpPr>
            <a:spLocks noGrp="1"/>
          </p:cNvSpPr>
          <p:nvPr>
            <p:ph type="title"/>
          </p:nvPr>
        </p:nvSpPr>
        <p:spPr/>
        <p:txBody>
          <a:bodyPr/>
          <a:lstStyle/>
          <a:p>
            <a:r>
              <a:rPr lang="en-US" dirty="0" smtClean="0"/>
              <a:t>Robot Main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500"/>
                                  </p:stCondLst>
                                  <p:childTnLst>
                                    <p:animScale>
                                      <p:cBhvr>
                                        <p:cTn id="6" dur="1000" fill="hold"/>
                                        <p:tgtEl>
                                          <p:spTgt spid="1026"/>
                                        </p:tgtEl>
                                      </p:cBhvr>
                                      <p:by x="250000" y="250000"/>
                                    </p:animScale>
                                  </p:childTnLst>
                                </p:cTn>
                              </p:par>
                            </p:childTnLst>
                          </p:cTn>
                        </p:par>
                        <p:par>
                          <p:cTn id="7" fill="hold">
                            <p:stCondLst>
                              <p:cond delay="1500"/>
                            </p:stCondLst>
                            <p:childTnLst>
                              <p:par>
                                <p:cTn id="8" presetID="1" presetClass="exit"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hidden"/>
                                      </p:to>
                                    </p:set>
                                  </p:childTnLst>
                                </p:cTn>
                              </p:par>
                              <p:par>
                                <p:cTn id="10" presetID="35" presetClass="path" presetSubtype="0" accel="50000" decel="50000" fill="hold" nodeType="withEffect">
                                  <p:stCondLst>
                                    <p:cond delay="0"/>
                                  </p:stCondLst>
                                  <p:childTnLst>
                                    <p:animMotion origin="layout" path="M 0 0 L 0.425 0 " pathEditMode="relative" rAng="0" ptsTypes="AA">
                                      <p:cBhvr>
                                        <p:cTn id="11" dur="1000" fill="hold"/>
                                        <p:tgtEl>
                                          <p:spTgt spid="1026"/>
                                        </p:tgtEl>
                                        <p:attrNameLst>
                                          <p:attrName>ppt_x</p:attrName>
                                          <p:attrName>ppt_y</p:attrName>
                                        </p:attrNameLst>
                                      </p:cBhvr>
                                      <p:rCtr x="213" y="0"/>
                                    </p:animMotion>
                                  </p:childTnLst>
                                </p:cTn>
                              </p:par>
                            </p:childTnLst>
                          </p:cTn>
                        </p:par>
                        <p:par>
                          <p:cTn id="12" fill="hold">
                            <p:stCondLst>
                              <p:cond delay="2500"/>
                            </p:stCondLst>
                            <p:childTnLst>
                              <p:par>
                                <p:cTn id="13" presetID="1"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0" presetClass="path" presetSubtype="0" accel="50000" decel="50000" fill="hold" grpId="1" nodeType="withEffect">
                                  <p:stCondLst>
                                    <p:cond delay="0"/>
                                  </p:stCondLst>
                                  <p:childTnLst>
                                    <p:animMotion origin="layout" path="M -0.04998 -0.31337 L -0.04998 -0.32447 " pathEditMode="fixed" rAng="0" ptsTypes="AA">
                                      <p:cBhvr>
                                        <p:cTn id="16" dur="500" fill="hold"/>
                                        <p:tgtEl>
                                          <p:spTgt spid="5"/>
                                        </p:tgtEl>
                                        <p:attrNameLst>
                                          <p:attrName>ppt_x</p:attrName>
                                          <p:attrName>ppt_y</p:attrName>
                                        </p:attrNameLst>
                                      </p:cBhvr>
                                      <p:rCtr x="0" y="-6"/>
                                    </p:animMotion>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2"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par>
                          <p:cTn id="21" fill="hold">
                            <p:stCondLst>
                              <p:cond delay="0"/>
                            </p:stCondLst>
                            <p:childTnLst>
                              <p:par>
                                <p:cTn id="22" presetID="35" presetClass="path" presetSubtype="0" accel="50000" decel="50000" fill="hold" nodeType="afterEffect">
                                  <p:stCondLst>
                                    <p:cond delay="0"/>
                                  </p:stCondLst>
                                  <p:childTnLst>
                                    <p:animMotion origin="layout" path="M 0.425 2.53469E-6 L 0.025 2.53469E-6 " pathEditMode="relative" rAng="0" ptsTypes="AA">
                                      <p:cBhvr>
                                        <p:cTn id="23" dur="2000" fill="hold"/>
                                        <p:tgtEl>
                                          <p:spTgt spid="1026"/>
                                        </p:tgtEl>
                                        <p:attrNameLst>
                                          <p:attrName>ppt_x</p:attrName>
                                          <p:attrName>ppt_y</p:attrName>
                                        </p:attrNameLst>
                                      </p:cBhvr>
                                      <p:rCtr x="-200" y="0"/>
                                    </p:animMotion>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0" presetClass="path" presetSubtype="0" accel="50000" decel="50000" fill="hold" grpId="1" nodeType="withEffect">
                                  <p:stCondLst>
                                    <p:cond delay="0"/>
                                  </p:stCondLst>
                                  <p:childTnLst>
                                    <p:animMotion origin="layout" path="M -0.03331 -0.43363 L -0.03331 -0.44473 " pathEditMode="fixed" rAng="0" ptsTypes="AA">
                                      <p:cBhvr>
                                        <p:cTn id="28" dur="500" fill="hold"/>
                                        <p:tgtEl>
                                          <p:spTgt spid="6"/>
                                        </p:tgtEl>
                                        <p:attrNameLst>
                                          <p:attrName>ppt_x</p:attrName>
                                          <p:attrName>ppt_y</p:attrName>
                                        </p:attrNameLst>
                                      </p:cBhvr>
                                      <p:rCtr x="0" y="-6"/>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2" nodeType="clickEffect">
                                  <p:stCondLst>
                                    <p:cond delay="0"/>
                                  </p:stCondLst>
                                  <p:childTnLst>
                                    <p:set>
                                      <p:cBhvr>
                                        <p:cTn id="32" dur="1" fill="hold">
                                          <p:stCondLst>
                                            <p:cond delay="0"/>
                                          </p:stCondLst>
                                        </p:cTn>
                                        <p:tgtEl>
                                          <p:spTgt spid="6"/>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grpId="0" nodeType="afterEffect">
                                  <p:stCondLst>
                                    <p:cond delay="500"/>
                                  </p:stCondLst>
                                  <p:childTnLst>
                                    <p:set>
                                      <p:cBhvr>
                                        <p:cTn id="35" dur="1" fill="hold">
                                          <p:stCondLst>
                                            <p:cond delay="0"/>
                                          </p:stCondLst>
                                        </p:cTn>
                                        <p:tgtEl>
                                          <p:spTgt spid="7"/>
                                        </p:tgtEl>
                                        <p:attrNameLst>
                                          <p:attrName>style.visibility</p:attrName>
                                        </p:attrNameLst>
                                      </p:cBhvr>
                                      <p:to>
                                        <p:strVal val="visible"/>
                                      </p:to>
                                    </p:set>
                                  </p:childTnLst>
                                </p:cTn>
                              </p:par>
                              <p:par>
                                <p:cTn id="36" presetID="0" presetClass="path" presetSubtype="0" accel="50000" decel="50000" fill="hold" grpId="1" nodeType="withEffect">
                                  <p:stCondLst>
                                    <p:cond delay="0"/>
                                  </p:stCondLst>
                                  <p:childTnLst>
                                    <p:animMotion origin="layout" path="M -0.01664 -0.57979 L -0.01664 -0.59089 " pathEditMode="fixed" rAng="0" ptsTypes="AA">
                                      <p:cBhvr>
                                        <p:cTn id="37" dur="500" fill="hold"/>
                                        <p:tgtEl>
                                          <p:spTgt spid="7"/>
                                        </p:tgtEl>
                                        <p:attrNameLst>
                                          <p:attrName>ppt_x</p:attrName>
                                          <p:attrName>ppt_y</p:attrName>
                                        </p:attrNameLst>
                                      </p:cBhvr>
                                      <p:rCtr x="0" y="-6"/>
                                    </p:animMotion>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2" nodeType="clickEffect">
                                  <p:stCondLst>
                                    <p:cond delay="0"/>
                                  </p:stCondLst>
                                  <p:childTnLst>
                                    <p:set>
                                      <p:cBhvr>
                                        <p:cTn id="41" dur="1" fill="hold">
                                          <p:stCondLst>
                                            <p:cond delay="0"/>
                                          </p:stCondLst>
                                        </p:cTn>
                                        <p:tgtEl>
                                          <p:spTgt spid="7"/>
                                        </p:tgtEl>
                                        <p:attrNameLst>
                                          <p:attrName>style.visibility</p:attrName>
                                        </p:attrNameLst>
                                      </p:cBhvr>
                                      <p:to>
                                        <p:strVal val="hidden"/>
                                      </p:to>
                                    </p:set>
                                  </p:childTnLst>
                                </p:cTn>
                              </p:par>
                            </p:childTnLst>
                          </p:cTn>
                        </p:par>
                        <p:par>
                          <p:cTn id="42" fill="hold">
                            <p:stCondLst>
                              <p:cond delay="0"/>
                            </p:stCondLst>
                            <p:childTnLst>
                              <p:par>
                                <p:cTn id="43" presetID="1"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childTnLst>
                                </p:cTn>
                              </p:par>
                              <p:par>
                                <p:cTn id="45" presetID="0" presetClass="path" presetSubtype="0" accel="50000" decel="50000" fill="hold" grpId="1" nodeType="withEffect">
                                  <p:stCondLst>
                                    <p:cond delay="0"/>
                                  </p:stCondLst>
                                  <p:childTnLst>
                                    <p:animMotion origin="layout" path="M -0.01664 -0.6908 L -0.01664 -0.7019 " pathEditMode="fixed" rAng="0" ptsTypes="AA">
                                      <p:cBhvr>
                                        <p:cTn id="46" dur="500" fill="hold"/>
                                        <p:tgtEl>
                                          <p:spTgt spid="8"/>
                                        </p:tgtEl>
                                        <p:attrNameLst>
                                          <p:attrName>ppt_x</p:attrName>
                                          <p:attrName>ppt_y</p:attrName>
                                        </p:attrNameLst>
                                      </p:cBhvr>
                                      <p:rCtr x="0" y="-6"/>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2"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childTnLst>
                          </p:cTn>
                        </p:par>
                        <p:par>
                          <p:cTn id="51" fill="hold">
                            <p:stCondLst>
                              <p:cond delay="0"/>
                            </p:stCondLst>
                            <p:childTnLst>
                              <p:par>
                                <p:cTn id="52" presetID="35" presetClass="path" presetSubtype="0" accel="50000" decel="50000" fill="hold" nodeType="afterEffect">
                                  <p:stCondLst>
                                    <p:cond delay="0"/>
                                  </p:stCondLst>
                                  <p:childTnLst>
                                    <p:animMotion origin="layout" path="M 0 2.53469E-6 L -0.43333 2.53469E-6 " pathEditMode="relative" rAng="0" ptsTypes="AA">
                                      <p:cBhvr>
                                        <p:cTn id="53" dur="2000" fill="hold"/>
                                        <p:tgtEl>
                                          <p:spTgt spid="1026"/>
                                        </p:tgtEl>
                                        <p:attrNameLst>
                                          <p:attrName>ppt_x</p:attrName>
                                          <p:attrName>ppt_y</p:attrName>
                                        </p:attrNameLst>
                                      </p:cBhvr>
                                      <p:rCtr x="-217" y="0"/>
                                    </p:animMotion>
                                  </p:childTnLst>
                                </p:cTn>
                              </p:par>
                            </p:childTnLst>
                          </p:cTn>
                        </p:par>
                        <p:par>
                          <p:cTn id="54" fill="hold">
                            <p:stCondLst>
                              <p:cond delay="2000"/>
                            </p:stCondLst>
                            <p:childTnLst>
                              <p:par>
                                <p:cTn id="55" presetID="1" presetClass="entr" presetSubtype="0" fill="hold" grpId="0" nodeType="after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0" presetClass="path" presetSubtype="0" accel="50000" decel="50000" fill="hold" grpId="1" nodeType="withEffect">
                                  <p:stCondLst>
                                    <p:cond delay="0"/>
                                  </p:stCondLst>
                                  <p:childTnLst>
                                    <p:animMotion origin="layout" path="M 2.66667E-5 -0.79996 L 2.66667E-5 -0.81106 " pathEditMode="fixed" rAng="0" ptsTypes="AA">
                                      <p:cBhvr>
                                        <p:cTn id="58" dur="500" fill="hold"/>
                                        <p:tgtEl>
                                          <p:spTgt spid="9"/>
                                        </p:tgtEl>
                                        <p:attrNameLst>
                                          <p:attrName>ppt_x</p:attrName>
                                          <p:attrName>ppt_y</p:attrName>
                                        </p:attrNameLst>
                                      </p:cBhvr>
                                      <p:rCtr x="0" y="-6"/>
                                    </p:animMotion>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2" nodeType="clickEffect">
                                  <p:stCondLst>
                                    <p:cond delay="0"/>
                                  </p:stCondLst>
                                  <p:childTnLst>
                                    <p:set>
                                      <p:cBhvr>
                                        <p:cTn id="6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WPI Robotics Library </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09600" y="1219200"/>
            <a:ext cx="3907056" cy="5257800"/>
          </a:xfrm>
          <a:prstGeom prst="rect">
            <a:avLst/>
          </a:prstGeom>
          <a:noFill/>
          <a:ln w="9525">
            <a:solidFill>
              <a:schemeClr val="tx1"/>
            </a:solidFill>
            <a:miter lim="800000"/>
            <a:headEnd/>
            <a:tailEnd/>
          </a:ln>
        </p:spPr>
      </p:pic>
      <p:sp>
        <p:nvSpPr>
          <p:cNvPr id="5" name="TextBox 4"/>
          <p:cNvSpPr txBox="1"/>
          <p:nvPr/>
        </p:nvSpPr>
        <p:spPr>
          <a:xfrm>
            <a:off x="4724400" y="2514600"/>
            <a:ext cx="3505200" cy="1477328"/>
          </a:xfrm>
          <a:prstGeom prst="rect">
            <a:avLst/>
          </a:prstGeom>
          <a:noFill/>
        </p:spPr>
        <p:txBody>
          <a:bodyPr wrap="square" rtlCol="0">
            <a:spAutoFit/>
          </a:bodyPr>
          <a:lstStyle/>
          <a:p>
            <a:r>
              <a:rPr lang="en-US" dirty="0" smtClean="0"/>
              <a:t>Right click in Block Diagram to find Functions Pallet </a:t>
            </a:r>
          </a:p>
          <a:p>
            <a:endParaRPr lang="en-US" dirty="0" smtClean="0"/>
          </a:p>
          <a:p>
            <a:r>
              <a:rPr lang="en-US" dirty="0" smtClean="0"/>
              <a:t>Select WPI Robot Library at bottom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WPI Robotics Library </a:t>
            </a:r>
            <a:endParaRPr lang="en-US" dirty="0"/>
          </a:p>
        </p:txBody>
      </p:sp>
      <p:pic>
        <p:nvPicPr>
          <p:cNvPr id="2051" name="Picture 3"/>
          <p:cNvPicPr>
            <a:picLocks noGrp="1" noChangeAspect="1" noChangeArrowheads="1"/>
          </p:cNvPicPr>
          <p:nvPr>
            <p:ph idx="1"/>
          </p:nvPr>
        </p:nvPicPr>
        <p:blipFill>
          <a:blip r:embed="rId2" cstate="print"/>
          <a:srcRect/>
          <a:stretch>
            <a:fillRect/>
          </a:stretch>
        </p:blipFill>
        <p:spPr bwMode="auto">
          <a:xfrm>
            <a:off x="609600" y="1447800"/>
            <a:ext cx="7946218"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WPI VIs</a:t>
            </a:r>
            <a:endParaRPr lang="en-US" dirty="0"/>
          </a:p>
        </p:txBody>
      </p:sp>
      <p:sp>
        <p:nvSpPr>
          <p:cNvPr id="4" name="TextBox 3"/>
          <p:cNvSpPr txBox="1"/>
          <p:nvPr/>
        </p:nvSpPr>
        <p:spPr>
          <a:xfrm>
            <a:off x="685800" y="2312075"/>
            <a:ext cx="3276600" cy="2031325"/>
          </a:xfrm>
          <a:prstGeom prst="rect">
            <a:avLst/>
          </a:prstGeom>
          <a:noFill/>
        </p:spPr>
        <p:txBody>
          <a:bodyPr wrap="square" rtlCol="0">
            <a:spAutoFit/>
          </a:bodyPr>
          <a:lstStyle/>
          <a:p>
            <a:r>
              <a:rPr lang="en-US" dirty="0" smtClean="0"/>
              <a:t>The WPI library VIs all have a open VIs (in begin), action VIs which vary based on module (in </a:t>
            </a:r>
            <a:r>
              <a:rPr lang="en-US" dirty="0" err="1" smtClean="0"/>
              <a:t>teleop</a:t>
            </a:r>
            <a:r>
              <a:rPr lang="en-US" dirty="0" smtClean="0"/>
              <a:t>/autonomous), and a close VIs to terminate use with them</a:t>
            </a:r>
            <a:endParaRPr lang="en-US" dirty="0"/>
          </a:p>
        </p:txBody>
      </p:sp>
      <p:grpSp>
        <p:nvGrpSpPr>
          <p:cNvPr id="14" name="Group 13"/>
          <p:cNvGrpSpPr/>
          <p:nvPr/>
        </p:nvGrpSpPr>
        <p:grpSpPr>
          <a:xfrm>
            <a:off x="4034413" y="1371600"/>
            <a:ext cx="4347587" cy="4495800"/>
            <a:chOff x="4034413" y="685800"/>
            <a:chExt cx="4347587" cy="4495800"/>
          </a:xfrm>
        </p:grpSpPr>
        <p:pic>
          <p:nvPicPr>
            <p:cNvPr id="3074" name="Picture 2"/>
            <p:cNvPicPr>
              <a:picLocks noChangeAspect="1" noChangeArrowheads="1"/>
            </p:cNvPicPr>
            <p:nvPr/>
          </p:nvPicPr>
          <p:blipFill>
            <a:blip r:embed="rId2" cstate="print"/>
            <a:srcRect/>
            <a:stretch>
              <a:fillRect/>
            </a:stretch>
          </p:blipFill>
          <p:spPr bwMode="auto">
            <a:xfrm>
              <a:off x="4034413" y="685800"/>
              <a:ext cx="4347587" cy="4495800"/>
            </a:xfrm>
            <a:prstGeom prst="rect">
              <a:avLst/>
            </a:prstGeom>
            <a:noFill/>
            <a:ln w="9525">
              <a:solidFill>
                <a:schemeClr val="tx1"/>
              </a:solidFill>
              <a:miter lim="800000"/>
              <a:headEnd/>
              <a:tailEnd/>
            </a:ln>
          </p:spPr>
        </p:pic>
        <p:cxnSp>
          <p:nvCxnSpPr>
            <p:cNvPr id="6" name="Straight Connector 5"/>
            <p:cNvCxnSpPr/>
            <p:nvPr/>
          </p:nvCxnSpPr>
          <p:spPr>
            <a:xfrm>
              <a:off x="4038600" y="2514600"/>
              <a:ext cx="43434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038600" y="3581400"/>
              <a:ext cx="43434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038600" y="4495800"/>
              <a:ext cx="43434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009900" y="2933700"/>
              <a:ext cx="449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4991100" y="2933700"/>
              <a:ext cx="449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38600" y="1066800"/>
              <a:ext cx="43434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RobotDrive</a:t>
            </a:r>
            <a:r>
              <a:rPr lang="en-US" dirty="0" smtClean="0"/>
              <a:t> VIs</a:t>
            </a:r>
            <a:endParaRPr lang="en-US" dirty="0"/>
          </a:p>
        </p:txBody>
      </p:sp>
      <p:pic>
        <p:nvPicPr>
          <p:cNvPr id="4099" name="Picture 3"/>
          <p:cNvPicPr>
            <a:picLocks noGrp="1" noChangeAspect="1" noChangeArrowheads="1"/>
          </p:cNvPicPr>
          <p:nvPr>
            <p:ph idx="1"/>
          </p:nvPr>
        </p:nvPicPr>
        <p:blipFill>
          <a:blip r:embed="rId2" cstate="print"/>
          <a:srcRect/>
          <a:stretch>
            <a:fillRect/>
          </a:stretch>
        </p:blipFill>
        <p:spPr bwMode="auto">
          <a:xfrm>
            <a:off x="609600" y="1284611"/>
            <a:ext cx="7924800" cy="42779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Joystick VIs</a:t>
            </a:r>
            <a:endParaRPr lang="en-US" dirty="0"/>
          </a:p>
        </p:txBody>
      </p:sp>
      <p:pic>
        <p:nvPicPr>
          <p:cNvPr id="5123" name="Picture 3"/>
          <p:cNvPicPr>
            <a:picLocks noGrp="1" noChangeAspect="1" noChangeArrowheads="1"/>
          </p:cNvPicPr>
          <p:nvPr>
            <p:ph idx="1"/>
          </p:nvPr>
        </p:nvPicPr>
        <p:blipFill>
          <a:blip r:embed="rId2" cstate="print"/>
          <a:srcRect/>
          <a:stretch>
            <a:fillRect/>
          </a:stretch>
        </p:blipFill>
        <p:spPr bwMode="auto">
          <a:xfrm>
            <a:off x="609600" y="1352550"/>
            <a:ext cx="7962900" cy="398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Open VIs</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609600" y="2895600"/>
            <a:ext cx="2057400" cy="2057400"/>
          </a:xfrm>
          <a:prstGeom prst="rect">
            <a:avLst/>
          </a:prstGeom>
          <a:noFill/>
          <a:ln w="9525">
            <a:solidFill>
              <a:schemeClr val="tx1"/>
            </a:solidFill>
            <a:miter lim="800000"/>
            <a:headEnd/>
            <a:tailEnd/>
          </a:ln>
        </p:spPr>
      </p:pic>
      <p:sp>
        <p:nvSpPr>
          <p:cNvPr id="5" name="TextBox 4"/>
          <p:cNvSpPr txBox="1"/>
          <p:nvPr/>
        </p:nvSpPr>
        <p:spPr>
          <a:xfrm>
            <a:off x="533400" y="1325166"/>
            <a:ext cx="2057400" cy="1200329"/>
          </a:xfrm>
          <a:prstGeom prst="rect">
            <a:avLst/>
          </a:prstGeom>
          <a:noFill/>
        </p:spPr>
        <p:txBody>
          <a:bodyPr wrap="square" rtlCol="0">
            <a:spAutoFit/>
          </a:bodyPr>
          <a:lstStyle/>
          <a:p>
            <a:r>
              <a:rPr lang="en-US" dirty="0" smtClean="0"/>
              <a:t>It will look like it is complicated because it’s clustered</a:t>
            </a:r>
            <a:endParaRPr lang="en-US" dirty="0"/>
          </a:p>
        </p:txBody>
      </p:sp>
      <p:pic>
        <p:nvPicPr>
          <p:cNvPr id="6148" name="Picture 4"/>
          <p:cNvPicPr>
            <a:picLocks noChangeAspect="1" noChangeArrowheads="1"/>
          </p:cNvPicPr>
          <p:nvPr/>
        </p:nvPicPr>
        <p:blipFill>
          <a:blip r:embed="rId3" cstate="print"/>
          <a:srcRect/>
          <a:stretch>
            <a:fillRect/>
          </a:stretch>
        </p:blipFill>
        <p:spPr bwMode="auto">
          <a:xfrm>
            <a:off x="2819400" y="2315766"/>
            <a:ext cx="5715000" cy="3018234"/>
          </a:xfrm>
          <a:prstGeom prst="rect">
            <a:avLst/>
          </a:prstGeom>
          <a:noFill/>
          <a:ln w="9525">
            <a:solidFill>
              <a:schemeClr val="tx1"/>
            </a:solidFill>
            <a:miter lim="800000"/>
            <a:headEnd/>
            <a:tailEnd/>
          </a:ln>
        </p:spPr>
      </p:pic>
      <p:sp>
        <p:nvSpPr>
          <p:cNvPr id="8" name="TextBox 7"/>
          <p:cNvSpPr txBox="1"/>
          <p:nvPr/>
        </p:nvSpPr>
        <p:spPr>
          <a:xfrm>
            <a:off x="4114800" y="1295400"/>
            <a:ext cx="2971800" cy="646331"/>
          </a:xfrm>
          <a:prstGeom prst="rect">
            <a:avLst/>
          </a:prstGeom>
          <a:noFill/>
        </p:spPr>
        <p:txBody>
          <a:bodyPr wrap="square" rtlCol="0">
            <a:spAutoFit/>
          </a:bodyPr>
          <a:lstStyle/>
          <a:p>
            <a:r>
              <a:rPr lang="en-US" dirty="0" smtClean="0"/>
              <a:t>Use the help to find out what the inputs are…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0.05"/>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 calcmode="lin" valueType="num">
                                      <p:cBhvr>
                                        <p:cTn id="9" dur="500" fill="hold"/>
                                        <p:tgtEl>
                                          <p:spTgt spid="5"/>
                                        </p:tgtEl>
                                        <p:attrNameLst>
                                          <p:attrName>ppt_x</p:attrName>
                                        </p:attrNameLst>
                                      </p:cBhvr>
                                      <p:tavLst>
                                        <p:tav tm="0">
                                          <p:val>
                                            <p:strVal val="#ppt_x-.2"/>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6146"/>
                                        </p:tgtEl>
                                        <p:attrNameLst>
                                          <p:attrName>style.visibility</p:attrName>
                                        </p:attrNameLst>
                                      </p:cBhvr>
                                      <p:to>
                                        <p:strVal val="visible"/>
                                      </p:to>
                                    </p:set>
                                    <p:anim calcmode="lin" valueType="num">
                                      <p:cBhvr>
                                        <p:cTn id="16" dur="500" fill="hold"/>
                                        <p:tgtEl>
                                          <p:spTgt spid="6146"/>
                                        </p:tgtEl>
                                        <p:attrNameLst>
                                          <p:attrName>ppt_w</p:attrName>
                                        </p:attrNameLst>
                                      </p:cBhvr>
                                      <p:tavLst>
                                        <p:tav tm="0">
                                          <p:val>
                                            <p:strVal val="#ppt_w*0.05"/>
                                          </p:val>
                                        </p:tav>
                                        <p:tav tm="100000">
                                          <p:val>
                                            <p:strVal val="#ppt_w"/>
                                          </p:val>
                                        </p:tav>
                                      </p:tavLst>
                                    </p:anim>
                                    <p:anim calcmode="lin" valueType="num">
                                      <p:cBhvr>
                                        <p:cTn id="17" dur="500" fill="hold"/>
                                        <p:tgtEl>
                                          <p:spTgt spid="6146"/>
                                        </p:tgtEl>
                                        <p:attrNameLst>
                                          <p:attrName>ppt_h</p:attrName>
                                        </p:attrNameLst>
                                      </p:cBhvr>
                                      <p:tavLst>
                                        <p:tav tm="0">
                                          <p:val>
                                            <p:strVal val="#ppt_h"/>
                                          </p:val>
                                        </p:tav>
                                        <p:tav tm="100000">
                                          <p:val>
                                            <p:strVal val="#ppt_h"/>
                                          </p:val>
                                        </p:tav>
                                      </p:tavLst>
                                    </p:anim>
                                    <p:anim calcmode="lin" valueType="num">
                                      <p:cBhvr>
                                        <p:cTn id="18" dur="500" fill="hold"/>
                                        <p:tgtEl>
                                          <p:spTgt spid="6146"/>
                                        </p:tgtEl>
                                        <p:attrNameLst>
                                          <p:attrName>ppt_x</p:attrName>
                                        </p:attrNameLst>
                                      </p:cBhvr>
                                      <p:tavLst>
                                        <p:tav tm="0">
                                          <p:val>
                                            <p:strVal val="#ppt_x-.2"/>
                                          </p:val>
                                        </p:tav>
                                        <p:tav tm="100000">
                                          <p:val>
                                            <p:strVal val="#ppt_x"/>
                                          </p:val>
                                        </p:tav>
                                      </p:tavLst>
                                    </p:anim>
                                    <p:anim calcmode="lin" valueType="num">
                                      <p:cBhvr>
                                        <p:cTn id="19" dur="500" fill="hold"/>
                                        <p:tgtEl>
                                          <p:spTgt spid="6146"/>
                                        </p:tgtEl>
                                        <p:attrNameLst>
                                          <p:attrName>ppt_y</p:attrName>
                                        </p:attrNameLst>
                                      </p:cBhvr>
                                      <p:tavLst>
                                        <p:tav tm="0">
                                          <p:val>
                                            <p:strVal val="#ppt_y"/>
                                          </p:val>
                                        </p:tav>
                                        <p:tav tm="100000">
                                          <p:val>
                                            <p:strVal val="#ppt_y"/>
                                          </p:val>
                                        </p:tav>
                                      </p:tavLst>
                                    </p:anim>
                                    <p:animEffect transition="in" filter="fade">
                                      <p:cBhvr>
                                        <p:cTn id="20" dur="500"/>
                                        <p:tgtEl>
                                          <p:spTgt spid="6146"/>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strVal val="#ppt_w*0.05"/>
                                          </p:val>
                                        </p:tav>
                                        <p:tav tm="100000">
                                          <p:val>
                                            <p:strVal val="#ppt_w"/>
                                          </p:val>
                                        </p:tav>
                                      </p:tavLst>
                                    </p:anim>
                                    <p:anim calcmode="lin" valueType="num">
                                      <p:cBhvr>
                                        <p:cTn id="26" dur="500" fill="hold"/>
                                        <p:tgtEl>
                                          <p:spTgt spid="8"/>
                                        </p:tgtEl>
                                        <p:attrNameLst>
                                          <p:attrName>ppt_h</p:attrName>
                                        </p:attrNameLst>
                                      </p:cBhvr>
                                      <p:tavLst>
                                        <p:tav tm="0">
                                          <p:val>
                                            <p:strVal val="#ppt_h"/>
                                          </p:val>
                                        </p:tav>
                                        <p:tav tm="100000">
                                          <p:val>
                                            <p:strVal val="#ppt_h"/>
                                          </p:val>
                                        </p:tav>
                                      </p:tavLst>
                                    </p:anim>
                                    <p:anim calcmode="lin" valueType="num">
                                      <p:cBhvr>
                                        <p:cTn id="27" dur="500" fill="hold"/>
                                        <p:tgtEl>
                                          <p:spTgt spid="8"/>
                                        </p:tgtEl>
                                        <p:attrNameLst>
                                          <p:attrName>ppt_x</p:attrName>
                                        </p:attrNameLst>
                                      </p:cBhvr>
                                      <p:tavLst>
                                        <p:tav tm="0">
                                          <p:val>
                                            <p:strVal val="#ppt_x-.2"/>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6148"/>
                                        </p:tgtEl>
                                        <p:attrNameLst>
                                          <p:attrName>style.visibility</p:attrName>
                                        </p:attrNameLst>
                                      </p:cBhvr>
                                      <p:to>
                                        <p:strVal val="visible"/>
                                      </p:to>
                                    </p:set>
                                    <p:anim calcmode="lin" valueType="num">
                                      <p:cBhvr>
                                        <p:cTn id="34" dur="500" fill="hold"/>
                                        <p:tgtEl>
                                          <p:spTgt spid="6148"/>
                                        </p:tgtEl>
                                        <p:attrNameLst>
                                          <p:attrName>ppt_w</p:attrName>
                                        </p:attrNameLst>
                                      </p:cBhvr>
                                      <p:tavLst>
                                        <p:tav tm="0">
                                          <p:val>
                                            <p:strVal val="#ppt_w*0.05"/>
                                          </p:val>
                                        </p:tav>
                                        <p:tav tm="100000">
                                          <p:val>
                                            <p:strVal val="#ppt_w"/>
                                          </p:val>
                                        </p:tav>
                                      </p:tavLst>
                                    </p:anim>
                                    <p:anim calcmode="lin" valueType="num">
                                      <p:cBhvr>
                                        <p:cTn id="35" dur="500" fill="hold"/>
                                        <p:tgtEl>
                                          <p:spTgt spid="6148"/>
                                        </p:tgtEl>
                                        <p:attrNameLst>
                                          <p:attrName>ppt_h</p:attrName>
                                        </p:attrNameLst>
                                      </p:cBhvr>
                                      <p:tavLst>
                                        <p:tav tm="0">
                                          <p:val>
                                            <p:strVal val="#ppt_h"/>
                                          </p:val>
                                        </p:tav>
                                        <p:tav tm="100000">
                                          <p:val>
                                            <p:strVal val="#ppt_h"/>
                                          </p:val>
                                        </p:tav>
                                      </p:tavLst>
                                    </p:anim>
                                    <p:anim calcmode="lin" valueType="num">
                                      <p:cBhvr>
                                        <p:cTn id="36" dur="500" fill="hold"/>
                                        <p:tgtEl>
                                          <p:spTgt spid="6148"/>
                                        </p:tgtEl>
                                        <p:attrNameLst>
                                          <p:attrName>ppt_x</p:attrName>
                                        </p:attrNameLst>
                                      </p:cBhvr>
                                      <p:tavLst>
                                        <p:tav tm="0">
                                          <p:val>
                                            <p:strVal val="#ppt_x-.2"/>
                                          </p:val>
                                        </p:tav>
                                        <p:tav tm="100000">
                                          <p:val>
                                            <p:strVal val="#ppt_x"/>
                                          </p:val>
                                        </p:tav>
                                      </p:tavLst>
                                    </p:anim>
                                    <p:anim calcmode="lin" valueType="num">
                                      <p:cBhvr>
                                        <p:cTn id="37" dur="500" fill="hold"/>
                                        <p:tgtEl>
                                          <p:spTgt spid="6148"/>
                                        </p:tgtEl>
                                        <p:attrNameLst>
                                          <p:attrName>ppt_y</p:attrName>
                                        </p:attrNameLst>
                                      </p:cBhvr>
                                      <p:tavLst>
                                        <p:tav tm="0">
                                          <p:val>
                                            <p:strVal val="#ppt_y"/>
                                          </p:val>
                                        </p:tav>
                                        <p:tav tm="100000">
                                          <p:val>
                                            <p:strVal val="#ppt_y"/>
                                          </p:val>
                                        </p:tav>
                                      </p:tavLst>
                                    </p:anim>
                                    <p:animEffect transition="in" filter="fade">
                                      <p:cBhvr>
                                        <p:cTn id="38"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theme/theme1.xml><?xml version="1.0" encoding="utf-8"?>
<a:theme xmlns:a="http://schemas.openxmlformats.org/drawingml/2006/main" name="MVRT">
  <a:themeElements>
    <a:clrScheme name="MVRT Theme Color">
      <a:dk1>
        <a:srgbClr val="7030A0"/>
      </a:dk1>
      <a:lt1>
        <a:srgbClr val="9C9CDE"/>
      </a:lt1>
      <a:dk2>
        <a:srgbClr val="CC99FF"/>
      </a:dk2>
      <a:lt2>
        <a:srgbClr val="9933FF"/>
      </a:lt2>
      <a:accent1>
        <a:srgbClr val="CEBDE1"/>
      </a:accent1>
      <a:accent2>
        <a:srgbClr val="9966FF"/>
      </a:accent2>
      <a:accent3>
        <a:srgbClr val="FFFFFF"/>
      </a:accent3>
      <a:accent4>
        <a:srgbClr val="000000"/>
      </a:accent4>
      <a:accent5>
        <a:srgbClr val="AD8AC0"/>
      </a:accent5>
      <a:accent6>
        <a:srgbClr val="A664CE"/>
      </a:accent6>
      <a:hlink>
        <a:srgbClr val="9966FF"/>
      </a:hlink>
      <a:folHlink>
        <a:srgbClr val="CCCCFF"/>
      </a:folHlink>
    </a:clrScheme>
    <a:fontScheme name="Custom 1">
      <a:majorFont>
        <a:latin typeface="BankGothic Lt BT"/>
        <a:ea typeface=""/>
        <a:cs typeface=""/>
      </a:majorFont>
      <a:minorFont>
        <a:latin typeface="BankGothic Lt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686868"/>
        </a:dk1>
        <a:lt1>
          <a:srgbClr val="FFFFFF"/>
        </a:lt1>
        <a:dk2>
          <a:srgbClr val="000000"/>
        </a:dk2>
        <a:lt2>
          <a:srgbClr val="FFFFFF"/>
        </a:lt2>
        <a:accent1>
          <a:srgbClr val="FFFFFF"/>
        </a:accent1>
        <a:accent2>
          <a:srgbClr val="FFFFFF"/>
        </a:accent2>
        <a:accent3>
          <a:srgbClr val="AAAAAA"/>
        </a:accent3>
        <a:accent4>
          <a:srgbClr val="DADADA"/>
        </a:accent4>
        <a:accent5>
          <a:srgbClr val="FFFFFF"/>
        </a:accent5>
        <a:accent6>
          <a:srgbClr val="E7E7E7"/>
        </a:accent6>
        <a:hlink>
          <a:srgbClr val="FFFF00"/>
        </a:hlink>
        <a:folHlink>
          <a:srgbClr val="9900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MVRT</Template>
  <TotalTime>22</TotalTime>
  <Words>553</Words>
  <Application>Microsoft Office PowerPoint</Application>
  <PresentationFormat>On-screen Show (4:3)</PresentationFormat>
  <Paragraphs>67</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MVRT</vt:lpstr>
      <vt:lpstr>Robot Code</vt:lpstr>
      <vt:lpstr>Robot Code</vt:lpstr>
      <vt:lpstr>Robot Main</vt:lpstr>
      <vt:lpstr>WPI Robotics Library </vt:lpstr>
      <vt:lpstr>WPI Robotics Library </vt:lpstr>
      <vt:lpstr>Order of WPI VIs</vt:lpstr>
      <vt:lpstr>RobotDrive VIs</vt:lpstr>
      <vt:lpstr>Joystick VIs</vt:lpstr>
      <vt:lpstr>How to use Open VIs</vt:lpstr>
      <vt:lpstr>How to use open VI</vt:lpstr>
      <vt:lpstr>Action VIs</vt:lpstr>
      <vt:lpstr>Examples of Action VIs </vt:lpstr>
      <vt:lpstr>Simple Example of Drive Code</vt:lpstr>
      <vt:lpstr>What is RefNum Registry?</vt:lpstr>
      <vt:lpstr>Begin.VI</vt:lpstr>
      <vt:lpstr>Passing references</vt:lpstr>
      <vt:lpstr>Begin.VI</vt:lpstr>
      <vt:lpstr>Teleop.VI</vt:lpstr>
      <vt:lpstr>Watchdog </vt:lpstr>
      <vt:lpstr>Autonomous.VI</vt:lpstr>
      <vt:lpstr>Autonomous.VI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Nupur Garg</dc:creator>
  <cp:lastModifiedBy>Nupur Garg</cp:lastModifiedBy>
  <cp:revision>21</cp:revision>
  <dcterms:created xsi:type="dcterms:W3CDTF">2011-02-06T10:04:04Z</dcterms:created>
  <dcterms:modified xsi:type="dcterms:W3CDTF">2011-02-06T10:26:14Z</dcterms:modified>
</cp:coreProperties>
</file>