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72" r:id="rId3"/>
    <p:sldId id="257" r:id="rId4"/>
    <p:sldId id="258" r:id="rId5"/>
    <p:sldId id="263" r:id="rId6"/>
    <p:sldId id="268" r:id="rId7"/>
    <p:sldId id="259" r:id="rId8"/>
    <p:sldId id="260" r:id="rId9"/>
    <p:sldId id="261" r:id="rId10"/>
    <p:sldId id="269" r:id="rId11"/>
    <p:sldId id="266" r:id="rId12"/>
    <p:sldId id="270" r:id="rId13"/>
    <p:sldId id="265" r:id="rId14"/>
    <p:sldId id="271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18ABD-FA0C-4809-97E8-E028F6A6BA3A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E22B2-80AF-4D5B-B050-13E6235EA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E22B2-80AF-4D5B-B050-13E6235EA82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18178A-7094-4F67-B4FD-906DAE844357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3556C-22F0-4F42-98D4-640552E4F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18178A-7094-4F67-B4FD-906DAE844357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3556C-22F0-4F42-98D4-640552E4F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18178A-7094-4F67-B4FD-906DAE844357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3556C-22F0-4F42-98D4-640552E4F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318178A-7094-4F67-B4FD-906DAE844357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D73556C-22F0-4F42-98D4-640552E4F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A79C9C1-40E4-4CC2-99AE-542A1A0424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18178A-7094-4F67-B4FD-906DAE844357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3556C-22F0-4F42-98D4-640552E4F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18178A-7094-4F67-B4FD-906DAE844357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3556C-22F0-4F42-98D4-640552E4F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18178A-7094-4F67-B4FD-906DAE844357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3556C-22F0-4F42-98D4-640552E4F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18178A-7094-4F67-B4FD-906DAE844357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3556C-22F0-4F42-98D4-640552E4F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18178A-7094-4F67-B4FD-906DAE844357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3556C-22F0-4F42-98D4-640552E4F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18178A-7094-4F67-B4FD-906DAE844357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3556C-22F0-4F42-98D4-640552E4F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18178A-7094-4F67-B4FD-906DAE844357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3556C-22F0-4F42-98D4-640552E4F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18178A-7094-4F67-B4FD-906DAE844357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3556C-22F0-4F42-98D4-640552E4F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8318178A-7094-4F67-B4FD-906DAE844357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D73556C-22F0-4F42-98D4-640552E4F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usdigital.com/products/encoders/absolute/rotary/shaft/ma3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Relationship Id="rId9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Robot sensors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MVRT</a:t>
            </a:r>
          </a:p>
          <a:p>
            <a:r>
              <a:rPr lang="en-US" dirty="0" smtClean="0"/>
              <a:t>2010 – 2011 season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000" dirty="0" smtClean="0"/>
              <a:t>What: A device which </a:t>
            </a:r>
            <a:r>
              <a:rPr lang="en-US" sz="2000" dirty="0" smtClean="0"/>
              <a:t>precisely measures the rotation of a shaft </a:t>
            </a:r>
          </a:p>
          <a:p>
            <a:pPr lvl="1"/>
            <a:r>
              <a:rPr lang="en-US" sz="1800" dirty="0" smtClean="0"/>
              <a:t>Used to measure maximum 360 degree rotation</a:t>
            </a:r>
          </a:p>
          <a:p>
            <a:r>
              <a:rPr lang="en-US" sz="2000" dirty="0" smtClean="0"/>
              <a:t>Purpose:</a:t>
            </a:r>
          </a:p>
          <a:p>
            <a:pPr lvl="1"/>
            <a:r>
              <a:rPr lang="en-US" sz="1800" dirty="0" smtClean="0"/>
              <a:t>Ex. Measure direction of swerve wheels</a:t>
            </a:r>
          </a:p>
          <a:p>
            <a:pPr lvl="1"/>
            <a:r>
              <a:rPr lang="en-US" sz="1800" dirty="0" smtClean="0"/>
              <a:t>Ex2. Measure position of arm</a:t>
            </a:r>
          </a:p>
          <a:p>
            <a:pPr lvl="1"/>
            <a:r>
              <a:rPr lang="en-US" sz="1800" dirty="0" smtClean="0"/>
              <a:t>Benefits: measurements are precise</a:t>
            </a:r>
          </a:p>
          <a:p>
            <a:r>
              <a:rPr lang="en-US" sz="2400" dirty="0" smtClean="0"/>
              <a:t>Example of sensor</a:t>
            </a:r>
          </a:p>
          <a:p>
            <a:pPr lvl="1"/>
            <a:r>
              <a:rPr lang="en-US" sz="2000" dirty="0" smtClean="0"/>
              <a:t>US Digital MA3</a:t>
            </a:r>
          </a:p>
          <a:p>
            <a:pPr lvl="2"/>
            <a:r>
              <a:rPr lang="en-US" sz="1600" dirty="0" smtClean="0">
                <a:hlinkClick r:id="rId2"/>
              </a:rPr>
              <a:t>http</a:t>
            </a:r>
            <a:r>
              <a:rPr lang="en-US" sz="1600" dirty="0" smtClean="0">
                <a:hlinkClick r:id="rId2"/>
              </a:rPr>
              <a:t>://www.usdigital.com/products/encoders/absolute/rotary/shaft/ma3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r>
              <a:rPr lang="en-US" sz="2400" dirty="0" smtClean="0"/>
              <a:t>Analog sensor</a:t>
            </a:r>
            <a:endParaRPr lang="en-US" sz="2400" dirty="0"/>
          </a:p>
        </p:txBody>
      </p:sp>
      <p:pic>
        <p:nvPicPr>
          <p:cNvPr id="6146" name="Picture 2" descr="http://www.usdigital.com/assets/images/galleries/take_2__009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4933639"/>
            <a:ext cx="3333750" cy="17374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75" name="Picture 15" descr="D:\Users\Danica\robotics\website\notes\pics\Untitle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975" y="1600200"/>
            <a:ext cx="3640138" cy="4117975"/>
          </a:xfrm>
          <a:prstGeom prst="rect">
            <a:avLst/>
          </a:prstGeom>
          <a:noFill/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Potentiometers</a:t>
            </a:r>
          </a:p>
        </p:txBody>
      </p:sp>
      <p:sp>
        <p:nvSpPr>
          <p:cNvPr id="1536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828800"/>
            <a:ext cx="3810000" cy="3048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The top of the potentiometer moves and moves also from the values 0 to 254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Sends feedback telling the program how far the potentiometer has been turn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Sensor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Used in the 2011 season to detect the gaffers tape</a:t>
            </a:r>
          </a:p>
          <a:p>
            <a:r>
              <a:rPr lang="en-US" sz="2400" dirty="0" smtClean="0"/>
              <a:t>From our tests can be oriented in either direction</a:t>
            </a:r>
          </a:p>
          <a:p>
            <a:r>
              <a:rPr lang="en-US" sz="2400" dirty="0" smtClean="0"/>
              <a:t>Wiring</a:t>
            </a:r>
          </a:p>
          <a:p>
            <a:pPr lvl="1"/>
            <a:r>
              <a:rPr lang="en-US" sz="2000" dirty="0" smtClean="0"/>
              <a:t>Brown – Power terminal on PD</a:t>
            </a:r>
          </a:p>
          <a:p>
            <a:pPr lvl="1"/>
            <a:r>
              <a:rPr lang="en-US" sz="2000" dirty="0" smtClean="0"/>
              <a:t>Blue – Ground terminal on PD</a:t>
            </a:r>
          </a:p>
          <a:p>
            <a:pPr lvl="1"/>
            <a:r>
              <a:rPr lang="en-US" sz="2000" dirty="0" smtClean="0"/>
              <a:t>Black – signal pin in DS</a:t>
            </a:r>
          </a:p>
          <a:p>
            <a:pPr lvl="1"/>
            <a:r>
              <a:rPr lang="en-US" sz="2000" dirty="0" smtClean="0"/>
              <a:t>White – signal pin in DS</a:t>
            </a:r>
          </a:p>
          <a:p>
            <a:r>
              <a:rPr lang="en-US" sz="2400" dirty="0" smtClean="0"/>
              <a:t>Digital input </a:t>
            </a:r>
            <a:endParaRPr lang="en-US" sz="2400" dirty="0"/>
          </a:p>
        </p:txBody>
      </p:sp>
      <p:pic>
        <p:nvPicPr>
          <p:cNvPr id="2050" name="Picture 2" descr="Bulletin 42EF ClearSight RightSight Clear Object Detection Photoelectric Senso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429000"/>
            <a:ext cx="2571750" cy="209550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other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5029200"/>
          </a:xfrm>
        </p:spPr>
        <p:txBody>
          <a:bodyPr/>
          <a:lstStyle/>
          <a:p>
            <a:r>
              <a:rPr lang="en-US" sz="2400" dirty="0" smtClean="0"/>
              <a:t>Camera – a sensor that sends out images the controller can recognize</a:t>
            </a:r>
          </a:p>
          <a:p>
            <a:r>
              <a:rPr lang="en-US" sz="2400" dirty="0" smtClean="0"/>
              <a:t>Current sensor – measures current passing through the wire</a:t>
            </a:r>
          </a:p>
          <a:p>
            <a:r>
              <a:rPr lang="en-US" sz="2400" dirty="0" smtClean="0"/>
              <a:t>Infrared Sensor – measures the distance between the closest object</a:t>
            </a:r>
          </a:p>
          <a:p>
            <a:pPr lvl="1"/>
            <a:r>
              <a:rPr lang="en-US" sz="2000" dirty="0" smtClean="0"/>
              <a:t>Ex. Ball in the kicker or not</a:t>
            </a:r>
          </a:p>
          <a:p>
            <a:pPr lvl="1"/>
            <a:r>
              <a:rPr lang="en-US" sz="2000" dirty="0" smtClean="0"/>
              <a:t>Analog</a:t>
            </a:r>
          </a:p>
          <a:p>
            <a:r>
              <a:rPr lang="en-US" sz="2400" dirty="0" err="1" smtClean="0"/>
              <a:t>Multimeter</a:t>
            </a:r>
            <a:r>
              <a:rPr lang="en-US" sz="2400" dirty="0" smtClean="0"/>
              <a:t> –volts and current meter</a:t>
            </a:r>
          </a:p>
          <a:p>
            <a:r>
              <a:rPr lang="en-US" sz="2400" dirty="0" smtClean="0"/>
              <a:t>Pressure Gauge – measures pressure in pneumatic system</a:t>
            </a:r>
          </a:p>
          <a:p>
            <a:pPr lvl="1"/>
            <a:r>
              <a:rPr lang="en-US" sz="2000" dirty="0" smtClean="0"/>
              <a:t>On/Off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keybounce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000" dirty="0" err="1" smtClean="0"/>
              <a:t>Keybounce</a:t>
            </a:r>
            <a:r>
              <a:rPr lang="en-US" sz="2000" dirty="0" smtClean="0"/>
              <a:t>: the on/off switch may go on &amp; off many times when you first touch it because the metal contacts actually bounce together &amp; apart.  </a:t>
            </a:r>
          </a:p>
          <a:p>
            <a:pPr lvl="1"/>
            <a:r>
              <a:rPr lang="en-US" sz="1600" dirty="0" smtClean="0"/>
              <a:t>In a light switch it doesn’t matter.  But when you’re reading it many times a second, you can be fooled.  </a:t>
            </a:r>
          </a:p>
          <a:p>
            <a:r>
              <a:rPr lang="en-US" sz="2000" dirty="0" smtClean="0"/>
              <a:t>Solution: Read your switch many times and when you get two or more of the same readings in a row, then you know the switch value is correct.</a:t>
            </a:r>
          </a:p>
          <a:p>
            <a:pPr lvl="1"/>
            <a:r>
              <a:rPr lang="en-US" sz="1600" dirty="0" smtClean="0"/>
              <a:t>Ex. the gyro has to be calibrated so that it returns the proper angle</a:t>
            </a:r>
          </a:p>
          <a:p>
            <a:r>
              <a:rPr lang="en-US" sz="2000" dirty="0" smtClean="0"/>
              <a:t>Some sensors give weird values when they don’t work.  </a:t>
            </a:r>
          </a:p>
          <a:p>
            <a:pPr lvl="1"/>
            <a:r>
              <a:rPr lang="en-US" sz="1600" dirty="0" smtClean="0"/>
              <a:t>May look like they are constantly changing, or they may just give a steady value.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Wiring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sensor manual on usfirst.org</a:t>
            </a:r>
          </a:p>
          <a:p>
            <a:r>
              <a:rPr lang="en-US" dirty="0" smtClean="0"/>
              <a:t>Look in </a:t>
            </a:r>
            <a:r>
              <a:rPr lang="en-US" dirty="0" err="1" smtClean="0"/>
              <a:t>LabVIEW</a:t>
            </a:r>
            <a:r>
              <a:rPr lang="en-US" dirty="0" smtClean="0"/>
              <a:t> example code</a:t>
            </a:r>
            <a:endParaRPr lang="en-US" dirty="0"/>
          </a:p>
        </p:txBody>
      </p:sp>
      <p:pic>
        <p:nvPicPr>
          <p:cNvPr id="2050" name="Picture 2" descr="http://inlinethumb07.webshots.com/43974/2617008340105134610S600x600Q8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276600"/>
            <a:ext cx="4343400" cy="33242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</a:t>
            </a:r>
            <a:r>
              <a:rPr lang="en-US" dirty="0" smtClean="0"/>
              <a:t>versus Digital</a:t>
            </a:r>
            <a:endParaRPr lang="en-US" dirty="0"/>
          </a:p>
        </p:txBody>
      </p:sp>
      <p:sp>
        <p:nvSpPr>
          <p:cNvPr id="31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838200" y="1295400"/>
            <a:ext cx="3962400" cy="46482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2400" dirty="0"/>
              <a:t>Analog</a:t>
            </a:r>
          </a:p>
          <a:p>
            <a:r>
              <a:rPr lang="en-US" sz="2400" dirty="0"/>
              <a:t>Goes from 0 to </a:t>
            </a:r>
            <a:r>
              <a:rPr lang="en-US" sz="2400" dirty="0" smtClean="0"/>
              <a:t>254</a:t>
            </a:r>
          </a:p>
          <a:p>
            <a:r>
              <a:rPr lang="en-US" sz="2400" dirty="0" smtClean="0"/>
              <a:t>Numerous values</a:t>
            </a:r>
          </a:p>
          <a:p>
            <a:r>
              <a:rPr lang="en-US" sz="2400" dirty="0" smtClean="0"/>
              <a:t>Similar to making waves because there are not sudden jumps but a flowing motion</a:t>
            </a:r>
          </a:p>
          <a:p>
            <a:pPr lvl="1"/>
            <a:r>
              <a:rPr lang="en-US" sz="2000" dirty="0" smtClean="0"/>
              <a:t>ex. Making waves with a rope tied to a door – waves represent analog motion</a:t>
            </a:r>
            <a:endParaRPr lang="en-US" sz="2000" dirty="0"/>
          </a:p>
        </p:txBody>
      </p:sp>
      <p:sp>
        <p:nvSpPr>
          <p:cNvPr id="3174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4800600" y="1295400"/>
            <a:ext cx="3810000" cy="4800600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Digital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Values are 0 and 1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0 </a:t>
            </a:r>
            <a:r>
              <a:rPr lang="en-US" sz="2400" dirty="0"/>
              <a:t>for closed and 1 for open or vice versa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Depends on how you wire the switch and decide to </a:t>
            </a:r>
            <a:r>
              <a:rPr lang="en-US" sz="2000" dirty="0" smtClean="0"/>
              <a:t>program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Similar to switching a light switch on and off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>
                <a:hlinkClick r:id="rId2" action="ppaction://hlinksldjump"/>
              </a:rPr>
              <a:t>Accelerometer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Limit </a:t>
            </a:r>
            <a:r>
              <a:rPr lang="en-US" dirty="0" smtClean="0">
                <a:hlinkClick r:id="rId3" action="ppaction://hlinksldjump"/>
              </a:rPr>
              <a:t>Switch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Gyroscope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Digital Encoder </a:t>
            </a:r>
            <a:endParaRPr lang="en-US" dirty="0" smtClean="0"/>
          </a:p>
          <a:p>
            <a:r>
              <a:rPr lang="en-US" dirty="0" smtClean="0">
                <a:hlinkClick r:id="rId6" action="ppaction://hlinksldjump"/>
              </a:rPr>
              <a:t>Analog Encoder</a:t>
            </a:r>
            <a:endParaRPr lang="en-US" dirty="0" smtClean="0"/>
          </a:p>
          <a:p>
            <a:r>
              <a:rPr lang="en-US" dirty="0" smtClean="0">
                <a:hlinkClick r:id="rId7" action="ppaction://hlinksldjump"/>
              </a:rPr>
              <a:t>Potentiometer</a:t>
            </a:r>
            <a:endParaRPr lang="en-US" dirty="0" smtClean="0"/>
          </a:p>
          <a:p>
            <a:r>
              <a:rPr lang="en-US" dirty="0" smtClean="0">
                <a:hlinkClick r:id="rId8" action="ppaction://hlinksldjump"/>
              </a:rPr>
              <a:t>Line Following Sensor</a:t>
            </a:r>
            <a:endParaRPr lang="en-US" dirty="0" smtClean="0"/>
          </a:p>
          <a:p>
            <a:r>
              <a:rPr lang="en-US" dirty="0" smtClean="0">
                <a:hlinkClick r:id="rId9" action="ppaction://hlinksldjump"/>
              </a:rPr>
              <a:t>Other sensors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What it is: A device which measures acceleration/vibration relative to freefall</a:t>
            </a:r>
          </a:p>
          <a:p>
            <a:pPr lvl="1"/>
            <a:r>
              <a:rPr lang="en-US" dirty="0" smtClean="0"/>
              <a:t>Measures force</a:t>
            </a:r>
          </a:p>
          <a:p>
            <a:pPr lvl="2"/>
            <a:r>
              <a:rPr lang="en-US" dirty="0" smtClean="0"/>
              <a:t>Force = Mass * Acceleration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362200" y="3886200"/>
            <a:ext cx="4191000" cy="2232163"/>
            <a:chOff x="1129553" y="4114800"/>
            <a:chExt cx="4948518" cy="2635624"/>
          </a:xfrm>
        </p:grpSpPr>
        <p:grpSp>
          <p:nvGrpSpPr>
            <p:cNvPr id="34" name="Group 33"/>
            <p:cNvGrpSpPr/>
            <p:nvPr/>
          </p:nvGrpSpPr>
          <p:grpSpPr>
            <a:xfrm>
              <a:off x="1371600" y="4114800"/>
              <a:ext cx="2133600" cy="1828800"/>
              <a:chOff x="1371600" y="4114800"/>
              <a:chExt cx="2133600" cy="1828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371600" y="4114800"/>
                <a:ext cx="1188720" cy="11430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rot="16200000" flipH="1">
                <a:off x="3321923" y="4845923"/>
                <a:ext cx="365760" cy="794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rot="5400000">
                <a:off x="1638300" y="5599906"/>
                <a:ext cx="6858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057400" y="5410200"/>
                <a:ext cx="465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mg</a:t>
                </a:r>
                <a:endParaRPr lang="en-US" dirty="0"/>
              </a:p>
            </p:txBody>
          </p:sp>
          <p:cxnSp>
            <p:nvCxnSpPr>
              <p:cNvPr id="20" name="Straight Arrow Connector 19"/>
              <p:cNvCxnSpPr>
                <a:stCxn id="4" idx="3"/>
              </p:cNvCxnSpPr>
              <p:nvPr/>
            </p:nvCxnSpPr>
            <p:spPr>
              <a:xfrm>
                <a:off x="2560320" y="4686300"/>
                <a:ext cx="941832" cy="34290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563368" y="4648200"/>
                <a:ext cx="941832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3889248" y="4724400"/>
              <a:ext cx="2130552" cy="1828800"/>
              <a:chOff x="3889248" y="4724400"/>
              <a:chExt cx="2130552" cy="18288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889248" y="4724400"/>
                <a:ext cx="1188720" cy="11430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rot="5400000">
                <a:off x="4155948" y="6209506"/>
                <a:ext cx="6858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4612776" y="6031468"/>
                <a:ext cx="465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mg</a:t>
                </a:r>
                <a:endParaRPr lang="en-US" dirty="0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5077968" y="5257800"/>
                <a:ext cx="941832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Freeform 31"/>
            <p:cNvSpPr/>
            <p:nvPr/>
          </p:nvSpPr>
          <p:spPr>
            <a:xfrm>
              <a:off x="1129553" y="6158753"/>
              <a:ext cx="4948518" cy="591671"/>
            </a:xfrm>
            <a:custGeom>
              <a:avLst/>
              <a:gdLst>
                <a:gd name="connsiteX0" fmla="*/ 0 w 4948518"/>
                <a:gd name="connsiteY0" fmla="*/ 555812 h 591671"/>
                <a:gd name="connsiteX1" fmla="*/ 788894 w 4948518"/>
                <a:gd name="connsiteY1" fmla="*/ 17929 h 591671"/>
                <a:gd name="connsiteX2" fmla="*/ 2474259 w 4948518"/>
                <a:gd name="connsiteY2" fmla="*/ 448235 h 591671"/>
                <a:gd name="connsiteX3" fmla="*/ 4948518 w 4948518"/>
                <a:gd name="connsiteY3" fmla="*/ 591671 h 591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48518" h="591671">
                  <a:moveTo>
                    <a:pt x="0" y="555812"/>
                  </a:moveTo>
                  <a:cubicBezTo>
                    <a:pt x="188259" y="295835"/>
                    <a:pt x="376518" y="35859"/>
                    <a:pt x="788894" y="17929"/>
                  </a:cubicBezTo>
                  <a:cubicBezTo>
                    <a:pt x="1201271" y="0"/>
                    <a:pt x="1780988" y="352611"/>
                    <a:pt x="2474259" y="448235"/>
                  </a:cubicBezTo>
                  <a:cubicBezTo>
                    <a:pt x="3167530" y="543859"/>
                    <a:pt x="4058024" y="567765"/>
                    <a:pt x="4948518" y="591671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38800" cy="4525963"/>
          </a:xfrm>
        </p:spPr>
        <p:txBody>
          <a:bodyPr/>
          <a:lstStyle/>
          <a:p>
            <a:r>
              <a:rPr lang="en-US" dirty="0" smtClean="0"/>
              <a:t>Purpose: Helps understand surroundings better</a:t>
            </a:r>
          </a:p>
          <a:p>
            <a:pPr lvl="1"/>
            <a:r>
              <a:rPr lang="en-US" dirty="0" smtClean="0"/>
              <a:t>Ex. Arm manipulator</a:t>
            </a:r>
          </a:p>
          <a:p>
            <a:pPr lvl="1"/>
            <a:r>
              <a:rPr lang="en-US" dirty="0" smtClean="0"/>
              <a:t>Ex. Position on the bump</a:t>
            </a:r>
          </a:p>
          <a:p>
            <a:r>
              <a:rPr lang="en-US" dirty="0" smtClean="0"/>
              <a:t>Digital signal between 0 and 5 volts</a:t>
            </a:r>
            <a:endParaRPr lang="en-US" dirty="0"/>
          </a:p>
        </p:txBody>
      </p:sp>
      <p:pic>
        <p:nvPicPr>
          <p:cNvPr id="1026" name="Picture 2" descr="sensor panel top"/>
          <p:cNvPicPr>
            <a:picLocks noChangeAspect="1" noChangeArrowheads="1"/>
          </p:cNvPicPr>
          <p:nvPr/>
        </p:nvPicPr>
        <p:blipFill>
          <a:blip r:embed="rId2" cstate="print">
            <a:lum bright="20000" contrast="20000"/>
          </a:blip>
          <a:srcRect/>
          <a:stretch>
            <a:fillRect/>
          </a:stretch>
        </p:blipFill>
        <p:spPr bwMode="auto">
          <a:xfrm>
            <a:off x="6229350" y="2324100"/>
            <a:ext cx="222885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dirty="0" smtClean="0"/>
              <a:t>Accelerometer 2011 season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/>
          <a:lstStyle/>
          <a:p>
            <a:r>
              <a:rPr lang="en-US" dirty="0" smtClean="0"/>
              <a:t>Sends out a signal that has acceleration values x, y and z</a:t>
            </a:r>
          </a:p>
          <a:p>
            <a:pPr lvl="1"/>
            <a:r>
              <a:rPr lang="en-US" dirty="0" smtClean="0"/>
              <a:t>X axis – axis indicates positive</a:t>
            </a:r>
          </a:p>
          <a:p>
            <a:pPr lvl="1"/>
            <a:r>
              <a:rPr lang="en-US" dirty="0" smtClean="0"/>
              <a:t>Y axis – axis indicates positive</a:t>
            </a:r>
          </a:p>
          <a:p>
            <a:pPr lvl="1"/>
            <a:r>
              <a:rPr lang="en-US" dirty="0" smtClean="0"/>
              <a:t>Z axis – up is positive</a:t>
            </a:r>
          </a:p>
          <a:p>
            <a:pPr lvl="2"/>
            <a:r>
              <a:rPr lang="en-US" dirty="0" smtClean="0"/>
              <a:t>Default is 1G due to gravity</a:t>
            </a:r>
          </a:p>
          <a:p>
            <a:r>
              <a:rPr lang="en-US" dirty="0" smtClean="0"/>
              <a:t>If accelerometer is not level it will give a non-zero acceleration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400" dirty="0" smtClean="0"/>
              <a:t>What: Object presses the actuator the device makes or breaks an electrical connection</a:t>
            </a:r>
          </a:p>
          <a:p>
            <a:r>
              <a:rPr lang="en-US" sz="2400" dirty="0" smtClean="0"/>
              <a:t>Purpose: Stopping the movement of a manipulator</a:t>
            </a:r>
          </a:p>
          <a:p>
            <a:pPr lvl="1"/>
            <a:r>
              <a:rPr lang="en-US" sz="2000" dirty="0" smtClean="0"/>
              <a:t>Ex. Stopping the movement of the kicker once it latches into the gate latch</a:t>
            </a:r>
          </a:p>
          <a:p>
            <a:pPr lvl="1"/>
            <a:r>
              <a:rPr lang="en-US" sz="2000" dirty="0" smtClean="0"/>
              <a:t>When stopping a heavy manipulator like an elevator, a mechanical stop is needed as well to avoid cracking the plastic covering on the switch </a:t>
            </a:r>
          </a:p>
          <a:p>
            <a:r>
              <a:rPr lang="en-US" sz="2400" dirty="0" smtClean="0"/>
              <a:t>Digital signal</a:t>
            </a:r>
          </a:p>
          <a:p>
            <a:pPr lvl="1"/>
            <a:r>
              <a:rPr lang="en-US" sz="2000" dirty="0" smtClean="0"/>
              <a:t>0 and 1 for on &amp; off or vice versa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6553200" y="4453860"/>
            <a:ext cx="2400300" cy="2404140"/>
            <a:chOff x="5562600" y="3995928"/>
            <a:chExt cx="2857500" cy="2862072"/>
          </a:xfrm>
        </p:grpSpPr>
        <p:pic>
          <p:nvPicPr>
            <p:cNvPr id="8194" name="Picture 2" descr="Copper/Zinc Terminal, Single Pole NO, Style=Hinge, Limit - Micro, Switch (1 Each)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562600" y="4000500"/>
              <a:ext cx="2857500" cy="2857500"/>
            </a:xfrm>
            <a:prstGeom prst="rect">
              <a:avLst/>
            </a:prstGeom>
            <a:noFill/>
          </p:spPr>
        </p:pic>
        <p:cxnSp>
          <p:nvCxnSpPr>
            <p:cNvPr id="5" name="Straight Arrow Connector 4"/>
            <p:cNvCxnSpPr/>
            <p:nvPr/>
          </p:nvCxnSpPr>
          <p:spPr>
            <a:xfrm rot="16200000" flipH="1">
              <a:off x="7179961" y="4359767"/>
              <a:ext cx="728472" cy="79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04743" y="4086642"/>
              <a:ext cx="414490" cy="476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</a:t>
              </a:r>
              <a:endParaRPr lang="en-US" sz="160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Gyroscope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r>
              <a:rPr lang="en-US" sz="2800" dirty="0" smtClean="0"/>
              <a:t>What: Measures the orientation along the top surface axis</a:t>
            </a:r>
          </a:p>
          <a:p>
            <a:pPr lvl="1"/>
            <a:r>
              <a:rPr lang="en-US" sz="2400" dirty="0" smtClean="0"/>
              <a:t>Provides output voltage proportional to robot platform</a:t>
            </a:r>
          </a:p>
          <a:p>
            <a:r>
              <a:rPr lang="en-US" sz="2800" dirty="0" smtClean="0"/>
              <a:t>Purpose: to measure the change from the original position</a:t>
            </a:r>
          </a:p>
          <a:p>
            <a:pPr lvl="1"/>
            <a:r>
              <a:rPr lang="en-US" sz="2400" dirty="0" smtClean="0"/>
              <a:t>Ex. Know the direction robot is facing in autonomous</a:t>
            </a:r>
          </a:p>
          <a:p>
            <a:r>
              <a:rPr lang="en-US" dirty="0" smtClean="0"/>
              <a:t>Analog signal</a:t>
            </a:r>
            <a:endParaRPr lang="en-US" dirty="0"/>
          </a:p>
        </p:txBody>
      </p:sp>
      <p:pic>
        <p:nvPicPr>
          <p:cNvPr id="7169" name="Picture 1" descr="sensor panel top"/>
          <p:cNvPicPr>
            <a:picLocks noChangeAspect="1" noChangeArrowheads="1"/>
          </p:cNvPicPr>
          <p:nvPr/>
        </p:nvPicPr>
        <p:blipFill>
          <a:blip r:embed="rId2" cstate="print">
            <a:lum bright="20000" contrast="20000"/>
          </a:blip>
          <a:srcRect/>
          <a:stretch>
            <a:fillRect/>
          </a:stretch>
        </p:blipFill>
        <p:spPr bwMode="auto">
          <a:xfrm>
            <a:off x="6248400" y="4343400"/>
            <a:ext cx="218122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000" dirty="0" smtClean="0"/>
              <a:t>What: A device which measures speed and direction of a shaft</a:t>
            </a:r>
          </a:p>
          <a:p>
            <a:pPr lvl="1"/>
            <a:r>
              <a:rPr lang="en-US" sz="1800" dirty="0" smtClean="0"/>
              <a:t>First default encoders fit onto 0.25’’ shaft</a:t>
            </a:r>
          </a:p>
          <a:p>
            <a:r>
              <a:rPr lang="en-US" sz="2000" dirty="0" smtClean="0"/>
              <a:t>Purpose: to measure the rotation of a motor</a:t>
            </a:r>
          </a:p>
          <a:p>
            <a:pPr lvl="1"/>
            <a:r>
              <a:rPr lang="en-US" sz="1800" dirty="0" smtClean="0"/>
              <a:t>Measures more than one rotation</a:t>
            </a:r>
          </a:p>
          <a:p>
            <a:pPr lvl="1"/>
            <a:r>
              <a:rPr lang="en-US" sz="1800" dirty="0" smtClean="0"/>
              <a:t>Ex. Used in autonomous to measure how far the robot goes</a:t>
            </a:r>
          </a:p>
          <a:p>
            <a:pPr lvl="1"/>
            <a:r>
              <a:rPr lang="en-US" sz="1800" dirty="0" smtClean="0"/>
              <a:t>By having two readers side by side, you can tell what direction you’re going by seeing which of the two sensors reacts first. Counterclockwise, the left sensor reads first; clockwise, the right sensor reads first.</a:t>
            </a:r>
          </a:p>
          <a:p>
            <a:r>
              <a:rPr lang="en-US" sz="2000" dirty="0" smtClean="0"/>
              <a:t>Digital signal</a:t>
            </a:r>
            <a:endParaRPr lang="en-US" sz="2000" dirty="0"/>
          </a:p>
        </p:txBody>
      </p:sp>
      <p:pic>
        <p:nvPicPr>
          <p:cNvPr id="6145" name="Picture 1" descr="IMG_12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4724400"/>
            <a:ext cx="360997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RT">
  <a:themeElements>
    <a:clrScheme name="MVRT Theme Color">
      <a:dk1>
        <a:srgbClr val="7030A0"/>
      </a:dk1>
      <a:lt1>
        <a:srgbClr val="9C9CDE"/>
      </a:lt1>
      <a:dk2>
        <a:srgbClr val="CC99FF"/>
      </a:dk2>
      <a:lt2>
        <a:srgbClr val="9933FF"/>
      </a:lt2>
      <a:accent1>
        <a:srgbClr val="CEBDE1"/>
      </a:accent1>
      <a:accent2>
        <a:srgbClr val="9966FF"/>
      </a:accent2>
      <a:accent3>
        <a:srgbClr val="FFFFFF"/>
      </a:accent3>
      <a:accent4>
        <a:srgbClr val="000000"/>
      </a:accent4>
      <a:accent5>
        <a:srgbClr val="AD8AC0"/>
      </a:accent5>
      <a:accent6>
        <a:srgbClr val="A664CE"/>
      </a:accent6>
      <a:hlink>
        <a:srgbClr val="9966FF"/>
      </a:hlink>
      <a:folHlink>
        <a:srgbClr val="CCCCFF"/>
      </a:folHlink>
    </a:clrScheme>
    <a:fontScheme name="Custom 1">
      <a:majorFont>
        <a:latin typeface="BankGothic Lt BT"/>
        <a:ea typeface=""/>
        <a:cs typeface=""/>
      </a:majorFont>
      <a:minorFont>
        <a:latin typeface="BankGothic Lt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686868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0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MVRT</Template>
  <TotalTime>1558</TotalTime>
  <Words>595</Words>
  <Application>Microsoft Office PowerPoint</Application>
  <PresentationFormat>On-screen Show (4:3)</PresentationFormat>
  <Paragraphs>106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MVRT</vt:lpstr>
      <vt:lpstr>Robot sensors</vt:lpstr>
      <vt:lpstr>Analog versus Digital</vt:lpstr>
      <vt:lpstr>Sensors</vt:lpstr>
      <vt:lpstr>Accelerometer</vt:lpstr>
      <vt:lpstr>Accelerometer</vt:lpstr>
      <vt:lpstr>Accelerometer 2011 season</vt:lpstr>
      <vt:lpstr>Limit Switch</vt:lpstr>
      <vt:lpstr>Gyroscope</vt:lpstr>
      <vt:lpstr>Digital Encoder</vt:lpstr>
      <vt:lpstr>Analog Encoder</vt:lpstr>
      <vt:lpstr>Potentiometers</vt:lpstr>
      <vt:lpstr>Line Sensor</vt:lpstr>
      <vt:lpstr>A few other sensors</vt:lpstr>
      <vt:lpstr>keybounce</vt:lpstr>
      <vt:lpstr>Wiring sensors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Nupur Garg</dc:creator>
  <cp:lastModifiedBy>Nupur Garg</cp:lastModifiedBy>
  <cp:revision>156</cp:revision>
  <dcterms:created xsi:type="dcterms:W3CDTF">2010-11-21T04:11:46Z</dcterms:created>
  <dcterms:modified xsi:type="dcterms:W3CDTF">2011-02-06T23:31:44Z</dcterms:modified>
</cp:coreProperties>
</file>