
<file path=[Content_Types].xml><?xml version="1.0" encoding="utf-8"?>
<Types xmlns="http://schemas.openxmlformats.org/package/2006/content-types">
  <Default Extension="png" ContentType="image/png"/>
  <Default Extension="mp3" ContentType="audio/m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Lst>
  <p:sldSz cx="9144000" cy="5143500" type="screen16x9"/>
  <p:notesSz cx="6858000" cy="9144000"/>
  <p:embeddedFontLs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F65BA1-1D20-42BC-86C3-7096C0ED30C4}">
  <a:tblStyle styleId="{14F65BA1-1D20-42BC-86C3-7096C0ED30C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645"/>
  </p:normalViewPr>
  <p:slideViewPr>
    <p:cSldViewPr snapToGrid="0" snapToObjects="1">
      <p:cViewPr varScale="1">
        <p:scale>
          <a:sx n="150" d="100"/>
          <a:sy n="150" d="100"/>
        </p:scale>
        <p:origin x="176"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During the lecture a professor repeats main concept multiple times to emphasis on it. But for </a:t>
            </a:r>
            <a:r>
              <a:rPr lang="en" dirty="0" err="1"/>
              <a:t>summarisation</a:t>
            </a:r>
            <a:r>
              <a:rPr lang="en" dirty="0"/>
              <a:t> that will redundant data. </a:t>
            </a:r>
            <a:endParaRPr dirty="0"/>
          </a:p>
          <a:p>
            <a:pPr marL="0" lvl="0" indent="0">
              <a:spcBef>
                <a:spcPts val="0"/>
              </a:spcBef>
              <a:spcAft>
                <a:spcPts val="0"/>
              </a:spcAft>
              <a:buNone/>
            </a:pPr>
            <a:r>
              <a:rPr lang="en" dirty="0"/>
              <a:t>Log entropy of a sentence gives us how informative it is, so we are retaining one of all sentences which have same entropy score in order to remove redundancy.</a:t>
            </a:r>
            <a:endParaRPr dirty="0"/>
          </a:p>
          <a:p>
            <a:pPr marL="0" lvl="0" indent="0">
              <a:spcBef>
                <a:spcPts val="0"/>
              </a:spcBef>
              <a:spcAft>
                <a:spcPts val="0"/>
              </a:spcAft>
              <a:buNone/>
            </a:pPr>
            <a:r>
              <a:rPr lang="en-US" dirty="0"/>
              <a:t> change doc to sentences</a:t>
            </a:r>
          </a:p>
          <a:p>
            <a:pPr marL="0" lvl="0" indent="0">
              <a:spcBef>
                <a:spcPts val="0"/>
              </a:spcBef>
              <a:spcAft>
                <a:spcPts val="0"/>
              </a:spcAft>
              <a:buNone/>
            </a:pPr>
            <a:r>
              <a:rPr lang="en-US" dirty="0"/>
              <a:t>change score to </a:t>
            </a:r>
            <a:r>
              <a:rPr lang="en-US" dirty="0" err="1"/>
              <a:t>algporithm</a:t>
            </a:r>
            <a:r>
              <a:rPr lang="en-US" dirty="0"/>
              <a:t> score</a:t>
            </a:r>
          </a:p>
          <a:p>
            <a:pPr marL="0" lvl="0" indent="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Once we have the final summary , we are exporting that data in 3 forms - Text(for lazy students) , Audio and Braille ( for disabled students)</a:t>
            </a:r>
            <a:endParaRPr/>
          </a:p>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 have trained out model on CNN articles as we have their gold summary available on net.</a:t>
            </a:r>
            <a:endParaRPr/>
          </a:p>
          <a:p>
            <a:pPr marL="0" lvl="0" indent="0">
              <a:spcBef>
                <a:spcPts val="0"/>
              </a:spcBef>
              <a:spcAft>
                <a:spcPts val="0"/>
              </a:spcAft>
              <a:buNone/>
            </a:pPr>
            <a:endParaRPr/>
          </a:p>
          <a:p>
            <a:pPr marL="0" lvl="0" indent="0">
              <a:spcBef>
                <a:spcPts val="0"/>
              </a:spcBef>
              <a:spcAft>
                <a:spcPts val="0"/>
              </a:spcAft>
              <a:buNone/>
            </a:pPr>
            <a:r>
              <a:rPr lang="en"/>
              <a:t>Then we have run our model on lectures.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For evaluation of model, we are using the average of ROUGE 2 and ROUGE L metrics.</a:t>
            </a:r>
            <a:endParaRPr/>
          </a:p>
          <a:p>
            <a:pPr marL="0" lvl="0" indent="0">
              <a:spcBef>
                <a:spcPts val="0"/>
              </a:spcBef>
              <a:spcAft>
                <a:spcPts val="0"/>
              </a:spcAft>
              <a:buNone/>
            </a:pPr>
            <a:r>
              <a:rPr lang="en"/>
              <a:t>Advantage of using ROUGE L is that we can compare on the basis of longest common sequence of system generated summary and gold summary whereas with other method like ROUGE and ROUGE 2 we have restrictions to compare unigrams and bigrams.</a:t>
            </a:r>
            <a:endParaRPr/>
          </a:p>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4" name="Shape 2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Speak about the intuition : That at any given sentence , you tend to go to the page </a:t>
            </a:r>
            <a:r>
              <a:rPr lang="en" dirty="0" err="1"/>
              <a:t>thats</a:t>
            </a:r>
            <a:r>
              <a:rPr lang="en" dirty="0"/>
              <a:t> more similar to it and that’s indicated by the edge weight. Kind of </a:t>
            </a:r>
            <a:r>
              <a:rPr lang="en" dirty="0" err="1"/>
              <a:t>recomends</a:t>
            </a:r>
            <a:r>
              <a:rPr lang="en" dirty="0"/>
              <a:t> the next sentence to read</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According to concept of centrality, important sentence in a document is connected to most of the other important sentences.</a:t>
            </a:r>
            <a:endParaRPr/>
          </a:p>
          <a:p>
            <a:pPr marL="0" lvl="0" indent="0">
              <a:spcBef>
                <a:spcPts val="0"/>
              </a:spcBef>
              <a:spcAft>
                <a:spcPts val="0"/>
              </a:spcAft>
              <a:buNone/>
            </a:pPr>
            <a:endParaRPr/>
          </a:p>
          <a:p>
            <a:pPr marL="0" lvl="0" indent="0">
              <a:spcBef>
                <a:spcPts val="0"/>
              </a:spcBef>
              <a:spcAft>
                <a:spcPts val="0"/>
              </a:spcAft>
              <a:buNone/>
            </a:pPr>
            <a:r>
              <a:rPr lang="en"/>
              <a:t>Here tf is the frequency of term in sentence and idf value has been collected from wiki.</a:t>
            </a: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Shape 6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slide=next"/><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slide=next"/><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libKVRa01L8"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slide=next"/></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hyperlink" Target="https://drive.google.com/open?id=1-JEVkJqMactwwV4FiHZAN2jo0HIOOCZU" TargetMode="External"/><Relationship Id="rId3" Type="http://schemas.microsoft.com/office/2007/relationships/media" Target="../media/media2.mp3"/><Relationship Id="rId7" Type="http://schemas.openxmlformats.org/officeDocument/2006/relationships/hyperlink" Target="https://drive.google.com/open?id=18o6UCIWV517noU4XDP3Bd2L6q_cURJEf" TargetMode="Externa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notesSlide" Target="../notesSlides/notesSlide27.xml"/><Relationship Id="rId5" Type="http://schemas.openxmlformats.org/officeDocument/2006/relationships/slideLayout" Target="../slideLayouts/slideLayout3.xml"/><Relationship Id="rId4" Type="http://schemas.openxmlformats.org/officeDocument/2006/relationships/audio" Target="../media/media2.mp3"/><Relationship Id="rId9"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Lecture Summarizer</a:t>
            </a:r>
            <a:endParaRPr/>
          </a:p>
        </p:txBody>
      </p:sp>
      <p:sp>
        <p:nvSpPr>
          <p:cNvPr id="86" name="Shape 86"/>
          <p:cNvSpPr txBox="1">
            <a:spLocks noGrp="1"/>
          </p:cNvSpPr>
          <p:nvPr>
            <p:ph type="subTitle" idx="1"/>
          </p:nvPr>
        </p:nvSpPr>
        <p:spPr>
          <a:xfrm>
            <a:off x="727952" y="2614025"/>
            <a:ext cx="7688100" cy="54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Using Extractive Summarization Approach</a:t>
            </a:r>
            <a:endParaRPr/>
          </a:p>
        </p:txBody>
      </p:sp>
      <p:sp>
        <p:nvSpPr>
          <p:cNvPr id="2" name="Rounded Rectangle 1">
            <a:extLst>
              <a:ext uri="{FF2B5EF4-FFF2-40B4-BE49-F238E27FC236}">
                <a16:creationId xmlns:a16="http://schemas.microsoft.com/office/drawing/2014/main" id="{A55B0968-66FC-4348-9711-F7BB88E5283B}"/>
              </a:ext>
            </a:extLst>
          </p:cNvPr>
          <p:cNvSpPr/>
          <p:nvPr/>
        </p:nvSpPr>
        <p:spPr>
          <a:xfrm>
            <a:off x="7450665" y="4106333"/>
            <a:ext cx="1453867" cy="691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Drashti</a:t>
            </a:r>
            <a:r>
              <a:rPr lang="en-US" dirty="0"/>
              <a:t> </a:t>
            </a:r>
            <a:r>
              <a:rPr lang="en-US" dirty="0" err="1"/>
              <a:t>Bhuta</a:t>
            </a:r>
            <a:endParaRPr lang="en-US" dirty="0"/>
          </a:p>
          <a:p>
            <a:r>
              <a:rPr lang="en-US" dirty="0" err="1"/>
              <a:t>Jatin</a:t>
            </a:r>
            <a:r>
              <a:rPr lang="en-US" dirty="0"/>
              <a:t> </a:t>
            </a:r>
            <a:r>
              <a:rPr lang="en-US" dirty="0" err="1"/>
              <a:t>Taneja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Redundancy Removal	</a:t>
            </a:r>
            <a:endParaRPr/>
          </a:p>
        </p:txBody>
      </p:sp>
      <p:sp>
        <p:nvSpPr>
          <p:cNvPr id="181" name="Shape 18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nSpc>
                <a:spcPct val="150000"/>
              </a:lnSpc>
              <a:spcBef>
                <a:spcPts val="0"/>
              </a:spcBef>
              <a:spcAft>
                <a:spcPts val="0"/>
              </a:spcAft>
              <a:buSzPts val="1800"/>
              <a:buChar char="●"/>
            </a:pPr>
            <a:r>
              <a:rPr lang="en" dirty="0"/>
              <a:t>Two sentences are considered to be redundant, if the are semantically similar</a:t>
            </a:r>
            <a:endParaRPr dirty="0"/>
          </a:p>
          <a:p>
            <a:pPr marL="457200" lvl="0" indent="-342900">
              <a:lnSpc>
                <a:spcPct val="150000"/>
              </a:lnSpc>
              <a:spcBef>
                <a:spcPts val="0"/>
              </a:spcBef>
              <a:spcAft>
                <a:spcPts val="0"/>
              </a:spcAft>
              <a:buSzPts val="1800"/>
              <a:buChar char="●"/>
            </a:pPr>
            <a:r>
              <a:rPr lang="en" dirty="0"/>
              <a:t>Log entropy can be used to determine the information content of a sentence</a:t>
            </a:r>
            <a:endParaRPr dirty="0"/>
          </a:p>
          <a:p>
            <a:pPr marL="457200" lvl="0" indent="-342900" rtl="0">
              <a:lnSpc>
                <a:spcPct val="150000"/>
              </a:lnSpc>
              <a:spcBef>
                <a:spcPts val="0"/>
              </a:spcBef>
              <a:spcAft>
                <a:spcPts val="0"/>
              </a:spcAft>
              <a:buSzPts val="1800"/>
              <a:buChar char="●"/>
            </a:pPr>
            <a:r>
              <a:rPr lang="en" dirty="0"/>
              <a:t>Sentences having same entropy value are considered to convey same information and one of them is removed</a:t>
            </a:r>
            <a:endParaRPr dirty="0"/>
          </a:p>
        </p:txBody>
      </p:sp>
      <p:graphicFrame>
        <p:nvGraphicFramePr>
          <p:cNvPr id="182" name="Shape 182"/>
          <p:cNvGraphicFramePr/>
          <p:nvPr>
            <p:extLst>
              <p:ext uri="{D42A27DB-BD31-4B8C-83A1-F6EECF244321}">
                <p14:modId xmlns:p14="http://schemas.microsoft.com/office/powerpoint/2010/main" val="3371410086"/>
              </p:ext>
            </p:extLst>
          </p:nvPr>
        </p:nvGraphicFramePr>
        <p:xfrm>
          <a:off x="1137325" y="2893500"/>
          <a:ext cx="2677850" cy="1866120"/>
        </p:xfrm>
        <a:graphic>
          <a:graphicData uri="http://schemas.openxmlformats.org/drawingml/2006/table">
            <a:tbl>
              <a:tblPr>
                <a:noFill/>
                <a:tableStyleId>{14F65BA1-1D20-42BC-86C3-7096C0ED30C4}</a:tableStyleId>
              </a:tblPr>
              <a:tblGrid>
                <a:gridCol w="734675">
                  <a:extLst>
                    <a:ext uri="{9D8B030D-6E8A-4147-A177-3AD203B41FA5}">
                      <a16:colId xmlns:a16="http://schemas.microsoft.com/office/drawing/2014/main" val="20000"/>
                    </a:ext>
                  </a:extLst>
                </a:gridCol>
                <a:gridCol w="870275">
                  <a:extLst>
                    <a:ext uri="{9D8B030D-6E8A-4147-A177-3AD203B41FA5}">
                      <a16:colId xmlns:a16="http://schemas.microsoft.com/office/drawing/2014/main" val="20001"/>
                    </a:ext>
                  </a:extLst>
                </a:gridCol>
                <a:gridCol w="1072900">
                  <a:extLst>
                    <a:ext uri="{9D8B030D-6E8A-4147-A177-3AD203B41FA5}">
                      <a16:colId xmlns:a16="http://schemas.microsoft.com/office/drawing/2014/main" val="20002"/>
                    </a:ext>
                  </a:extLst>
                </a:gridCol>
              </a:tblGrid>
              <a:tr h="585675">
                <a:tc>
                  <a:txBody>
                    <a:bodyPr/>
                    <a:lstStyle/>
                    <a:p>
                      <a:pPr marL="0" lvl="0" indent="0">
                        <a:spcBef>
                          <a:spcPts val="0"/>
                        </a:spcBef>
                        <a:spcAft>
                          <a:spcPts val="0"/>
                        </a:spcAft>
                        <a:buNone/>
                      </a:pPr>
                      <a:r>
                        <a:rPr lang="en" dirty="0"/>
                        <a:t>Sent</a:t>
                      </a:r>
                      <a:endParaRPr dirty="0"/>
                    </a:p>
                    <a:p>
                      <a:pPr marL="0" lvl="0" indent="0" rtl="0">
                        <a:spcBef>
                          <a:spcPts val="0"/>
                        </a:spcBef>
                        <a:spcAft>
                          <a:spcPts val="0"/>
                        </a:spcAft>
                        <a:buNone/>
                      </a:pPr>
                      <a:r>
                        <a:rPr lang="en" dirty="0"/>
                        <a:t>No.</a:t>
                      </a:r>
                      <a:endParaRPr dirty="0"/>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spcBef>
                          <a:spcPts val="0"/>
                        </a:spcBef>
                        <a:spcAft>
                          <a:spcPts val="0"/>
                        </a:spcAft>
                        <a:buNone/>
                      </a:pPr>
                      <a:r>
                        <a:rPr lang="en" dirty="0"/>
                        <a:t>Model</a:t>
                      </a:r>
                      <a:endParaRPr dirty="0"/>
                    </a:p>
                    <a:p>
                      <a:pPr marL="0" lvl="0" indent="0" rtl="0">
                        <a:spcBef>
                          <a:spcPts val="0"/>
                        </a:spcBef>
                        <a:spcAft>
                          <a:spcPts val="0"/>
                        </a:spcAft>
                        <a:buNone/>
                      </a:pPr>
                      <a:r>
                        <a:rPr lang="en" dirty="0"/>
                        <a:t>Score</a:t>
                      </a:r>
                      <a:endParaRPr dirty="0"/>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a:t>Entropy Value</a:t>
                      </a:r>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18850">
                <a:tc>
                  <a:txBody>
                    <a:bodyPr/>
                    <a:lstStyle/>
                    <a:p>
                      <a:pPr marL="0" lvl="0" indent="0" rtl="0">
                        <a:spcBef>
                          <a:spcPts val="0"/>
                        </a:spcBef>
                        <a:spcAft>
                          <a:spcPts val="0"/>
                        </a:spcAft>
                        <a:buNone/>
                      </a:pPr>
                      <a:r>
                        <a:rPr lang="en" dirty="0"/>
                        <a:t>Sent1</a:t>
                      </a:r>
                      <a:endParaRPr dirty="0"/>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t>0.6</a:t>
                      </a:r>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t>3.1</a:t>
                      </a:r>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18850">
                <a:tc>
                  <a:txBody>
                    <a:bodyPr/>
                    <a:lstStyle/>
                    <a:p>
                      <a:pPr marL="0" lvl="0" indent="0" rtl="0">
                        <a:spcBef>
                          <a:spcPts val="0"/>
                        </a:spcBef>
                        <a:spcAft>
                          <a:spcPts val="0"/>
                        </a:spcAft>
                        <a:buNone/>
                      </a:pPr>
                      <a:r>
                        <a:rPr lang="en" dirty="0"/>
                        <a:t>Sent2</a:t>
                      </a:r>
                      <a:endParaRPr dirty="0"/>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t>0.5</a:t>
                      </a:r>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t>3.1</a:t>
                      </a:r>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18850">
                <a:tc>
                  <a:txBody>
                    <a:bodyPr/>
                    <a:lstStyle/>
                    <a:p>
                      <a:pPr marL="0" lvl="0" indent="0" rtl="0">
                        <a:spcBef>
                          <a:spcPts val="0"/>
                        </a:spcBef>
                        <a:spcAft>
                          <a:spcPts val="0"/>
                        </a:spcAft>
                        <a:buNone/>
                      </a:pPr>
                      <a:r>
                        <a:rPr lang="en" dirty="0"/>
                        <a:t>Sent3</a:t>
                      </a:r>
                      <a:endParaRPr dirty="0"/>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t>0.4</a:t>
                      </a:r>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dirty="0"/>
                        <a:t>3</a:t>
                      </a:r>
                      <a:endParaRPr dirty="0"/>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83" name="Shape 183"/>
          <p:cNvSpPr/>
          <p:nvPr/>
        </p:nvSpPr>
        <p:spPr>
          <a:xfrm>
            <a:off x="4175025" y="3339725"/>
            <a:ext cx="1244400" cy="3465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5663725" y="3355475"/>
            <a:ext cx="2591400" cy="346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dirty="0"/>
              <a:t>Sent1, Sent3</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Post-Processing</a:t>
            </a:r>
            <a:endParaRPr/>
          </a:p>
        </p:txBody>
      </p:sp>
      <p:sp>
        <p:nvSpPr>
          <p:cNvPr id="190" name="Shape 19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nSpc>
                <a:spcPct val="150000"/>
              </a:lnSpc>
              <a:spcBef>
                <a:spcPts val="0"/>
              </a:spcBef>
              <a:spcAft>
                <a:spcPts val="0"/>
              </a:spcAft>
              <a:buSzPts val="1800"/>
              <a:buChar char="●"/>
            </a:pPr>
            <a:r>
              <a:rPr lang="en"/>
              <a:t>The Generated summary is provided to user in 3 forms </a:t>
            </a:r>
            <a:endParaRPr/>
          </a:p>
          <a:p>
            <a:pPr marL="914400" lvl="1" indent="-342900">
              <a:lnSpc>
                <a:spcPct val="150000"/>
              </a:lnSpc>
              <a:spcBef>
                <a:spcPts val="0"/>
              </a:spcBef>
              <a:spcAft>
                <a:spcPts val="0"/>
              </a:spcAft>
              <a:buSzPts val="1800"/>
              <a:buAutoNum type="arabicPeriod"/>
            </a:pPr>
            <a:r>
              <a:rPr lang="en" sz="1800"/>
              <a:t>Text Format</a:t>
            </a:r>
            <a:endParaRPr sz="1800"/>
          </a:p>
          <a:p>
            <a:pPr marL="914400" lvl="1" indent="-342900">
              <a:lnSpc>
                <a:spcPct val="150000"/>
              </a:lnSpc>
              <a:spcBef>
                <a:spcPts val="0"/>
              </a:spcBef>
              <a:spcAft>
                <a:spcPts val="0"/>
              </a:spcAft>
              <a:buSzPts val="1800"/>
              <a:buAutoNum type="arabicPeriod"/>
            </a:pPr>
            <a:r>
              <a:rPr lang="en" sz="1800"/>
              <a:t>Audio clip ( Used Google speech Api to convert text to speech)</a:t>
            </a:r>
            <a:endParaRPr sz="1800"/>
          </a:p>
          <a:p>
            <a:pPr marL="914400" lvl="1" indent="-342900">
              <a:lnSpc>
                <a:spcPct val="150000"/>
              </a:lnSpc>
              <a:spcBef>
                <a:spcPts val="0"/>
              </a:spcBef>
              <a:spcAft>
                <a:spcPts val="0"/>
              </a:spcAft>
              <a:buSzPts val="1800"/>
              <a:buAutoNum type="arabicPeriod"/>
            </a:pPr>
            <a:r>
              <a:rPr lang="en" sz="1800"/>
              <a:t>Braille Text </a:t>
            </a:r>
            <a:endParaRPr sz="1800"/>
          </a:p>
          <a:p>
            <a:pPr marL="457200" lvl="0" indent="-342900">
              <a:lnSpc>
                <a:spcPct val="150000"/>
              </a:lnSpc>
              <a:spcBef>
                <a:spcPts val="0"/>
              </a:spcBef>
              <a:spcAft>
                <a:spcPts val="0"/>
              </a:spcAft>
              <a:buSzPts val="1800"/>
              <a:buChar char="●"/>
            </a:pPr>
            <a:r>
              <a:rPr lang="en"/>
              <a:t>This feature makes the application to be useful for disabled students as well.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Experiments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 Set</a:t>
            </a:r>
            <a:endParaRPr/>
          </a:p>
        </p:txBody>
      </p:sp>
      <p:sp>
        <p:nvSpPr>
          <p:cNvPr id="201" name="Shape 20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nSpc>
                <a:spcPct val="150000"/>
              </a:lnSpc>
              <a:spcBef>
                <a:spcPts val="0"/>
              </a:spcBef>
              <a:spcAft>
                <a:spcPts val="0"/>
              </a:spcAft>
              <a:buSzPts val="1800"/>
              <a:buChar char="●"/>
            </a:pPr>
            <a:r>
              <a:rPr lang="en"/>
              <a:t>Used two different set</a:t>
            </a:r>
            <a:endParaRPr/>
          </a:p>
          <a:p>
            <a:pPr marL="457200" lvl="0" indent="-342900">
              <a:lnSpc>
                <a:spcPct val="150000"/>
              </a:lnSpc>
              <a:spcBef>
                <a:spcPts val="0"/>
              </a:spcBef>
              <a:spcAft>
                <a:spcPts val="0"/>
              </a:spcAft>
              <a:buSzPts val="1800"/>
              <a:buChar char="●"/>
            </a:pPr>
            <a:r>
              <a:rPr lang="en"/>
              <a:t>CNN news article Dataset consisting of 1000 articles and their corresponding summaries to evaluate the performance of the summarisation module.</a:t>
            </a:r>
            <a:endParaRPr/>
          </a:p>
          <a:p>
            <a:pPr marL="457200" lvl="0" indent="-342900">
              <a:lnSpc>
                <a:spcPct val="150000"/>
              </a:lnSpc>
              <a:spcBef>
                <a:spcPts val="0"/>
              </a:spcBef>
              <a:spcAft>
                <a:spcPts val="0"/>
              </a:spcAft>
              <a:buSzPts val="1800"/>
              <a:buChar char="●"/>
            </a:pPr>
            <a:r>
              <a:rPr lang="en"/>
              <a:t>15 Recorded lectures with their reference summaries written by an unbiased editor to evaluate the performance of the whole application.</a:t>
            </a:r>
            <a:endParaRPr/>
          </a:p>
          <a:p>
            <a:pPr marL="0" lvl="0" indent="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Evaluation Metrics</a:t>
            </a:r>
            <a:endParaRPr/>
          </a:p>
        </p:txBody>
      </p:sp>
      <p:sp>
        <p:nvSpPr>
          <p:cNvPr id="207" name="Shape 20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nSpc>
                <a:spcPct val="150000"/>
              </a:lnSpc>
              <a:spcBef>
                <a:spcPts val="0"/>
              </a:spcBef>
              <a:spcAft>
                <a:spcPts val="0"/>
              </a:spcAft>
              <a:buSzPts val="1800"/>
              <a:buChar char="●"/>
            </a:pPr>
            <a:r>
              <a:rPr lang="en"/>
              <a:t>ROUGE 2 : evaluates based on number of overlapping bigrams </a:t>
            </a:r>
            <a:r>
              <a:rPr lang="en">
                <a:solidFill>
                  <a:srgbClr val="000000"/>
                </a:solidFill>
              </a:rPr>
              <a:t>of system generated summaries and gold summary.</a:t>
            </a:r>
            <a:endParaRPr>
              <a:solidFill>
                <a:srgbClr val="000000"/>
              </a:solidFill>
            </a:endParaRPr>
          </a:p>
          <a:p>
            <a:pPr marL="457200" lvl="0" indent="-342900">
              <a:lnSpc>
                <a:spcPct val="150000"/>
              </a:lnSpc>
              <a:spcBef>
                <a:spcPts val="0"/>
              </a:spcBef>
              <a:spcAft>
                <a:spcPts val="0"/>
              </a:spcAft>
              <a:buSzPts val="1800"/>
              <a:buChar char="●"/>
            </a:pPr>
            <a:r>
              <a:rPr lang="en"/>
              <a:t>ROUGE L : evaluates based on </a:t>
            </a:r>
            <a:r>
              <a:rPr lang="en">
                <a:solidFill>
                  <a:srgbClr val="000000"/>
                </a:solidFill>
              </a:rPr>
              <a:t> longest common sequence between system generated summary and gold summary.</a:t>
            </a:r>
            <a:endParaRPr>
              <a:solidFill>
                <a:srgbClr val="000000"/>
              </a:solidFill>
            </a:endParaRPr>
          </a:p>
          <a:p>
            <a:pPr marL="457200" lvl="0" indent="-342900">
              <a:lnSpc>
                <a:spcPct val="150000"/>
              </a:lnSpc>
              <a:spcBef>
                <a:spcPts val="0"/>
              </a:spcBef>
              <a:spcAft>
                <a:spcPts val="0"/>
              </a:spcAft>
              <a:buClr>
                <a:srgbClr val="000000"/>
              </a:buClr>
              <a:buSzPts val="1800"/>
              <a:buChar char="●"/>
            </a:pPr>
            <a:r>
              <a:rPr lang="en">
                <a:solidFill>
                  <a:srgbClr val="000000"/>
                </a:solidFill>
              </a:rPr>
              <a:t>These ROUGE techniques works well for single document summarization.</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Tuning</a:t>
            </a:r>
            <a:endParaRPr dirty="0"/>
          </a:p>
        </p:txBody>
      </p:sp>
      <p:sp>
        <p:nvSpPr>
          <p:cNvPr id="213" name="Shape 21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AutoNum type="arabicPeriod"/>
            </a:pPr>
            <a:r>
              <a:rPr lang="en"/>
              <a:t>Lex Rank have two parameter to tune the threshold and error tolerance</a:t>
            </a:r>
            <a:endParaRPr/>
          </a:p>
          <a:p>
            <a:pPr marL="0" lvl="0" indent="0">
              <a:spcBef>
                <a:spcPts val="1600"/>
              </a:spcBef>
              <a:spcAft>
                <a:spcPts val="0"/>
              </a:spcAft>
              <a:buNone/>
            </a:pPr>
            <a:r>
              <a:rPr lang="en"/>
              <a:t>The Graph below shows performance of Lex Rank for threshold and error tolerance value in range of 0.1 to 0.3 and 0.7 to 0.8</a:t>
            </a:r>
            <a:endParaRPr/>
          </a:p>
          <a:p>
            <a:pPr marL="0" lvl="0" indent="0" algn="ctr">
              <a:spcBef>
                <a:spcPts val="1600"/>
              </a:spcBef>
              <a:spcAft>
                <a:spcPts val="0"/>
              </a:spcAft>
              <a:buNone/>
            </a:pPr>
            <a:r>
              <a:rPr lang="en" u="sng">
                <a:solidFill>
                  <a:schemeClr val="hlink"/>
                </a:solidFill>
                <a:hlinkClick r:id="rId3"/>
              </a:rPr>
              <a:t>Show Graph</a:t>
            </a:r>
            <a:endParaRPr/>
          </a:p>
          <a:p>
            <a:pPr marL="0" lvl="0" indent="0">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Lex Rank Parameter Optimisation </a:t>
            </a:r>
            <a:endParaRPr/>
          </a:p>
        </p:txBody>
      </p:sp>
      <p:sp>
        <p:nvSpPr>
          <p:cNvPr id="219" name="Shape 2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220" name="Shape 220"/>
          <p:cNvPicPr preferRelativeResize="0"/>
          <p:nvPr/>
        </p:nvPicPr>
        <p:blipFill>
          <a:blip r:embed="rId3">
            <a:alphaModFix/>
          </a:blip>
          <a:stretch>
            <a:fillRect/>
          </a:stretch>
        </p:blipFill>
        <p:spPr>
          <a:xfrm>
            <a:off x="0" y="1229875"/>
            <a:ext cx="9144002" cy="36622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Informative Redundancy Removal</a:t>
            </a:r>
            <a:endParaRPr dirty="0"/>
          </a:p>
        </p:txBody>
      </p:sp>
      <p:sp>
        <p:nvSpPr>
          <p:cNvPr id="226" name="Shape 2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2. Calculated log entropy for each sentence to identify semantically similar sentences.</a:t>
            </a:r>
            <a:endParaRPr dirty="0"/>
          </a:p>
          <a:p>
            <a:pPr marL="0" lvl="0" indent="0">
              <a:spcBef>
                <a:spcPts val="1600"/>
              </a:spcBef>
              <a:spcAft>
                <a:spcPts val="0"/>
              </a:spcAft>
              <a:buNone/>
            </a:pPr>
            <a:r>
              <a:rPr lang="en" u="sng" dirty="0">
                <a:solidFill>
                  <a:schemeClr val="hlink"/>
                </a:solidFill>
                <a:hlinkClick r:id="rId3"/>
              </a:rPr>
              <a:t>Graph showing performance with removal of redundancy.</a:t>
            </a:r>
            <a:endParaRPr dirty="0"/>
          </a:p>
          <a:p>
            <a:pPr marL="0" lvl="0" indent="0">
              <a:spcBef>
                <a:spcPts val="1600"/>
              </a:spcBef>
              <a:spcAft>
                <a:spcPts val="1600"/>
              </a:spcAft>
              <a:buNone/>
            </a:pPr>
            <a:r>
              <a:rPr lang="en" dirty="0"/>
              <a:t>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2400"/>
              <a:t>Graph showing performance with removal of redundancy.</a:t>
            </a:r>
            <a:endParaRPr sz="2400"/>
          </a:p>
          <a:p>
            <a:pPr marL="0" lvl="0" indent="0">
              <a:spcBef>
                <a:spcPts val="1600"/>
              </a:spcBef>
              <a:spcAft>
                <a:spcPts val="0"/>
              </a:spcAft>
              <a:buNone/>
            </a:pPr>
            <a:endParaRPr sz="2400"/>
          </a:p>
        </p:txBody>
      </p:sp>
      <p:sp>
        <p:nvSpPr>
          <p:cNvPr id="232" name="Shape 2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233" name="Shape 233"/>
          <p:cNvPicPr preferRelativeResize="0"/>
          <p:nvPr/>
        </p:nvPicPr>
        <p:blipFill>
          <a:blip r:embed="rId3">
            <a:alphaModFix/>
          </a:blip>
          <a:stretch>
            <a:fillRect/>
          </a:stretch>
        </p:blipFill>
        <p:spPr>
          <a:xfrm>
            <a:off x="0" y="1190999"/>
            <a:ext cx="9144002" cy="37080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Summarizer Performance on CNN Dataset</a:t>
            </a:r>
            <a:endParaRPr/>
          </a:p>
        </p:txBody>
      </p:sp>
      <p:sp>
        <p:nvSpPr>
          <p:cNvPr id="239" name="Shape 23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240" name="Shape 240"/>
          <p:cNvPicPr preferRelativeResize="0"/>
          <p:nvPr/>
        </p:nvPicPr>
        <p:blipFill>
          <a:blip r:embed="rId3">
            <a:alphaModFix/>
          </a:blip>
          <a:stretch>
            <a:fillRect/>
          </a:stretch>
        </p:blipFill>
        <p:spPr>
          <a:xfrm>
            <a:off x="0" y="1018373"/>
            <a:ext cx="9144001" cy="3880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712800" y="429875"/>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Our Proposal</a:t>
            </a:r>
            <a:endParaRPr/>
          </a:p>
        </p:txBody>
      </p:sp>
      <p:grpSp>
        <p:nvGrpSpPr>
          <p:cNvPr id="92" name="Shape 92"/>
          <p:cNvGrpSpPr/>
          <p:nvPr/>
        </p:nvGrpSpPr>
        <p:grpSpPr>
          <a:xfrm>
            <a:off x="431930" y="1304875"/>
            <a:ext cx="4028302" cy="3416400"/>
            <a:chOff x="431925" y="1304875"/>
            <a:chExt cx="2628925" cy="3416400"/>
          </a:xfrm>
        </p:grpSpPr>
        <p:sp>
          <p:nvSpPr>
            <p:cNvPr id="93" name="Shape 93"/>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body" idx="4294967295"/>
          </p:nvPr>
        </p:nvSpPr>
        <p:spPr>
          <a:xfrm>
            <a:off x="506425" y="1304875"/>
            <a:ext cx="3924000" cy="5454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2400">
                <a:solidFill>
                  <a:schemeClr val="lt1"/>
                </a:solidFill>
              </a:rPr>
              <a:t>Problem</a:t>
            </a:r>
            <a:endParaRPr sz="2400">
              <a:solidFill>
                <a:schemeClr val="lt1"/>
              </a:solidFill>
            </a:endParaRPr>
          </a:p>
        </p:txBody>
      </p:sp>
      <p:sp>
        <p:nvSpPr>
          <p:cNvPr id="96" name="Shape 96"/>
          <p:cNvSpPr txBox="1">
            <a:spLocks noGrp="1"/>
          </p:cNvSpPr>
          <p:nvPr>
            <p:ph type="body" idx="4294967295"/>
          </p:nvPr>
        </p:nvSpPr>
        <p:spPr>
          <a:xfrm>
            <a:off x="508325" y="1850300"/>
            <a:ext cx="3924000" cy="2794800"/>
          </a:xfrm>
          <a:prstGeom prst="rect">
            <a:avLst/>
          </a:prstGeom>
        </p:spPr>
        <p:txBody>
          <a:bodyPr spcFirstLastPara="1" wrap="square" lIns="91425" tIns="91425" rIns="91425" bIns="91425" anchor="t" anchorCtr="0">
            <a:noAutofit/>
          </a:bodyPr>
          <a:lstStyle/>
          <a:p>
            <a:pPr marL="457200" lvl="0" indent="-330200" rtl="0">
              <a:spcBef>
                <a:spcPts val="0"/>
              </a:spcBef>
              <a:spcAft>
                <a:spcPts val="0"/>
              </a:spcAft>
              <a:buSzPts val="1600"/>
              <a:buChar char="●"/>
            </a:pPr>
            <a:r>
              <a:rPr lang="en" sz="1600"/>
              <a:t>Lectures convey great amount of information making it difficult to retain.</a:t>
            </a:r>
            <a:endParaRPr sz="1600"/>
          </a:p>
          <a:p>
            <a:pPr marL="457200" lvl="0" indent="-330200">
              <a:spcBef>
                <a:spcPts val="0"/>
              </a:spcBef>
              <a:spcAft>
                <a:spcPts val="0"/>
              </a:spcAft>
              <a:buSzPts val="1600"/>
              <a:buChar char="●"/>
            </a:pPr>
            <a:r>
              <a:rPr lang="en" sz="1600"/>
              <a:t>Taking notes also hampers student participation.</a:t>
            </a:r>
            <a:endParaRPr sz="1600"/>
          </a:p>
          <a:p>
            <a:pPr marL="457200" lvl="0" indent="-330200">
              <a:spcBef>
                <a:spcPts val="0"/>
              </a:spcBef>
              <a:spcAft>
                <a:spcPts val="0"/>
              </a:spcAft>
              <a:buSzPts val="1600"/>
              <a:buChar char="●"/>
            </a:pPr>
            <a:r>
              <a:rPr lang="en" sz="1600"/>
              <a:t>Disabled student need additional help to follow the lectures.</a:t>
            </a:r>
            <a:endParaRPr sz="1600"/>
          </a:p>
          <a:p>
            <a:pPr marL="0" lvl="0" indent="0">
              <a:spcBef>
                <a:spcPts val="1600"/>
              </a:spcBef>
              <a:spcAft>
                <a:spcPts val="0"/>
              </a:spcAft>
              <a:buNone/>
            </a:pPr>
            <a:endParaRPr sz="1600"/>
          </a:p>
          <a:p>
            <a:pPr marL="0" lvl="0" indent="0">
              <a:spcBef>
                <a:spcPts val="1600"/>
              </a:spcBef>
              <a:spcAft>
                <a:spcPts val="1600"/>
              </a:spcAft>
              <a:buNone/>
            </a:pPr>
            <a:endParaRPr sz="1600"/>
          </a:p>
        </p:txBody>
      </p:sp>
      <p:grpSp>
        <p:nvGrpSpPr>
          <p:cNvPr id="97" name="Shape 97"/>
          <p:cNvGrpSpPr/>
          <p:nvPr/>
        </p:nvGrpSpPr>
        <p:grpSpPr>
          <a:xfrm>
            <a:off x="4842943" y="1304875"/>
            <a:ext cx="4002453" cy="3416400"/>
            <a:chOff x="6212550" y="1304875"/>
            <a:chExt cx="2632500" cy="3416400"/>
          </a:xfrm>
        </p:grpSpPr>
        <p:sp>
          <p:nvSpPr>
            <p:cNvPr id="98" name="Shape 98"/>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0" name="Shape 100"/>
          <p:cNvSpPr txBox="1">
            <a:spLocks noGrp="1"/>
          </p:cNvSpPr>
          <p:nvPr>
            <p:ph type="body" idx="4294967295"/>
          </p:nvPr>
        </p:nvSpPr>
        <p:spPr>
          <a:xfrm>
            <a:off x="4842950" y="1304875"/>
            <a:ext cx="3924000" cy="6078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solidFill>
                  <a:schemeClr val="lt1"/>
                </a:solidFill>
              </a:rPr>
              <a:t> </a:t>
            </a:r>
            <a:r>
              <a:rPr lang="en" sz="2400">
                <a:solidFill>
                  <a:schemeClr val="lt1"/>
                </a:solidFill>
              </a:rPr>
              <a:t>Solution</a:t>
            </a:r>
            <a:endParaRPr sz="2400">
              <a:solidFill>
                <a:schemeClr val="lt1"/>
              </a:solidFill>
            </a:endParaRPr>
          </a:p>
        </p:txBody>
      </p:sp>
      <p:sp>
        <p:nvSpPr>
          <p:cNvPr id="101" name="Shape 101"/>
          <p:cNvSpPr txBox="1">
            <a:spLocks noGrp="1"/>
          </p:cNvSpPr>
          <p:nvPr>
            <p:ph type="body" idx="4294967295"/>
          </p:nvPr>
        </p:nvSpPr>
        <p:spPr>
          <a:xfrm>
            <a:off x="4932950" y="1850300"/>
            <a:ext cx="3831900" cy="2794800"/>
          </a:xfrm>
          <a:prstGeom prst="rect">
            <a:avLst/>
          </a:prstGeom>
        </p:spPr>
        <p:txBody>
          <a:bodyPr spcFirstLastPara="1" wrap="square" lIns="91425" tIns="91425" rIns="91425" bIns="91425" anchor="t" anchorCtr="0">
            <a:noAutofit/>
          </a:bodyPr>
          <a:lstStyle/>
          <a:p>
            <a:pPr marL="457200" lvl="0" indent="-330200">
              <a:spcBef>
                <a:spcPts val="0"/>
              </a:spcBef>
              <a:spcAft>
                <a:spcPts val="0"/>
              </a:spcAft>
              <a:buSzPts val="1600"/>
              <a:buChar char="●"/>
            </a:pPr>
            <a:r>
              <a:rPr lang="en" sz="1600"/>
              <a:t>An application that provides a short gist of everyday’s lecture.</a:t>
            </a:r>
            <a:endParaRPr sz="1600"/>
          </a:p>
          <a:p>
            <a:pPr marL="457200" lvl="0" indent="-330200">
              <a:spcBef>
                <a:spcPts val="0"/>
              </a:spcBef>
              <a:spcAft>
                <a:spcPts val="0"/>
              </a:spcAft>
              <a:buSzPts val="1600"/>
              <a:buChar char="●"/>
            </a:pPr>
            <a:r>
              <a:rPr lang="en" sz="1600"/>
              <a:t>This will come handy to students for understanding a particular lecture anytime.</a:t>
            </a:r>
            <a:endParaRPr sz="1600"/>
          </a:p>
          <a:p>
            <a:pPr marL="457200" lvl="0" indent="-330200">
              <a:spcBef>
                <a:spcPts val="0"/>
              </a:spcBef>
              <a:spcAft>
                <a:spcPts val="0"/>
              </a:spcAft>
              <a:buSzPts val="1600"/>
              <a:buChar char="●"/>
            </a:pPr>
            <a:r>
              <a:rPr lang="en" sz="1600"/>
              <a:t>This application can also empower the disabled by providing an audio clip of the summary.</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Summarizer Performance on Lecture Dataset</a:t>
            </a:r>
            <a:endParaRPr/>
          </a:p>
        </p:txBody>
      </p:sp>
      <p:sp>
        <p:nvSpPr>
          <p:cNvPr id="246" name="Shape 24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247" name="Shape 247"/>
          <p:cNvPicPr preferRelativeResize="0"/>
          <p:nvPr/>
        </p:nvPicPr>
        <p:blipFill>
          <a:blip r:embed="rId3">
            <a:alphaModFix/>
          </a:blip>
          <a:stretch>
            <a:fillRect/>
          </a:stretch>
        </p:blipFill>
        <p:spPr>
          <a:xfrm>
            <a:off x="0" y="1229875"/>
            <a:ext cx="9143998" cy="3661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winner </a:t>
            </a:r>
            <a:endParaRPr/>
          </a:p>
        </p:txBody>
      </p:sp>
      <p:sp>
        <p:nvSpPr>
          <p:cNvPr id="253" name="Shape 25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
        <p:nvSpPr>
          <p:cNvPr id="254" name="Shape 254"/>
          <p:cNvSpPr/>
          <p:nvPr/>
        </p:nvSpPr>
        <p:spPr>
          <a:xfrm>
            <a:off x="0" y="1276025"/>
            <a:ext cx="9144000" cy="3615300"/>
          </a:xfrm>
          <a:prstGeom prst="rect">
            <a:avLst/>
          </a:prstGeom>
          <a:solidFill>
            <a:srgbClr val="EFEFE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55" name="Shape 255"/>
          <p:cNvPicPr preferRelativeResize="0"/>
          <p:nvPr/>
        </p:nvPicPr>
        <p:blipFill rotWithShape="1">
          <a:blip r:embed="rId3">
            <a:alphaModFix/>
          </a:blip>
          <a:srcRect l="606" b="1332"/>
          <a:stretch/>
        </p:blipFill>
        <p:spPr>
          <a:xfrm>
            <a:off x="653775" y="1276025"/>
            <a:ext cx="7387499" cy="3567050"/>
          </a:xfrm>
          <a:prstGeom prst="rect">
            <a:avLst/>
          </a:prstGeom>
          <a:noFill/>
          <a:ln w="9525" cap="flat" cmpd="sng">
            <a:solidFill>
              <a:srgbClr val="EFEFEF"/>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800"/>
              <a:t>DEMO</a:t>
            </a:r>
            <a:endParaRPr sz="4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INPUT</a:t>
            </a:r>
            <a:endParaRPr/>
          </a:p>
        </p:txBody>
      </p:sp>
      <p:sp>
        <p:nvSpPr>
          <p:cNvPr id="266" name="Shape 26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Lecture : Solar System</a:t>
            </a:r>
            <a:endParaRPr/>
          </a:p>
          <a:p>
            <a:pPr marL="457200" lvl="0" indent="457200" rtl="0">
              <a:spcBef>
                <a:spcPts val="1600"/>
              </a:spcBef>
              <a:spcAft>
                <a:spcPts val="0"/>
              </a:spcAft>
              <a:buNone/>
            </a:pPr>
            <a:r>
              <a:rPr lang="en" u="sng">
                <a:solidFill>
                  <a:schemeClr val="hlink"/>
                </a:solidFill>
                <a:hlinkClick r:id="rId3"/>
              </a:rPr>
              <a:t>https://www.youtube.com/watch?v=libKVRa01L8</a:t>
            </a:r>
            <a:endParaRPr/>
          </a:p>
          <a:p>
            <a:pPr marL="0" lvl="0" indent="0" rtl="0">
              <a:spcBef>
                <a:spcPts val="1600"/>
              </a:spcBef>
              <a:spcAft>
                <a:spcPts val="0"/>
              </a:spcAft>
              <a:buNone/>
            </a:pPr>
            <a:endParaRPr/>
          </a:p>
          <a:p>
            <a:pPr marL="0" lvl="0" indent="0" rtl="0">
              <a:spcBef>
                <a:spcPts val="1600"/>
              </a:spcBef>
              <a:spcAft>
                <a:spcPts val="0"/>
              </a:spcAft>
              <a:buNone/>
            </a:pPr>
            <a:r>
              <a:rPr lang="en"/>
              <a:t>Lecture Transcript: </a:t>
            </a:r>
            <a:r>
              <a:rPr lang="en" u="sng">
                <a:solidFill>
                  <a:schemeClr val="hlink"/>
                </a:solidFill>
                <a:hlinkClick r:id="rId4"/>
              </a:rPr>
              <a:t>show</a:t>
            </a:r>
            <a:endParaRPr/>
          </a:p>
          <a:p>
            <a:pPr marL="0" lvl="0" indent="0" rtl="0">
              <a:spcBef>
                <a:spcPts val="160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p:nvPr/>
        </p:nvSpPr>
        <p:spPr>
          <a:xfrm>
            <a:off x="0" y="0"/>
            <a:ext cx="9144000" cy="5143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200"/>
              <a:t>Our solar system is one of over five hundred known solar systems in the entire milky way galaxy solar system came into being about four point five billion years ago when a cloud of interstellar gas and dust collapsed, resulting in a solar nebula a swirling disk of material that collided to form the solar system The solar system is located in the milky way's ryan star cluster on lee fifteen percent of stars in the galaxy host planetary systems and one of those stars is our own son revolving around the sun are eight planets  the planets are divided into two categories based on their composition terrestrial and jovian terrestrial planets including mercury, venus, earth and mars are primarily made of rocky material Their services are solid, they don't have ring systems, they have very few or no moons and they are relatively small The smallest and closest to the sun is mercury, which has the shortest orbit in the solar system at about three earth monthsVenus is the hottest planet with temperatures of up to eight hundred sixty seven degrees fahrenheit due to an atmosphere of carbon dioxide and extensive lava flows Next to this world of fire is a world of water earth water systems on this planet helped create the only known environment in the universe capable of sustaining life the last of the terrestrial planets mars might have also supported life about three point seven a billion years ago when the planet had a watery surface and moist atmosphere beyond the four terrestrial planets of the inner solar system lie that jovian planets of the outer solar system  the jovian planets include gas giants jupiter and saturn and ice giant it's uranus and neptune the gas giants are predominantly made of helium and hydrogen and the ice giants also contained rock eyes and a liquid mixture of water, methane and ammonia All four jovian planets have multiple moons sport ring systems have no solid surface and are immense  the largest jovian is also the largest planet in the solar system jupiter nearby is saturn the solar system's second largest planet its signature rings are wide enough to fit between earth and the moon but are barely a kilometer thick past saturn are the ice giants uranus and neptune the slightly bigger of these ice giants uranus is famous for rotating on its side next uranus is neptune the outermost planet in the solar system and also one of the coldest orbiting the terrestrial planets is the asteroid belt a flat disk of rocky objects full of remnants from the solar system's formacion from microscopic dust particles to the largest known object the dwarf planet siri's another disc of space debris lies much further out and orbits the jovian planets the icy copperbelt apart from asteroids, the kiper belt is also home to dwarf planets such as plato and is the birthplace of many comments beyond the keiper belt is the or cloud, a vast spirit, kal collection of icy debris It is considered the edge of the solar system, since that is where the gravitational and physical influences of the sun end our solar system's particular configuration of planets and other celestial objects, all revolving around a life giving star Make it a special place to call home</a:t>
            </a:r>
            <a:endParaRPr sz="1200"/>
          </a:p>
          <a:p>
            <a:pPr marL="0" lvl="0" indent="0" algn="just" rtl="0">
              <a:spcBef>
                <a:spcPts val="0"/>
              </a:spcBef>
              <a:spcAft>
                <a:spcPts val="0"/>
              </a:spcAft>
              <a:buNone/>
            </a:pPr>
            <a:endParaRPr sz="1200"/>
          </a:p>
          <a:p>
            <a:pPr marL="0" lvl="0" indent="0" algn="just" rtl="0">
              <a:spcBef>
                <a:spcPts val="0"/>
              </a:spcBef>
              <a:spcAft>
                <a:spcPts val="0"/>
              </a:spcAft>
              <a:buNone/>
            </a:pP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Summary from Text Rank</a:t>
            </a:r>
            <a:endParaRPr/>
          </a:p>
        </p:txBody>
      </p:sp>
      <p:sp>
        <p:nvSpPr>
          <p:cNvPr id="277" name="Shape 27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17500">
              <a:spcBef>
                <a:spcPts val="0"/>
              </a:spcBef>
              <a:spcAft>
                <a:spcPts val="0"/>
              </a:spcAft>
              <a:buSzPts val="1400"/>
              <a:buChar char="●"/>
            </a:pPr>
            <a:r>
              <a:rPr lang="en" sz="1400"/>
              <a:t>solar system came into being about four point five billion years ago when a cloud of interstellar gas and dust collapsed, resulting in a solar nebula a swirling disk of material that collided to form the solar system</a:t>
            </a:r>
            <a:endParaRPr sz="1400"/>
          </a:p>
          <a:p>
            <a:pPr marL="457200" lvl="0" indent="-317500">
              <a:spcBef>
                <a:spcPts val="0"/>
              </a:spcBef>
              <a:spcAft>
                <a:spcPts val="0"/>
              </a:spcAft>
              <a:buSzPts val="1400"/>
              <a:buChar char="●"/>
            </a:pPr>
            <a:r>
              <a:rPr lang="en" sz="1400"/>
              <a:t>beyond the four terrestrial planets of the inner solar system lie that jovian planets of the outer solar system</a:t>
            </a:r>
            <a:endParaRPr sz="1400"/>
          </a:p>
          <a:p>
            <a:pPr marL="457200" lvl="0" indent="-317500">
              <a:spcBef>
                <a:spcPts val="0"/>
              </a:spcBef>
              <a:spcAft>
                <a:spcPts val="0"/>
              </a:spcAft>
              <a:buSzPts val="1400"/>
              <a:buChar char="●"/>
            </a:pPr>
            <a:r>
              <a:rPr lang="en" sz="1400"/>
              <a:t>the solar system's second largest planet its signature rings are wide enough to fit between earth and the moon but are barely a kilometer thick past saturn are the ice giants uranus and neptune the slightly bigger of these ice giants</a:t>
            </a:r>
            <a:endParaRPr sz="1400"/>
          </a:p>
          <a:p>
            <a:pPr marL="457200" lvl="0" indent="-317500" rtl="0">
              <a:spcBef>
                <a:spcPts val="0"/>
              </a:spcBef>
              <a:spcAft>
                <a:spcPts val="0"/>
              </a:spcAft>
              <a:buSzPts val="1400"/>
              <a:buChar char="●"/>
            </a:pPr>
            <a:r>
              <a:rPr lang="en" sz="1400"/>
              <a:t>uranus is famous for rotating on its side next uranus is neptune the outermost planet in the solar system and also one of the coldest orbiting the terrestrial planets is the asteroid belt a flat disk of rocky objects full of remnants from the solar system's formacion from microscopic dust particles to the largest known object</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Summary from Lex Rank</a:t>
            </a:r>
            <a:endParaRPr/>
          </a:p>
        </p:txBody>
      </p:sp>
      <p:sp>
        <p:nvSpPr>
          <p:cNvPr id="283" name="Shape 283"/>
          <p:cNvSpPr txBox="1">
            <a:spLocks noGrp="1"/>
          </p:cNvSpPr>
          <p:nvPr>
            <p:ph type="body" idx="1"/>
          </p:nvPr>
        </p:nvSpPr>
        <p:spPr>
          <a:xfrm>
            <a:off x="311700" y="1152225"/>
            <a:ext cx="8520600" cy="3496200"/>
          </a:xfrm>
          <a:prstGeom prst="rect">
            <a:avLst/>
          </a:prstGeom>
        </p:spPr>
        <p:txBody>
          <a:bodyPr spcFirstLastPara="1" wrap="square" lIns="91425" tIns="91425" rIns="91425" bIns="91425" anchor="t" anchorCtr="0">
            <a:noAutofit/>
          </a:bodyPr>
          <a:lstStyle/>
          <a:p>
            <a:pPr marL="457200" lvl="0" indent="-330200">
              <a:spcBef>
                <a:spcPts val="0"/>
              </a:spcBef>
              <a:spcAft>
                <a:spcPts val="0"/>
              </a:spcAft>
              <a:buSzPts val="1600"/>
              <a:buChar char="●"/>
            </a:pPr>
            <a:r>
              <a:rPr lang="en" sz="1600"/>
              <a:t>Beyond the four terrestrial planets of the inner solar system lie that jovian planets of the outer solar system</a:t>
            </a:r>
            <a:endParaRPr sz="1600"/>
          </a:p>
          <a:p>
            <a:pPr marL="457200" lvl="0" indent="-330200">
              <a:spcBef>
                <a:spcPts val="0"/>
              </a:spcBef>
              <a:spcAft>
                <a:spcPts val="0"/>
              </a:spcAft>
              <a:buSzPts val="1600"/>
              <a:buChar char="●"/>
            </a:pPr>
            <a:r>
              <a:rPr lang="en" sz="1600"/>
              <a:t>the solar system's second largest planet its signature rings are wide enough to fit between earth and the moon but are barely a kilometer thick past saturn are the ice giants uranus and neptune the slightly bigger of these ice giants</a:t>
            </a:r>
            <a:endParaRPr sz="1600"/>
          </a:p>
          <a:p>
            <a:pPr marL="457200" lvl="0" indent="-330200">
              <a:spcBef>
                <a:spcPts val="0"/>
              </a:spcBef>
              <a:spcAft>
                <a:spcPts val="0"/>
              </a:spcAft>
              <a:buSzPts val="1600"/>
              <a:buChar char="●"/>
            </a:pPr>
            <a:r>
              <a:rPr lang="en" sz="1600"/>
              <a:t>uranus is famous for rotating on its side next uranus is neptune the outermost planet in the solar system and also one of the coldest orbiting the terrestrial planets is the asteroid belt a flat disk of rocky objects full of remnants from the solar system's formacion from microscopic dust particles to the largest known object</a:t>
            </a:r>
            <a:endParaRPr sz="1600"/>
          </a:p>
          <a:p>
            <a:pPr marL="457200" lvl="0" indent="-330200" rtl="0">
              <a:spcBef>
                <a:spcPts val="0"/>
              </a:spcBef>
              <a:spcAft>
                <a:spcPts val="0"/>
              </a:spcAft>
              <a:buSzPts val="1600"/>
              <a:buChar char="●"/>
            </a:pPr>
            <a:r>
              <a:rPr lang="en" sz="1600"/>
              <a:t>the dwarf planet siri's another disc of space debris lies much further out and orbits the jovian planets the icy copperbelt</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Output</a:t>
            </a:r>
            <a:endParaRPr dirty="0"/>
          </a:p>
        </p:txBody>
      </p:sp>
      <p:sp>
        <p:nvSpPr>
          <p:cNvPr id="289" name="Shape 28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Audio clip of summary</a:t>
            </a:r>
            <a:endParaRPr dirty="0"/>
          </a:p>
          <a:p>
            <a:pPr marL="0" lvl="0" indent="0">
              <a:spcBef>
                <a:spcPts val="1600"/>
              </a:spcBef>
              <a:spcAft>
                <a:spcPts val="0"/>
              </a:spcAft>
              <a:buNone/>
            </a:pPr>
            <a:r>
              <a:rPr lang="en" u="sng" dirty="0">
                <a:solidFill>
                  <a:schemeClr val="hlink"/>
                </a:solidFill>
                <a:hlinkClick r:id="rId7"/>
              </a:rPr>
              <a:t>Textrank Summary audio clip</a:t>
            </a:r>
            <a:endParaRPr dirty="0"/>
          </a:p>
          <a:p>
            <a:pPr marL="0" lvl="0" indent="0">
              <a:spcBef>
                <a:spcPts val="1600"/>
              </a:spcBef>
              <a:spcAft>
                <a:spcPts val="0"/>
              </a:spcAft>
              <a:buNone/>
            </a:pPr>
            <a:r>
              <a:rPr lang="en" u="sng" dirty="0">
                <a:solidFill>
                  <a:schemeClr val="hlink"/>
                </a:solidFill>
                <a:hlinkClick r:id="rId8"/>
              </a:rPr>
              <a:t>Lexrank Summary audio clip</a:t>
            </a:r>
            <a:endParaRPr dirty="0"/>
          </a:p>
        </p:txBody>
      </p:sp>
      <p:pic>
        <p:nvPicPr>
          <p:cNvPr id="2" name="Lecture5Text.mp3">
            <a:hlinkClick r:id="" action="ppaction://media"/>
            <a:extLst>
              <a:ext uri="{FF2B5EF4-FFF2-40B4-BE49-F238E27FC236}">
                <a16:creationId xmlns:a16="http://schemas.microsoft.com/office/drawing/2014/main" id="{D3466839-DEB0-EC4D-AFC0-61767589A573}"/>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3409600" y="1812550"/>
            <a:ext cx="354650" cy="354650"/>
          </a:xfrm>
          <a:prstGeom prst="rect">
            <a:avLst/>
          </a:prstGeom>
        </p:spPr>
      </p:pic>
      <p:pic>
        <p:nvPicPr>
          <p:cNvPr id="3" name="Lecture5Lex.mp3">
            <a:hlinkClick r:id="" action="ppaction://media"/>
            <a:extLst>
              <a:ext uri="{FF2B5EF4-FFF2-40B4-BE49-F238E27FC236}">
                <a16:creationId xmlns:a16="http://schemas.microsoft.com/office/drawing/2014/main" id="{DD6C7DC0-4DBA-BC4A-957F-A78D1B924703}"/>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3409600" y="2379275"/>
            <a:ext cx="354650" cy="354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3216"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5740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
                </p:tgtEl>
              </p:cMediaNode>
            </p:audio>
            <p:audio>
              <p:cMediaNode vol="80000">
                <p:cTn id="12" fill="hold" display="0">
                  <p:stCondLst>
                    <p:cond delay="indefinite"/>
                  </p:stCondLst>
                  <p:endCondLst>
                    <p:cond evt="onStopAudio" delay="0">
                      <p:tgtEl>
                        <p:sldTgt/>
                      </p:tgtEl>
                    </p:cond>
                  </p:endCondLst>
                </p:cTn>
                <p:tgtEl>
                  <p:spTgt spid="3"/>
                </p:tgtEl>
              </p:cMediaNode>
            </p:audi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AC7E7D-B7BA-3448-8F2B-F65E9F7AFC66}"/>
              </a:ext>
            </a:extLst>
          </p:cNvPr>
          <p:cNvSpPr>
            <a:spLocks noGrp="1"/>
          </p:cNvSpPr>
          <p:nvPr>
            <p:ph type="title"/>
          </p:nvPr>
        </p:nvSpPr>
        <p:spPr/>
        <p:txBody>
          <a:bodyPr/>
          <a:lstStyle/>
          <a:p>
            <a:r>
              <a:rPr lang="en-US" dirty="0"/>
              <a:t>Output</a:t>
            </a:r>
          </a:p>
        </p:txBody>
      </p:sp>
      <p:sp>
        <p:nvSpPr>
          <p:cNvPr id="6" name="Text Placeholder 5">
            <a:extLst>
              <a:ext uri="{FF2B5EF4-FFF2-40B4-BE49-F238E27FC236}">
                <a16:creationId xmlns:a16="http://schemas.microsoft.com/office/drawing/2014/main" id="{CDCED733-C9D6-774F-BE91-9668B0937D83}"/>
              </a:ext>
            </a:extLst>
          </p:cNvPr>
          <p:cNvSpPr>
            <a:spLocks noGrp="1"/>
          </p:cNvSpPr>
          <p:nvPr>
            <p:ph type="body" idx="1"/>
          </p:nvPr>
        </p:nvSpPr>
        <p:spPr/>
        <p:txBody>
          <a:bodyPr/>
          <a:lstStyle/>
          <a:p>
            <a:pPr marL="114300" indent="0">
              <a:buNone/>
            </a:pPr>
            <a:r>
              <a:rPr lang="en-US" dirty="0"/>
              <a:t>Braille Text of Summary</a:t>
            </a:r>
          </a:p>
          <a:p>
            <a:pPr marL="114300" indent="0">
              <a:buNone/>
            </a:pPr>
            <a:endParaRPr lang="en-US" sz="1050" dirty="0"/>
          </a:p>
          <a:p>
            <a:r>
              <a:rPr lang="en-US" sz="1050" dirty="0"/>
              <a:t>⠃⠑⠽⠕⠝⠙ ⠞⠓⠑ ⠋⠕⠥⠗ ⠞⠑⠗⠗⠑⠎⠞⠗⠊⠁⠇ ⠏⠇⠁⠝⠑⠞⠎ ⠕⠋ ⠞⠓⠑ ⠊⠝⠝⠑⠗ ⠎⠕⠇⠁⠗ ⠎⠽⠎⠞⠑⠍ ⠇⠊⠑ ⠞⠓⠁⠞ ⠚⠕⠧⠊⠁⠝ ⠏⠇⠁⠝⠑⠞⠎ ⠕⠋ ⠞⠓⠑ ⠕⠥⠞⠑⠗ ⠎⠕⠇⠁⠗ ⠎⠽⠎⠞⠑⠍</a:t>
            </a:r>
          </a:p>
          <a:p>
            <a:r>
              <a:rPr lang="en-US" sz="1050" dirty="0"/>
              <a:t>⠞⠓⠑ ⠎⠕⠇⠁⠗ ⠎⠽⠎⠞⠑⠍'⠎ ⠎⠑⠉⠕⠝⠙ ⠇⠁⠗⠛⠑⠎⠞ ⠏⠇⠁⠝⠑⠞ ⠊⠞⠎ ⠎⠊⠛⠝⠁⠞⠥⠗⠑ ⠗⠊⠝⠛⠎ ⠁⠗⠑ ⠺⠊⠙⠑ ⠑⠝⠕⠥⠛⠓ ⠞⠕ ⠋⠊⠞ ⠃⠑⠞⠺⠑⠑⠝ ⠑⠁⠗⠞⠓ ⠁⠝⠙ ⠞⠓⠑ ⠍⠕⠕⠝ ⠃⠥⠞ ⠁⠗⠑ ⠃⠁⠗⠑⠇⠽ ⠁ ⠅⠊⠇⠕⠍⠑⠞⠑⠗ ⠞⠓⠊⠉⠅ ⠏⠁⠎⠞ ⠎⠁⠞⠥⠗⠝ ⠁⠗⠑ ⠞⠓⠑ ⠊⠉⠑ ⠛⠊⠁⠝⠞⠎ ⠥⠗⠁⠝⠥⠎ ⠁⠝⠙ ⠝⠑⠏⠞⠥⠝⠑ ⠞⠓⠑ ⠎⠇⠊⠛⠓⠞⠇⠽ ⠃⠊⠛⠛⠑⠗ ⠕⠋ ⠞⠓⠑⠎⠑ ⠊⠉⠑ ⠛⠊⠁⠝⠞⠎</a:t>
            </a:r>
          </a:p>
          <a:p>
            <a:r>
              <a:rPr lang="en-US" sz="1050" dirty="0"/>
              <a:t>⠥⠗⠁⠝⠥⠎ ⠊⠎ ⠋⠁⠍⠕⠥⠎ ⠋⠕⠗ ⠗⠕⠞⠁⠞⠊⠝⠛ ⠕⠝ ⠊⠞⠎ ⠎⠊⠙⠑ ⠝⠑⠭⠞ ⠥⠗⠁⠝⠥⠎ ⠊⠎ ⠝⠑⠏⠞⠥⠝⠑ ⠞⠓⠑ ⠕⠥⠞⠑⠗⠍⠕⠎⠞ ⠏⠇⠁⠝⠑⠞ ⠊⠝ ⠞⠓⠑ ⠎⠕⠇⠁⠗ ⠎⠽⠎⠞⠑⠍ ⠁⠝⠙ ⠁⠇⠎⠕ ⠕⠝⠑ ⠕⠋ ⠞⠓⠑ ⠉⠕⠇⠙⠑⠎⠞ ⠕⠗⠃⠊⠞⠊⠝⠛ ⠞⠓⠑ ⠞⠑⠗⠗⠑⠎⠞⠗⠊⠁⠇ ⠏⠇⠁⠝⠑⠞⠎ ⠊⠎ ⠞⠓⠑ ⠁⠎⠞⠑⠗⠕⠊⠙ ⠃⠑⠇⠞ ⠁ ⠋⠇⠁⠞ ⠙⠊⠎⠅ ⠕⠋ ⠗⠕⠉⠅⠽ ⠕⠃⠚⠑⠉⠞⠎ ⠋⠥⠇⠇ ⠕⠋ ⠗⠑⠍⠝⠁⠝⠞⠎ ⠋⠗⠕⠍ ⠞⠓⠑ ⠎⠕⠇⠁⠗ ⠎⠽⠎⠞⠑⠍'⠎ ⠋⠕⠗⠍⠁⠉⠊⠕⠝ ⠋⠗⠕⠍ ⠍⠊⠉⠗⠕⠎⠉⠕⠏⠊⠉ ⠙⠥⠎⠞ ⠏⠁⠗⠞⠊⠉⠇⠑⠎ ⠞⠕ ⠞⠓⠑ ⠇⠁⠗⠛⠑⠎⠞ ⠅⠝⠕⠺⠝ ⠕⠃⠚⠑⠉⠞</a:t>
            </a:r>
          </a:p>
          <a:p>
            <a:r>
              <a:rPr lang="en-US" sz="1050" dirty="0"/>
              <a:t>⠞⠓⠑ ⠙⠺⠁⠗⠋ ⠏⠇⠁⠝⠑⠞ ⠎⠊⠗⠊'⠎ ⠁⠝⠕⠞⠓⠑⠗ ⠙⠊⠎⠉ ⠕⠋ ⠎⠏⠁⠉⠑ ⠙⠑⠃⠗⠊⠎ ⠇⠊⠑⠎ ⠍⠥⠉⠓ ⠋⠥⠗⠞⠓⠑⠗ ⠕⠥⠞ ⠁⠝⠙ ⠕⠗⠃⠊⠞⠎ ⠞⠓⠑ ⠚⠕⠧⠊⠁⠝ ⠏⠇⠁⠝⠑⠞⠎ ⠞⠓⠑ ⠊⠉⠽ ⠉⠕⠏⠏⠑⠗⠃⠑⠇⠞</a:t>
            </a:r>
          </a:p>
        </p:txBody>
      </p:sp>
    </p:spTree>
    <p:extLst>
      <p:ext uri="{BB962C8B-B14F-4D97-AF65-F5344CB8AC3E}">
        <p14:creationId xmlns:p14="http://schemas.microsoft.com/office/powerpoint/2010/main" val="2338144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Shape 294"/>
          <p:cNvPicPr preferRelativeResize="0"/>
          <p:nvPr/>
        </p:nvPicPr>
        <p:blipFill>
          <a:blip r:embed="rId3">
            <a:alphaModFix/>
          </a:blip>
          <a:stretch>
            <a:fillRect/>
          </a:stretch>
        </p:blipFill>
        <p:spPr>
          <a:xfrm>
            <a:off x="0" y="0"/>
            <a:ext cx="9144000" cy="5143500"/>
          </a:xfrm>
          <a:prstGeom prst="rect">
            <a:avLst/>
          </a:prstGeom>
          <a:noFill/>
          <a:ln>
            <a:noFill/>
          </a:ln>
        </p:spPr>
      </p:pic>
      <p:sp>
        <p:nvSpPr>
          <p:cNvPr id="295" name="Shape 295"/>
          <p:cNvSpPr txBox="1"/>
          <p:nvPr/>
        </p:nvSpPr>
        <p:spPr>
          <a:xfrm>
            <a:off x="2954200" y="531750"/>
            <a:ext cx="2436300" cy="649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000" b="1">
                <a:solidFill>
                  <a:schemeClr val="lt1"/>
                </a:solidFill>
              </a:rPr>
              <a:t>THANK YOU</a:t>
            </a:r>
            <a:endParaRPr sz="3000" b="1">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idx="4294967295"/>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Description</a:t>
            </a:r>
            <a:endParaRPr/>
          </a:p>
        </p:txBody>
      </p:sp>
      <p:sp>
        <p:nvSpPr>
          <p:cNvPr id="107" name="Shape 107"/>
          <p:cNvSpPr txBox="1">
            <a:spLocks noGrp="1"/>
          </p:cNvSpPr>
          <p:nvPr>
            <p:ph type="body" idx="4294967295"/>
          </p:nvPr>
        </p:nvSpPr>
        <p:spPr>
          <a:xfrm>
            <a:off x="311700" y="1229875"/>
            <a:ext cx="8520600" cy="3758100"/>
          </a:xfrm>
          <a:prstGeom prst="rect">
            <a:avLst/>
          </a:prstGeom>
        </p:spPr>
        <p:txBody>
          <a:bodyPr spcFirstLastPara="1" wrap="square" lIns="91425" tIns="91425" rIns="91425" bIns="91425" anchor="t" anchorCtr="0">
            <a:noAutofit/>
          </a:bodyPr>
          <a:lstStyle/>
          <a:p>
            <a:pPr marL="457200" lvl="0" indent="-342900">
              <a:lnSpc>
                <a:spcPct val="200000"/>
              </a:lnSpc>
              <a:spcBef>
                <a:spcPts val="0"/>
              </a:spcBef>
              <a:spcAft>
                <a:spcPts val="0"/>
              </a:spcAft>
              <a:buSzPts val="1800"/>
              <a:buChar char="●"/>
            </a:pPr>
            <a:r>
              <a:rPr lang="en"/>
              <a:t>The application provides student with an overview of a lecture.</a:t>
            </a:r>
            <a:endParaRPr/>
          </a:p>
          <a:p>
            <a:pPr marL="457200" lvl="0" indent="-342900">
              <a:lnSpc>
                <a:spcPct val="200000"/>
              </a:lnSpc>
              <a:spcBef>
                <a:spcPts val="0"/>
              </a:spcBef>
              <a:spcAft>
                <a:spcPts val="0"/>
              </a:spcAft>
              <a:buSzPts val="1800"/>
              <a:buChar char="●"/>
            </a:pPr>
            <a:r>
              <a:rPr lang="en"/>
              <a:t>Enabling student to participate more and retaining the crux of the lecture</a:t>
            </a:r>
            <a:endParaRPr/>
          </a:p>
          <a:p>
            <a:pPr marL="457200" lvl="0" indent="-342900">
              <a:lnSpc>
                <a:spcPct val="200000"/>
              </a:lnSpc>
              <a:spcBef>
                <a:spcPts val="0"/>
              </a:spcBef>
              <a:spcAft>
                <a:spcPts val="0"/>
              </a:spcAft>
              <a:buSzPts val="1800"/>
              <a:buChar char="●"/>
            </a:pPr>
            <a:r>
              <a:rPr lang="en"/>
              <a:t>The application aides disabled students in following the lectures.</a:t>
            </a:r>
            <a:endParaRPr/>
          </a:p>
          <a:p>
            <a:pPr marL="0" lvl="0" indent="0">
              <a:spcBef>
                <a:spcPts val="1600"/>
              </a:spcBef>
              <a:spcAft>
                <a:spcPts val="0"/>
              </a:spcAft>
              <a:buNone/>
            </a:pPr>
            <a:endParaRPr/>
          </a:p>
          <a:p>
            <a:pPr marL="0" lvl="0" indent="0">
              <a:spcBef>
                <a:spcPts val="1600"/>
              </a:spcBef>
              <a:spcAft>
                <a:spcPts val="1600"/>
              </a:spcAft>
              <a:buNone/>
            </a:pPr>
            <a:r>
              <a:rPr lang="en"/>
              <a:t>   </a:t>
            </a:r>
            <a:endParaRPr/>
          </a:p>
        </p:txBody>
      </p:sp>
      <p:pic>
        <p:nvPicPr>
          <p:cNvPr id="108" name="Shape 108"/>
          <p:cNvPicPr preferRelativeResize="0"/>
          <p:nvPr/>
        </p:nvPicPr>
        <p:blipFill>
          <a:blip r:embed="rId3">
            <a:alphaModFix/>
          </a:blip>
          <a:stretch>
            <a:fillRect/>
          </a:stretch>
        </p:blipFill>
        <p:spPr>
          <a:xfrm>
            <a:off x="507200" y="3126200"/>
            <a:ext cx="1068366" cy="899375"/>
          </a:xfrm>
          <a:prstGeom prst="rect">
            <a:avLst/>
          </a:prstGeom>
          <a:noFill/>
          <a:ln>
            <a:noFill/>
          </a:ln>
        </p:spPr>
      </p:pic>
      <p:pic>
        <p:nvPicPr>
          <p:cNvPr id="109" name="Shape 109"/>
          <p:cNvPicPr preferRelativeResize="0"/>
          <p:nvPr/>
        </p:nvPicPr>
        <p:blipFill>
          <a:blip r:embed="rId4">
            <a:alphaModFix/>
          </a:blip>
          <a:stretch>
            <a:fillRect/>
          </a:stretch>
        </p:blipFill>
        <p:spPr>
          <a:xfrm>
            <a:off x="2522581" y="3126205"/>
            <a:ext cx="1068365" cy="899375"/>
          </a:xfrm>
          <a:prstGeom prst="rect">
            <a:avLst/>
          </a:prstGeom>
          <a:noFill/>
          <a:ln>
            <a:noFill/>
          </a:ln>
        </p:spPr>
      </p:pic>
      <p:sp>
        <p:nvSpPr>
          <p:cNvPr id="110" name="Shape 110"/>
          <p:cNvSpPr/>
          <p:nvPr/>
        </p:nvSpPr>
        <p:spPr>
          <a:xfrm>
            <a:off x="4452208" y="3124200"/>
            <a:ext cx="2197500" cy="899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txBox="1"/>
          <p:nvPr/>
        </p:nvSpPr>
        <p:spPr>
          <a:xfrm>
            <a:off x="4644113" y="3235575"/>
            <a:ext cx="1813500" cy="6078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800">
                <a:solidFill>
                  <a:schemeClr val="lt1"/>
                </a:solidFill>
              </a:rPr>
              <a:t>Summarizer </a:t>
            </a:r>
            <a:endParaRPr sz="1800">
              <a:solidFill>
                <a:schemeClr val="lt1"/>
              </a:solidFill>
            </a:endParaRPr>
          </a:p>
          <a:p>
            <a:pPr marL="0" lvl="0" indent="0" algn="ctr">
              <a:spcBef>
                <a:spcPts val="0"/>
              </a:spcBef>
              <a:spcAft>
                <a:spcPts val="0"/>
              </a:spcAft>
              <a:buNone/>
            </a:pPr>
            <a:r>
              <a:rPr lang="en" sz="1800">
                <a:solidFill>
                  <a:schemeClr val="lt1"/>
                </a:solidFill>
              </a:rPr>
              <a:t>Model</a:t>
            </a:r>
            <a:endParaRPr sz="1800">
              <a:solidFill>
                <a:schemeClr val="lt1"/>
              </a:solidFill>
            </a:endParaRPr>
          </a:p>
        </p:txBody>
      </p:sp>
      <p:pic>
        <p:nvPicPr>
          <p:cNvPr id="112" name="Shape 112"/>
          <p:cNvPicPr preferRelativeResize="0"/>
          <p:nvPr/>
        </p:nvPicPr>
        <p:blipFill>
          <a:blip r:embed="rId3">
            <a:alphaModFix/>
          </a:blip>
          <a:stretch>
            <a:fillRect/>
          </a:stretch>
        </p:blipFill>
        <p:spPr>
          <a:xfrm>
            <a:off x="7768308" y="2734550"/>
            <a:ext cx="638135" cy="418730"/>
          </a:xfrm>
          <a:prstGeom prst="rect">
            <a:avLst/>
          </a:prstGeom>
          <a:noFill/>
          <a:ln>
            <a:noFill/>
          </a:ln>
        </p:spPr>
      </p:pic>
      <p:pic>
        <p:nvPicPr>
          <p:cNvPr id="113" name="Shape 113"/>
          <p:cNvPicPr preferRelativeResize="0"/>
          <p:nvPr/>
        </p:nvPicPr>
        <p:blipFill>
          <a:blip r:embed="rId4">
            <a:alphaModFix/>
          </a:blip>
          <a:stretch>
            <a:fillRect/>
          </a:stretch>
        </p:blipFill>
        <p:spPr>
          <a:xfrm>
            <a:off x="7768308" y="3414050"/>
            <a:ext cx="638133" cy="418730"/>
          </a:xfrm>
          <a:prstGeom prst="rect">
            <a:avLst/>
          </a:prstGeom>
          <a:noFill/>
          <a:ln>
            <a:noFill/>
          </a:ln>
        </p:spPr>
      </p:pic>
      <p:pic>
        <p:nvPicPr>
          <p:cNvPr id="114" name="Shape 114"/>
          <p:cNvPicPr preferRelativeResize="0"/>
          <p:nvPr/>
        </p:nvPicPr>
        <p:blipFill>
          <a:blip r:embed="rId5">
            <a:alphaModFix/>
          </a:blip>
          <a:stretch>
            <a:fillRect/>
          </a:stretch>
        </p:blipFill>
        <p:spPr>
          <a:xfrm>
            <a:off x="7685075" y="4024987"/>
            <a:ext cx="804600" cy="527963"/>
          </a:xfrm>
          <a:prstGeom prst="rect">
            <a:avLst/>
          </a:prstGeom>
          <a:noFill/>
          <a:ln>
            <a:noFill/>
          </a:ln>
        </p:spPr>
      </p:pic>
      <p:sp>
        <p:nvSpPr>
          <p:cNvPr id="115" name="Shape 115"/>
          <p:cNvSpPr/>
          <p:nvPr/>
        </p:nvSpPr>
        <p:spPr>
          <a:xfrm>
            <a:off x="1666083" y="3414025"/>
            <a:ext cx="722100" cy="4188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a:off x="3660578" y="3414025"/>
            <a:ext cx="722100" cy="4188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rot="-1322271">
            <a:off x="6770497" y="2960700"/>
            <a:ext cx="701990" cy="3100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6798424" y="3495250"/>
            <a:ext cx="722100" cy="2595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rot="1371233">
            <a:off x="6771654" y="3982312"/>
            <a:ext cx="700598" cy="310862"/>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txBox="1"/>
          <p:nvPr/>
        </p:nvSpPr>
        <p:spPr>
          <a:xfrm>
            <a:off x="620175" y="4629150"/>
            <a:ext cx="1154400" cy="418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a:solidFill>
                  <a:schemeClr val="dk1"/>
                </a:solidFill>
              </a:rPr>
              <a:t>Input</a:t>
            </a:r>
            <a:endParaRPr sz="2400">
              <a:solidFill>
                <a:schemeClr val="dk1"/>
              </a:solidFill>
            </a:endParaRPr>
          </a:p>
        </p:txBody>
      </p:sp>
      <p:sp>
        <p:nvSpPr>
          <p:cNvPr id="121" name="Shape 121"/>
          <p:cNvSpPr txBox="1"/>
          <p:nvPr/>
        </p:nvSpPr>
        <p:spPr>
          <a:xfrm>
            <a:off x="2217775" y="4648500"/>
            <a:ext cx="1643400" cy="41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solidFill>
                  <a:schemeClr val="dk1"/>
                </a:solidFill>
              </a:rPr>
              <a:t>Transcript</a:t>
            </a:r>
            <a:endParaRPr sz="2400">
              <a:solidFill>
                <a:schemeClr val="dk1"/>
              </a:solidFill>
            </a:endParaRPr>
          </a:p>
        </p:txBody>
      </p:sp>
      <p:sp>
        <p:nvSpPr>
          <p:cNvPr id="122" name="Shape 122"/>
          <p:cNvSpPr txBox="1"/>
          <p:nvPr/>
        </p:nvSpPr>
        <p:spPr>
          <a:xfrm>
            <a:off x="6516100" y="4634475"/>
            <a:ext cx="2621100" cy="41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solidFill>
                  <a:schemeClr val="dk1"/>
                </a:solidFill>
              </a:rPr>
              <a:t>Summary outputs</a:t>
            </a: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751475" y="400875"/>
            <a:ext cx="7505700" cy="954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Related Work</a:t>
            </a:r>
            <a:endParaRPr/>
          </a:p>
        </p:txBody>
      </p:sp>
      <p:grpSp>
        <p:nvGrpSpPr>
          <p:cNvPr id="128" name="Shape 128"/>
          <p:cNvGrpSpPr/>
          <p:nvPr/>
        </p:nvGrpSpPr>
        <p:grpSpPr>
          <a:xfrm>
            <a:off x="431930" y="1304875"/>
            <a:ext cx="4028302" cy="3416400"/>
            <a:chOff x="431925" y="1304875"/>
            <a:chExt cx="2628925" cy="3416400"/>
          </a:xfrm>
        </p:grpSpPr>
        <p:sp>
          <p:nvSpPr>
            <p:cNvPr id="129" name="Shape 129"/>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1" name="Shape 131"/>
          <p:cNvSpPr txBox="1">
            <a:spLocks noGrp="1"/>
          </p:cNvSpPr>
          <p:nvPr>
            <p:ph type="body" idx="4294967295"/>
          </p:nvPr>
        </p:nvSpPr>
        <p:spPr>
          <a:xfrm>
            <a:off x="506425" y="1304875"/>
            <a:ext cx="3924000" cy="54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lt1"/>
                </a:solidFill>
              </a:rPr>
              <a:t>What is Existing</a:t>
            </a:r>
            <a:endParaRPr sz="2400">
              <a:solidFill>
                <a:schemeClr val="lt1"/>
              </a:solidFill>
            </a:endParaRPr>
          </a:p>
        </p:txBody>
      </p:sp>
      <p:sp>
        <p:nvSpPr>
          <p:cNvPr id="132" name="Shape 132"/>
          <p:cNvSpPr txBox="1">
            <a:spLocks noGrp="1"/>
          </p:cNvSpPr>
          <p:nvPr>
            <p:ph type="body" idx="4294967295"/>
          </p:nvPr>
        </p:nvSpPr>
        <p:spPr>
          <a:xfrm>
            <a:off x="508325" y="1850300"/>
            <a:ext cx="3924000" cy="2794800"/>
          </a:xfrm>
          <a:prstGeom prst="rect">
            <a:avLst/>
          </a:prstGeom>
        </p:spPr>
        <p:txBody>
          <a:bodyPr spcFirstLastPara="1" wrap="square" lIns="91425" tIns="91425" rIns="91425" bIns="91425" anchor="t" anchorCtr="0">
            <a:noAutofit/>
          </a:bodyPr>
          <a:lstStyle/>
          <a:p>
            <a:pPr marL="457200" lvl="0" indent="-342900" rtl="0">
              <a:lnSpc>
                <a:spcPct val="200000"/>
              </a:lnSpc>
              <a:spcBef>
                <a:spcPts val="0"/>
              </a:spcBef>
              <a:spcAft>
                <a:spcPts val="0"/>
              </a:spcAft>
              <a:buSzPts val="1800"/>
              <a:buChar char="●"/>
            </a:pPr>
            <a:r>
              <a:rPr lang="en"/>
              <a:t>TextRank Algorithm</a:t>
            </a:r>
            <a:endParaRPr/>
          </a:p>
          <a:p>
            <a:pPr marL="457200" lvl="0" indent="-342900" rtl="0">
              <a:lnSpc>
                <a:spcPct val="200000"/>
              </a:lnSpc>
              <a:spcBef>
                <a:spcPts val="0"/>
              </a:spcBef>
              <a:spcAft>
                <a:spcPts val="0"/>
              </a:spcAft>
              <a:buSzPts val="1800"/>
              <a:buChar char="●"/>
            </a:pPr>
            <a:r>
              <a:rPr lang="en"/>
              <a:t>LexRank Algorithm</a:t>
            </a:r>
            <a:endParaRPr/>
          </a:p>
          <a:p>
            <a:pPr marL="0" lvl="0" indent="0" rtl="0">
              <a:spcBef>
                <a:spcPts val="1600"/>
              </a:spcBef>
              <a:spcAft>
                <a:spcPts val="0"/>
              </a:spcAft>
              <a:buNone/>
            </a:pPr>
            <a:endParaRPr sz="1600"/>
          </a:p>
          <a:p>
            <a:pPr marL="0" lvl="0" indent="0" rtl="0">
              <a:spcBef>
                <a:spcPts val="1600"/>
              </a:spcBef>
              <a:spcAft>
                <a:spcPts val="1600"/>
              </a:spcAft>
              <a:buNone/>
            </a:pPr>
            <a:endParaRPr sz="1600"/>
          </a:p>
        </p:txBody>
      </p:sp>
      <p:grpSp>
        <p:nvGrpSpPr>
          <p:cNvPr id="133" name="Shape 133"/>
          <p:cNvGrpSpPr/>
          <p:nvPr/>
        </p:nvGrpSpPr>
        <p:grpSpPr>
          <a:xfrm>
            <a:off x="4842943" y="1304875"/>
            <a:ext cx="4002453" cy="3416400"/>
            <a:chOff x="6212550" y="1304875"/>
            <a:chExt cx="2632500" cy="3416400"/>
          </a:xfrm>
        </p:grpSpPr>
        <p:sp>
          <p:nvSpPr>
            <p:cNvPr id="134" name="Shape 13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6" name="Shape 136"/>
          <p:cNvSpPr txBox="1">
            <a:spLocks noGrp="1"/>
          </p:cNvSpPr>
          <p:nvPr>
            <p:ph type="body" idx="4294967295"/>
          </p:nvPr>
        </p:nvSpPr>
        <p:spPr>
          <a:xfrm>
            <a:off x="4842950" y="1304875"/>
            <a:ext cx="39240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 </a:t>
            </a:r>
            <a:r>
              <a:rPr lang="en" sz="2400">
                <a:solidFill>
                  <a:schemeClr val="lt1"/>
                </a:solidFill>
              </a:rPr>
              <a:t>What is New</a:t>
            </a:r>
            <a:endParaRPr sz="2400">
              <a:solidFill>
                <a:schemeClr val="lt1"/>
              </a:solidFill>
            </a:endParaRPr>
          </a:p>
        </p:txBody>
      </p:sp>
      <p:sp>
        <p:nvSpPr>
          <p:cNvPr id="137" name="Shape 137"/>
          <p:cNvSpPr txBox="1">
            <a:spLocks noGrp="1"/>
          </p:cNvSpPr>
          <p:nvPr>
            <p:ph type="body" idx="4294967295"/>
          </p:nvPr>
        </p:nvSpPr>
        <p:spPr>
          <a:xfrm>
            <a:off x="4932950" y="1850300"/>
            <a:ext cx="3831900" cy="27948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Using BM25 as similarity measure for TextRank graph weights</a:t>
            </a:r>
            <a:endParaRPr/>
          </a:p>
          <a:p>
            <a:pPr marL="457200" lvl="0" indent="-342900" rtl="0">
              <a:spcBef>
                <a:spcPts val="0"/>
              </a:spcBef>
              <a:spcAft>
                <a:spcPts val="0"/>
              </a:spcAft>
              <a:buSzPts val="1800"/>
              <a:buChar char="●"/>
            </a:pPr>
            <a:r>
              <a:rPr lang="en"/>
              <a:t>Using the wikipedia corpus to find idf of a given word</a:t>
            </a:r>
            <a:endParaRPr/>
          </a:p>
          <a:p>
            <a:pPr marL="457200" lvl="0" indent="-342900" rtl="0">
              <a:spcBef>
                <a:spcPts val="0"/>
              </a:spcBef>
              <a:spcAft>
                <a:spcPts val="0"/>
              </a:spcAft>
              <a:buSzPts val="1800"/>
              <a:buChar char="●"/>
            </a:pPr>
            <a:r>
              <a:rPr lang="en"/>
              <a:t>Removing two sentences that are semantically similar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Implementation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Pre-processing</a:t>
            </a:r>
            <a:endParaRPr/>
          </a:p>
        </p:txBody>
      </p:sp>
      <p:sp>
        <p:nvSpPr>
          <p:cNvPr id="148" name="Shape 14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nSpc>
                <a:spcPct val="200000"/>
              </a:lnSpc>
              <a:spcBef>
                <a:spcPts val="0"/>
              </a:spcBef>
              <a:spcAft>
                <a:spcPts val="0"/>
              </a:spcAft>
              <a:buSzPts val="1800"/>
              <a:buChar char="●"/>
            </a:pPr>
            <a:r>
              <a:rPr lang="en"/>
              <a:t>The input(recorded lecture) is converted to text (AWS transcribe)</a:t>
            </a:r>
            <a:endParaRPr/>
          </a:p>
          <a:p>
            <a:pPr marL="457200" lvl="0" indent="-342900">
              <a:lnSpc>
                <a:spcPct val="200000"/>
              </a:lnSpc>
              <a:spcBef>
                <a:spcPts val="0"/>
              </a:spcBef>
              <a:spcAft>
                <a:spcPts val="0"/>
              </a:spcAft>
              <a:buSzPts val="1800"/>
              <a:buChar char="●"/>
            </a:pPr>
            <a:r>
              <a:rPr lang="en"/>
              <a:t>The generated transcription is processed to remove stopwords</a:t>
            </a:r>
            <a:endParaRPr/>
          </a:p>
          <a:p>
            <a:pPr marL="457200" lvl="0" indent="-342900" rtl="0">
              <a:lnSpc>
                <a:spcPct val="200000"/>
              </a:lnSpc>
              <a:spcBef>
                <a:spcPts val="0"/>
              </a:spcBef>
              <a:spcAft>
                <a:spcPts val="0"/>
              </a:spcAft>
              <a:buSzPts val="1800"/>
              <a:buChar char="●"/>
            </a:pPr>
            <a:r>
              <a:rPr lang="en"/>
              <a:t>The transcription is then stemmed using porter stemmer</a:t>
            </a:r>
            <a:endParaRPr/>
          </a:p>
          <a:p>
            <a:pPr marL="457200" lvl="0" indent="-342900">
              <a:lnSpc>
                <a:spcPct val="200000"/>
              </a:lnSpc>
              <a:spcBef>
                <a:spcPts val="0"/>
              </a:spcBef>
              <a:spcAft>
                <a:spcPts val="0"/>
              </a:spcAft>
              <a:buSzPts val="1800"/>
              <a:buChar char="●"/>
            </a:pPr>
            <a:r>
              <a:rPr lang="en"/>
              <a:t>Each sentence in the text is considered to be a feature</a:t>
            </a:r>
            <a:endParaRPr/>
          </a:p>
          <a:p>
            <a:pPr marL="457200" lvl="0" indent="-342900">
              <a:lnSpc>
                <a:spcPct val="200000"/>
              </a:lnSpc>
              <a:spcBef>
                <a:spcPts val="0"/>
              </a:spcBef>
              <a:spcAft>
                <a:spcPts val="0"/>
              </a:spcAft>
              <a:buSzPts val="1800"/>
              <a:buChar char="●"/>
            </a:pPr>
            <a:r>
              <a:rPr lang="en"/>
              <a:t>The idf value for all words in wikipedia corpus is calculated</a:t>
            </a:r>
            <a:endParaRPr/>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Summarizing	</a:t>
            </a:r>
            <a:endParaRPr/>
          </a:p>
        </p:txBody>
      </p:sp>
      <p:sp>
        <p:nvSpPr>
          <p:cNvPr id="154" name="Shape 154"/>
          <p:cNvSpPr txBox="1">
            <a:spLocks noGrp="1"/>
          </p:cNvSpPr>
          <p:nvPr>
            <p:ph type="body" idx="1"/>
          </p:nvPr>
        </p:nvSpPr>
        <p:spPr>
          <a:xfrm>
            <a:off x="311700" y="1159650"/>
            <a:ext cx="8520600" cy="3533100"/>
          </a:xfrm>
          <a:prstGeom prst="rect">
            <a:avLst/>
          </a:prstGeom>
        </p:spPr>
        <p:txBody>
          <a:bodyPr spcFirstLastPara="1" wrap="square" lIns="91425" tIns="91425" rIns="91425" bIns="91425" anchor="t" anchorCtr="0">
            <a:noAutofit/>
          </a:bodyPr>
          <a:lstStyle/>
          <a:p>
            <a:pPr marL="457200" lvl="0" indent="-342900">
              <a:lnSpc>
                <a:spcPct val="150000"/>
              </a:lnSpc>
              <a:spcBef>
                <a:spcPts val="0"/>
              </a:spcBef>
              <a:spcAft>
                <a:spcPts val="0"/>
              </a:spcAft>
              <a:buSzPts val="1800"/>
              <a:buChar char="●"/>
            </a:pPr>
            <a:r>
              <a:rPr lang="en" dirty="0"/>
              <a:t>The summarizer model takes the preprocessed lecture transcription as input.</a:t>
            </a:r>
            <a:endParaRPr dirty="0"/>
          </a:p>
          <a:p>
            <a:pPr marL="457200" lvl="0" indent="-342900">
              <a:lnSpc>
                <a:spcPct val="150000"/>
              </a:lnSpc>
              <a:spcBef>
                <a:spcPts val="0"/>
              </a:spcBef>
              <a:spcAft>
                <a:spcPts val="0"/>
              </a:spcAft>
              <a:buSzPts val="1800"/>
              <a:buChar char="●"/>
            </a:pPr>
            <a:r>
              <a:rPr lang="en" dirty="0"/>
              <a:t>Uses two different algorithm to generate two versions of summary.</a:t>
            </a:r>
            <a:endParaRPr dirty="0"/>
          </a:p>
          <a:p>
            <a:pPr marL="914400" lvl="1" indent="-317500" rtl="0">
              <a:lnSpc>
                <a:spcPct val="150000"/>
              </a:lnSpc>
              <a:spcBef>
                <a:spcPts val="0"/>
              </a:spcBef>
              <a:spcAft>
                <a:spcPts val="0"/>
              </a:spcAft>
              <a:buSzPts val="1400"/>
              <a:buChar char="➢"/>
            </a:pPr>
            <a:r>
              <a:rPr lang="en" dirty="0"/>
              <a:t>Text Rank</a:t>
            </a:r>
            <a:endParaRPr dirty="0"/>
          </a:p>
          <a:p>
            <a:pPr marL="914400" lvl="1" indent="-317500" rtl="0">
              <a:lnSpc>
                <a:spcPct val="150000"/>
              </a:lnSpc>
              <a:spcBef>
                <a:spcPts val="0"/>
              </a:spcBef>
              <a:spcAft>
                <a:spcPts val="0"/>
              </a:spcAft>
              <a:buSzPts val="1400"/>
              <a:buChar char="➢"/>
            </a:pPr>
            <a:r>
              <a:rPr lang="en" dirty="0"/>
              <a:t>Lex Rank</a:t>
            </a:r>
            <a:endParaRPr dirty="0"/>
          </a:p>
          <a:p>
            <a:pPr marL="457200" lvl="0" indent="-342900" rtl="0">
              <a:lnSpc>
                <a:spcPct val="150000"/>
              </a:lnSpc>
              <a:spcBef>
                <a:spcPts val="0"/>
              </a:spcBef>
              <a:spcAft>
                <a:spcPts val="0"/>
              </a:spcAft>
              <a:buSzPts val="1800"/>
              <a:buChar char="●"/>
            </a:pPr>
            <a:r>
              <a:rPr lang="en" dirty="0"/>
              <a:t>Both version are then checked for redundancy removal.</a:t>
            </a:r>
            <a:endParaRPr dirty="0"/>
          </a:p>
          <a:p>
            <a:pPr marL="457200" lvl="0" indent="-342900" rtl="0">
              <a:lnSpc>
                <a:spcPct val="150000"/>
              </a:lnSpc>
              <a:spcBef>
                <a:spcPts val="0"/>
              </a:spcBef>
              <a:spcAft>
                <a:spcPts val="0"/>
              </a:spcAft>
              <a:buSzPts val="1800"/>
              <a:buChar char="●"/>
            </a:pPr>
            <a:r>
              <a:rPr lang="en" dirty="0"/>
              <a:t>ROUGE-2 and ROUGE-L are used to evaluate the quality of the versions.</a:t>
            </a:r>
            <a:endParaRPr dirty="0"/>
          </a:p>
          <a:p>
            <a:pPr marL="0" lvl="0" indent="0" rtl="0">
              <a:spcBef>
                <a:spcPts val="160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Text Rank</a:t>
            </a:r>
            <a:endParaRPr/>
          </a:p>
        </p:txBody>
      </p:sp>
      <p:sp>
        <p:nvSpPr>
          <p:cNvPr id="160" name="Shape 16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rgbClr val="000000"/>
              </a:buClr>
              <a:buSzPts val="1800"/>
              <a:buAutoNum type="arabicPeriod"/>
            </a:pPr>
            <a:r>
              <a:rPr lang="en">
                <a:solidFill>
                  <a:srgbClr val="000000"/>
                </a:solidFill>
              </a:rPr>
              <a:t>A graph is created to represent the input text. Each sentence is a node</a:t>
            </a:r>
            <a:endParaRPr>
              <a:solidFill>
                <a:srgbClr val="000000"/>
              </a:solidFill>
            </a:endParaRPr>
          </a:p>
          <a:p>
            <a:pPr marL="457200" lvl="0" indent="-342900" algn="just" rtl="0">
              <a:lnSpc>
                <a:spcPct val="150000"/>
              </a:lnSpc>
              <a:spcBef>
                <a:spcPts val="0"/>
              </a:spcBef>
              <a:spcAft>
                <a:spcPts val="0"/>
              </a:spcAft>
              <a:buClr>
                <a:srgbClr val="000000"/>
              </a:buClr>
              <a:buSzPts val="1800"/>
              <a:buAutoNum type="arabicPeriod"/>
            </a:pPr>
            <a:r>
              <a:rPr lang="en">
                <a:solidFill>
                  <a:srgbClr val="000000"/>
                </a:solidFill>
              </a:rPr>
              <a:t>The edge of the graph is assigned a weight that represent how similar the two sentences are</a:t>
            </a:r>
            <a:endParaRPr>
              <a:solidFill>
                <a:srgbClr val="000000"/>
              </a:solidFill>
            </a:endParaRPr>
          </a:p>
          <a:p>
            <a:pPr marL="457200" lvl="0" indent="-342900" algn="just" rtl="0">
              <a:lnSpc>
                <a:spcPct val="150000"/>
              </a:lnSpc>
              <a:spcBef>
                <a:spcPts val="0"/>
              </a:spcBef>
              <a:spcAft>
                <a:spcPts val="0"/>
              </a:spcAft>
              <a:buClr>
                <a:srgbClr val="000000"/>
              </a:buClr>
              <a:buSzPts val="1800"/>
              <a:buAutoNum type="arabicPeriod"/>
            </a:pPr>
            <a:r>
              <a:rPr lang="en">
                <a:solidFill>
                  <a:srgbClr val="000000"/>
                </a:solidFill>
              </a:rPr>
              <a:t>The weight is calculated using BM25</a:t>
            </a:r>
            <a:endParaRPr>
              <a:solidFill>
                <a:srgbClr val="000000"/>
              </a:solidFill>
            </a:endParaRPr>
          </a:p>
          <a:p>
            <a:pPr marL="457200" lvl="0" indent="-342900" algn="just" rtl="0">
              <a:lnSpc>
                <a:spcPct val="150000"/>
              </a:lnSpc>
              <a:spcBef>
                <a:spcPts val="0"/>
              </a:spcBef>
              <a:spcAft>
                <a:spcPts val="0"/>
              </a:spcAft>
              <a:buClr>
                <a:srgbClr val="000000"/>
              </a:buClr>
              <a:buSzPts val="1800"/>
              <a:buAutoNum type="arabicPeriod"/>
            </a:pPr>
            <a:r>
              <a:rPr lang="en">
                <a:solidFill>
                  <a:srgbClr val="000000"/>
                </a:solidFill>
              </a:rPr>
              <a:t>The Pagerank algorithm is executed on this graph </a:t>
            </a:r>
            <a:endParaRPr>
              <a:solidFill>
                <a:srgbClr val="000000"/>
              </a:solidFill>
            </a:endParaRPr>
          </a:p>
          <a:p>
            <a:pPr marL="457200" lvl="0" indent="-342900" algn="just" rtl="0">
              <a:lnSpc>
                <a:spcPct val="150000"/>
              </a:lnSpc>
              <a:spcBef>
                <a:spcPts val="0"/>
              </a:spcBef>
              <a:spcAft>
                <a:spcPts val="0"/>
              </a:spcAft>
              <a:buClr>
                <a:srgbClr val="000000"/>
              </a:buClr>
              <a:buSzPts val="1800"/>
              <a:buAutoNum type="arabicPeriod"/>
            </a:pPr>
            <a:r>
              <a:rPr lang="en">
                <a:solidFill>
                  <a:srgbClr val="000000"/>
                </a:solidFill>
              </a:rPr>
              <a:t>Each sentence now have a score assigned and the one with higher scores are important ones</a:t>
            </a:r>
            <a:endParaRPr>
              <a:solidFill>
                <a:srgbClr val="000000"/>
              </a:solidFill>
            </a:endParaRPr>
          </a:p>
          <a:p>
            <a:pPr marL="0" lvl="0" indent="0" algn="just" rtl="0">
              <a:spcBef>
                <a:spcPts val="0"/>
              </a:spcBef>
              <a:spcAft>
                <a:spcPts val="0"/>
              </a:spcAft>
              <a:buNone/>
            </a:pPr>
            <a:endParaRPr>
              <a:solidFill>
                <a:srgbClr val="000000"/>
              </a:solidFill>
            </a:endParaRPr>
          </a:p>
          <a:p>
            <a:pPr marL="0" lvl="0" indent="0" algn="just" rtl="0">
              <a:spcBef>
                <a:spcPts val="0"/>
              </a:spcBef>
              <a:spcAft>
                <a:spcPts val="0"/>
              </a:spcAft>
              <a:buNone/>
            </a:pP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Lex Rank</a:t>
            </a:r>
            <a:endParaRPr/>
          </a:p>
        </p:txBody>
      </p:sp>
      <p:sp>
        <p:nvSpPr>
          <p:cNvPr id="166" name="Shape 166"/>
          <p:cNvSpPr txBox="1">
            <a:spLocks noGrp="1"/>
          </p:cNvSpPr>
          <p:nvPr>
            <p:ph type="body" idx="1"/>
          </p:nvPr>
        </p:nvSpPr>
        <p:spPr>
          <a:xfrm>
            <a:off x="878825" y="1277125"/>
            <a:ext cx="8520600" cy="33390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SzPts val="1800"/>
              <a:buChar char="●"/>
            </a:pPr>
            <a:r>
              <a:rPr lang="en"/>
              <a:t>Based on centrality concept.</a:t>
            </a:r>
            <a:endParaRPr/>
          </a:p>
          <a:p>
            <a:pPr marL="457200" lvl="0" indent="-342900" rtl="0">
              <a:lnSpc>
                <a:spcPct val="150000"/>
              </a:lnSpc>
              <a:spcBef>
                <a:spcPts val="0"/>
              </a:spcBef>
              <a:spcAft>
                <a:spcPts val="0"/>
              </a:spcAft>
              <a:buSzPts val="1800"/>
              <a:buChar char="●"/>
            </a:pPr>
            <a:r>
              <a:rPr lang="en"/>
              <a:t>Calculating similarity of two sentences by using modified tf-idf cosine formula.</a:t>
            </a:r>
            <a:endParaRPr/>
          </a:p>
          <a:p>
            <a:pPr marL="457200" lvl="0" indent="-342900" rtl="0">
              <a:lnSpc>
                <a:spcPct val="150000"/>
              </a:lnSpc>
              <a:spcBef>
                <a:spcPts val="0"/>
              </a:spcBef>
              <a:spcAft>
                <a:spcPts val="0"/>
              </a:spcAft>
              <a:buSzPts val="1800"/>
              <a:buChar char="●"/>
            </a:pPr>
            <a:r>
              <a:rPr lang="en"/>
              <a:t>Unlike Page Rank algorithm, graph here is undirected.</a:t>
            </a:r>
            <a:endParaRPr/>
          </a:p>
        </p:txBody>
      </p:sp>
      <p:sp>
        <p:nvSpPr>
          <p:cNvPr id="167" name="Shape 167"/>
          <p:cNvSpPr/>
          <p:nvPr/>
        </p:nvSpPr>
        <p:spPr>
          <a:xfrm>
            <a:off x="3329800" y="3560275"/>
            <a:ext cx="86700" cy="110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a:off x="4041450" y="3560275"/>
            <a:ext cx="86700" cy="110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Shape 169"/>
          <p:cNvSpPr/>
          <p:nvPr/>
        </p:nvSpPr>
        <p:spPr>
          <a:xfrm>
            <a:off x="3689750" y="3943850"/>
            <a:ext cx="86700" cy="110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p:nvPr/>
        </p:nvSpPr>
        <p:spPr>
          <a:xfrm>
            <a:off x="3329800" y="4316775"/>
            <a:ext cx="86700" cy="110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a:off x="4041450" y="4316775"/>
            <a:ext cx="86700" cy="110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72" name="Shape 172"/>
          <p:cNvCxnSpPr>
            <a:stCxn id="169" idx="7"/>
            <a:endCxn id="168" idx="3"/>
          </p:cNvCxnSpPr>
          <p:nvPr/>
        </p:nvCxnSpPr>
        <p:spPr>
          <a:xfrm rot="10800000" flipH="1">
            <a:off x="3763753" y="3654618"/>
            <a:ext cx="290400" cy="305400"/>
          </a:xfrm>
          <a:prstGeom prst="straightConnector1">
            <a:avLst/>
          </a:prstGeom>
          <a:noFill/>
          <a:ln w="9525" cap="flat" cmpd="sng">
            <a:solidFill>
              <a:schemeClr val="dk2"/>
            </a:solidFill>
            <a:prstDash val="solid"/>
            <a:round/>
            <a:headEnd type="none" w="med" len="med"/>
            <a:tailEnd type="triangle" w="med" len="med"/>
          </a:ln>
        </p:spPr>
      </p:cxnSp>
      <p:cxnSp>
        <p:nvCxnSpPr>
          <p:cNvPr id="173" name="Shape 173"/>
          <p:cNvCxnSpPr>
            <a:stCxn id="169" idx="5"/>
            <a:endCxn id="171" idx="1"/>
          </p:cNvCxnSpPr>
          <p:nvPr/>
        </p:nvCxnSpPr>
        <p:spPr>
          <a:xfrm>
            <a:off x="3763753" y="4038082"/>
            <a:ext cx="290400" cy="294900"/>
          </a:xfrm>
          <a:prstGeom prst="straightConnector1">
            <a:avLst/>
          </a:prstGeom>
          <a:noFill/>
          <a:ln w="9525" cap="flat" cmpd="sng">
            <a:solidFill>
              <a:schemeClr val="dk2"/>
            </a:solidFill>
            <a:prstDash val="solid"/>
            <a:round/>
            <a:headEnd type="none" w="med" len="med"/>
            <a:tailEnd type="triangle" w="med" len="med"/>
          </a:ln>
        </p:spPr>
      </p:cxnSp>
      <p:cxnSp>
        <p:nvCxnSpPr>
          <p:cNvPr id="174" name="Shape 174"/>
          <p:cNvCxnSpPr>
            <a:stCxn id="169" idx="1"/>
            <a:endCxn id="167" idx="5"/>
          </p:cNvCxnSpPr>
          <p:nvPr/>
        </p:nvCxnSpPr>
        <p:spPr>
          <a:xfrm rot="10800000">
            <a:off x="3403947" y="3654618"/>
            <a:ext cx="298500" cy="305400"/>
          </a:xfrm>
          <a:prstGeom prst="straightConnector1">
            <a:avLst/>
          </a:prstGeom>
          <a:noFill/>
          <a:ln w="9525" cap="flat" cmpd="sng">
            <a:solidFill>
              <a:schemeClr val="dk2"/>
            </a:solidFill>
            <a:prstDash val="solid"/>
            <a:round/>
            <a:headEnd type="none" w="med" len="med"/>
            <a:tailEnd type="triangle" w="med" len="med"/>
          </a:ln>
        </p:spPr>
      </p:cxnSp>
      <p:cxnSp>
        <p:nvCxnSpPr>
          <p:cNvPr id="175" name="Shape 175"/>
          <p:cNvCxnSpPr>
            <a:stCxn id="169" idx="3"/>
            <a:endCxn id="170" idx="7"/>
          </p:cNvCxnSpPr>
          <p:nvPr/>
        </p:nvCxnSpPr>
        <p:spPr>
          <a:xfrm flipH="1">
            <a:off x="3403947" y="4038082"/>
            <a:ext cx="298500" cy="294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TotalTime>
  <Words>1963</Words>
  <Application>Microsoft Macintosh PowerPoint</Application>
  <PresentationFormat>On-screen Show (16:9)</PresentationFormat>
  <Paragraphs>147</Paragraphs>
  <Slides>29</Slides>
  <Notes>28</Notes>
  <HiddenSlides>0</HiddenSlides>
  <MMClips>2</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Roboto</vt:lpstr>
      <vt:lpstr>Arial</vt:lpstr>
      <vt:lpstr>Geometric</vt:lpstr>
      <vt:lpstr>Lecture Summarizer</vt:lpstr>
      <vt:lpstr>Our Proposal</vt:lpstr>
      <vt:lpstr>Description</vt:lpstr>
      <vt:lpstr>Related Work</vt:lpstr>
      <vt:lpstr>Implementation</vt:lpstr>
      <vt:lpstr>Pre-processing</vt:lpstr>
      <vt:lpstr>Summarizing </vt:lpstr>
      <vt:lpstr>Text Rank</vt:lpstr>
      <vt:lpstr>Lex Rank</vt:lpstr>
      <vt:lpstr>Redundancy Removal </vt:lpstr>
      <vt:lpstr>Post-Processing</vt:lpstr>
      <vt:lpstr>Experiments </vt:lpstr>
      <vt:lpstr>Data Set</vt:lpstr>
      <vt:lpstr>Evaluation Metrics</vt:lpstr>
      <vt:lpstr>Tuning</vt:lpstr>
      <vt:lpstr>Lex Rank Parameter Optimisation </vt:lpstr>
      <vt:lpstr>Informative Redundancy Removal</vt:lpstr>
      <vt:lpstr>Graph showing performance with removal of redundancy. </vt:lpstr>
      <vt:lpstr>Summarizer Performance on CNN Dataset</vt:lpstr>
      <vt:lpstr>Summarizer Performance on Lecture Dataset</vt:lpstr>
      <vt:lpstr>The winner </vt:lpstr>
      <vt:lpstr>DEMO</vt:lpstr>
      <vt:lpstr>INPUT</vt:lpstr>
      <vt:lpstr>PowerPoint Presentation</vt:lpstr>
      <vt:lpstr>Summary from Text Rank</vt:lpstr>
      <vt:lpstr>Summary from Lex Rank</vt:lpstr>
      <vt:lpstr>Output</vt:lpstr>
      <vt:lpstr>Output</vt:lpstr>
      <vt:lpstr>PowerPoint Presentation</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Summarizer</dc:title>
  <cp:lastModifiedBy>Jatin Taneja</cp:lastModifiedBy>
  <cp:revision>9</cp:revision>
  <dcterms:modified xsi:type="dcterms:W3CDTF">2018-04-11T00:25:45Z</dcterms:modified>
</cp:coreProperties>
</file>