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60" r:id="rId5"/>
    <p:sldId id="259" r:id="rId6"/>
    <p:sldId id="262" r:id="rId7"/>
    <p:sldId id="261"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10/29/2020</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1"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3"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5"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4" y="3055622"/>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7" y="4625268"/>
            <a:ext cx="762000" cy="457200"/>
          </a:xfrm>
        </p:spPr>
        <p:txBody>
          <a:bodyPr/>
          <a:lstStyle>
            <a:lvl1pPr algn="ctr">
              <a:defRPr sz="2800">
                <a:solidFill>
                  <a:schemeClr val="accent1">
                    <a:lumMod val="50000"/>
                  </a:schemeClr>
                </a:solidFill>
              </a:defRPr>
            </a:lvl1pPr>
          </a:lstStyle>
          <a:p>
            <a:fld id="{B6F15528-21DE-4FAA-801E-634DDDAF4B2B}" type="slidenum">
              <a:rPr lang="en-US" smtClean="0"/>
              <a:pPr/>
              <a:t>‹#›</a:t>
            </a:fld>
            <a:endParaRPr lang="en-US"/>
          </a:p>
        </p:txBody>
      </p:sp>
      <p:sp>
        <p:nvSpPr>
          <p:cNvPr id="11" name="Rectangle 10"/>
          <p:cNvSpPr/>
          <p:nvPr/>
        </p:nvSpPr>
        <p:spPr>
          <a:xfrm>
            <a:off x="541822" y="4559277"/>
            <a:ext cx="6755167"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4"/>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3"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10"/>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8"/>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1000"/>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10/29/2020</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1"/>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736456" y="3200400"/>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1"/>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1"/>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8"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3"/>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10/29/2020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3"/>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9"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9"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10/29/2020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1D8BD707-D9CF-40AE-B4C6-C98DA3205C09}" type="datetimeFigureOut">
              <a:rPr lang="en-US" smtClean="0"/>
              <a:pPr/>
              <a:t>10/29/2020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1"/>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10/29/2020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560034" y="1505712"/>
            <a:ext cx="2716567"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3"/>
            <a:ext cx="2483255"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5"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3"/>
            <a:ext cx="2298635"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8"/>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10/29/2020</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2000" y="5029201"/>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5"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1"/>
            <a:ext cx="7328515"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1"/>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2"/>
                </a:solidFill>
              </a:defRPr>
            </a:lvl1pPr>
          </a:lstStyle>
          <a:p>
            <a:fld id="{1D8BD707-D9CF-40AE-B4C6-C98DA3205C09}" type="datetimeFigureOut">
              <a:rPr lang="en-US" smtClean="0"/>
              <a:pPr/>
              <a:t>10/29/2020</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2"/>
                </a:solidFill>
              </a:defRPr>
            </a:lvl1pPr>
          </a:lstStyle>
          <a:p>
            <a:fld id="{B6F15528-21DE-4FAA-801E-634DDDAF4B2B}" type="slidenum">
              <a:rPr lang="en-US" smtClean="0"/>
              <a:pPr/>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3"/>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3"/>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2805" y="4572000"/>
            <a:ext cx="6553200" cy="609600"/>
          </a:xfrm>
        </p:spPr>
        <p:txBody>
          <a:bodyPr>
            <a:normAutofit/>
          </a:bodyPr>
          <a:lstStyle/>
          <a:p>
            <a:r>
              <a:rPr lang="en-US" dirty="0" smtClean="0"/>
              <a:t>BY JATIN YOGESH TERDE</a:t>
            </a:r>
          </a:p>
          <a:p>
            <a:r>
              <a:rPr lang="en-US" sz="1200" dirty="0"/>
              <a:t>SPECIAL CREDITS: </a:t>
            </a:r>
            <a:r>
              <a:rPr lang="en-IN" sz="1200" dirty="0"/>
              <a:t>Tejali Gangane</a:t>
            </a:r>
            <a:r>
              <a:rPr lang="en-US" sz="1200" dirty="0"/>
              <a:t> </a:t>
            </a:r>
          </a:p>
          <a:p>
            <a:endParaRPr lang="en-US" dirty="0" smtClean="0"/>
          </a:p>
          <a:p>
            <a:endParaRPr lang="en-US" dirty="0"/>
          </a:p>
        </p:txBody>
      </p:sp>
      <p:sp>
        <p:nvSpPr>
          <p:cNvPr id="2" name="Title 1"/>
          <p:cNvSpPr>
            <a:spLocks noGrp="1"/>
          </p:cNvSpPr>
          <p:nvPr>
            <p:ph type="ctrTitle"/>
          </p:nvPr>
        </p:nvSpPr>
        <p:spPr/>
        <p:txBody>
          <a:bodyPr>
            <a:normAutofit fontScale="90000"/>
          </a:bodyPr>
          <a:lstStyle/>
          <a:p>
            <a:r>
              <a:rPr lang="en-US" dirty="0" smtClean="0"/>
              <a:t>ACCIDENT SEVERITY AND ANALYSIS REPORT</a:t>
            </a:r>
            <a:endParaRPr lang="en-US" dirty="0"/>
          </a:p>
        </p:txBody>
      </p:sp>
    </p:spTree>
    <p:extLst>
      <p:ext uri="{BB962C8B-B14F-4D97-AF65-F5344CB8AC3E}">
        <p14:creationId xmlns:p14="http://schemas.microsoft.com/office/powerpoint/2010/main" val="544158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idx="1"/>
          </p:nvPr>
        </p:nvSpPr>
        <p:spPr/>
      </p:sp>
      <p:sp>
        <p:nvSpPr>
          <p:cNvPr id="4" name="Title 3"/>
          <p:cNvSpPr>
            <a:spLocks noGrp="1"/>
          </p:cNvSpPr>
          <p:nvPr>
            <p:ph type="title"/>
          </p:nvPr>
        </p:nvSpPr>
        <p:spPr/>
        <p:txBody>
          <a:bodyPr/>
          <a:lstStyle/>
          <a:p>
            <a:r>
              <a:rPr lang="en-US" dirty="0" smtClean="0"/>
              <a:t>The type of collision with the address </a:t>
            </a:r>
            <a:endParaRPr lang="en-US" dirty="0"/>
          </a:p>
        </p:txBody>
      </p:sp>
      <p:pic>
        <p:nvPicPr>
          <p:cNvPr id="1026" name="Picture 2" descr="C:\Users\Administrator\Desktop\accident analysis\vis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81000"/>
            <a:ext cx="77724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2547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9000" y="2209800"/>
            <a:ext cx="5410200" cy="1905000"/>
          </a:xfrm>
        </p:spPr>
      </p:pic>
      <p:sp>
        <p:nvSpPr>
          <p:cNvPr id="3" name="Text Placeholder 2"/>
          <p:cNvSpPr>
            <a:spLocks noGrp="1"/>
          </p:cNvSpPr>
          <p:nvPr>
            <p:ph type="body" sz="half" idx="2"/>
          </p:nvPr>
        </p:nvSpPr>
        <p:spPr>
          <a:xfrm>
            <a:off x="762000" y="2971800"/>
            <a:ext cx="2298635" cy="1752600"/>
          </a:xfrm>
        </p:spPr>
        <p:txBody>
          <a:bodyPr/>
          <a:lstStyle/>
          <a:p>
            <a:r>
              <a:rPr lang="en-US" dirty="0" smtClean="0"/>
              <a:t>New learning drivers usually hit a parked car . It is because they usually loose their control and get bumped into parked cars in panic</a:t>
            </a:r>
            <a:endParaRPr lang="en-US" dirty="0"/>
          </a:p>
        </p:txBody>
      </p:sp>
      <p:sp>
        <p:nvSpPr>
          <p:cNvPr id="4" name="Title 3"/>
          <p:cNvSpPr>
            <a:spLocks noGrp="1"/>
          </p:cNvSpPr>
          <p:nvPr>
            <p:ph type="title"/>
          </p:nvPr>
        </p:nvSpPr>
        <p:spPr>
          <a:xfrm>
            <a:off x="762000" y="1734313"/>
            <a:ext cx="2298635" cy="1191620"/>
          </a:xfrm>
        </p:spPr>
        <p:txBody>
          <a:bodyPr/>
          <a:lstStyle/>
          <a:p>
            <a:r>
              <a:rPr lang="en-US" dirty="0" smtClean="0"/>
              <a:t>1.</a:t>
            </a:r>
            <a:br>
              <a:rPr lang="en-US" dirty="0" smtClean="0"/>
            </a:br>
            <a:r>
              <a:rPr lang="en-US" dirty="0" smtClean="0"/>
              <a:t>hitting a parked car</a:t>
            </a:r>
            <a:endParaRPr lang="en-US" dirty="0"/>
          </a:p>
        </p:txBody>
      </p:sp>
      <p:sp>
        <p:nvSpPr>
          <p:cNvPr id="7" name="Rectangle 6"/>
          <p:cNvSpPr/>
          <p:nvPr/>
        </p:nvSpPr>
        <p:spPr>
          <a:xfrm>
            <a:off x="1447800" y="381000"/>
            <a:ext cx="6629400" cy="954107"/>
          </a:xfrm>
          <a:prstGeom prst="rect">
            <a:avLst/>
          </a:prstGeom>
          <a:solidFill>
            <a:schemeClr val="bg1"/>
          </a:solidFill>
        </p:spPr>
        <p:txBody>
          <a:bodyPr wrap="square">
            <a:spAutoFit/>
          </a:bodyPr>
          <a:lstStyle/>
          <a:p>
            <a:pPr marL="91440" lvl="0" indent="-91440" algn="ctr">
              <a:lnSpc>
                <a:spcPct val="200000"/>
              </a:lnSpc>
              <a:spcBef>
                <a:spcPts val="1200"/>
              </a:spcBef>
              <a:spcAft>
                <a:spcPts val="200"/>
              </a:spcAft>
              <a:buClr>
                <a:srgbClr val="E48312"/>
              </a:buClr>
              <a:buSzPct val="100000"/>
              <a:buFont typeface="Calibri" panose="020F0502020204030204" pitchFamily="34" charset="0"/>
              <a:buChar char=" "/>
            </a:pPr>
            <a:r>
              <a:rPr lang="en-IN" sz="2800" dirty="0">
                <a:solidFill>
                  <a:schemeClr val="accent1">
                    <a:lumMod val="75000"/>
                  </a:schemeClr>
                </a:solidFill>
                <a:latin typeface="Book Antiqua" panose="02040602050305030304" pitchFamily="18" charset="0"/>
              </a:rPr>
              <a:t>ASUMING REASONS</a:t>
            </a:r>
          </a:p>
        </p:txBody>
      </p:sp>
    </p:spTree>
    <p:extLst>
      <p:ext uri="{BB962C8B-B14F-4D97-AF65-F5344CB8AC3E}">
        <p14:creationId xmlns:p14="http://schemas.microsoft.com/office/powerpoint/2010/main" val="3439157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5200" y="2057400"/>
            <a:ext cx="4953000" cy="1808229"/>
          </a:xfrm>
        </p:spPr>
      </p:pic>
      <p:sp>
        <p:nvSpPr>
          <p:cNvPr id="3" name="Text Placeholder 2"/>
          <p:cNvSpPr>
            <a:spLocks noGrp="1"/>
          </p:cNvSpPr>
          <p:nvPr>
            <p:ph type="body" sz="half" idx="2"/>
          </p:nvPr>
        </p:nvSpPr>
        <p:spPr/>
        <p:txBody>
          <a:bodyPr/>
          <a:lstStyle/>
          <a:p>
            <a:r>
              <a:rPr lang="en-US" dirty="0" smtClean="0"/>
              <a:t>Being Non attentive while driving has caused considerable amount of accidents. Such accidents are observed more in the block than at intersection.</a:t>
            </a:r>
            <a:endParaRPr lang="en-US" dirty="0"/>
          </a:p>
        </p:txBody>
      </p:sp>
      <p:sp>
        <p:nvSpPr>
          <p:cNvPr id="4" name="Title 3"/>
          <p:cNvSpPr>
            <a:spLocks noGrp="1"/>
          </p:cNvSpPr>
          <p:nvPr>
            <p:ph type="title"/>
          </p:nvPr>
        </p:nvSpPr>
        <p:spPr/>
        <p:txBody>
          <a:bodyPr>
            <a:normAutofit fontScale="90000"/>
          </a:bodyPr>
          <a:lstStyle/>
          <a:p>
            <a:r>
              <a:rPr lang="en-US" dirty="0" smtClean="0"/>
              <a:t>2.</a:t>
            </a:r>
            <a:br>
              <a:rPr lang="en-US" dirty="0" smtClean="0"/>
            </a:br>
            <a:r>
              <a:rPr lang="en-US" dirty="0" smtClean="0"/>
              <a:t>Non attentive driver </a:t>
            </a:r>
            <a:endParaRPr lang="en-US" dirty="0"/>
          </a:p>
        </p:txBody>
      </p:sp>
    </p:spTree>
    <p:extLst>
      <p:ext uri="{BB962C8B-B14F-4D97-AF65-F5344CB8AC3E}">
        <p14:creationId xmlns:p14="http://schemas.microsoft.com/office/powerpoint/2010/main" val="3655367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1400" y="2362200"/>
            <a:ext cx="5105400" cy="1981200"/>
          </a:xfrm>
        </p:spPr>
      </p:pic>
      <p:sp>
        <p:nvSpPr>
          <p:cNvPr id="3" name="Text Placeholder 2"/>
          <p:cNvSpPr>
            <a:spLocks noGrp="1"/>
          </p:cNvSpPr>
          <p:nvPr>
            <p:ph type="body" sz="half" idx="2"/>
          </p:nvPr>
        </p:nvSpPr>
        <p:spPr>
          <a:xfrm>
            <a:off x="769000" y="2743200"/>
            <a:ext cx="2298635" cy="2057400"/>
          </a:xfrm>
        </p:spPr>
        <p:txBody>
          <a:bodyPr>
            <a:normAutofit fontScale="92500" lnSpcReduction="10000"/>
          </a:bodyPr>
          <a:lstStyle/>
          <a:p>
            <a:r>
              <a:rPr lang="en-US" dirty="0" smtClean="0"/>
              <a:t>Over Speeding has been the main reason of accident. The driver over speeds and gets himself in situations of occurrence of accidents . The amount of accidents due to Over Speeding in the block as well as Intersection cannot be neglected.</a:t>
            </a:r>
            <a:endParaRPr lang="en-US" dirty="0"/>
          </a:p>
        </p:txBody>
      </p:sp>
      <p:sp>
        <p:nvSpPr>
          <p:cNvPr id="4" name="Title 3"/>
          <p:cNvSpPr>
            <a:spLocks noGrp="1"/>
          </p:cNvSpPr>
          <p:nvPr>
            <p:ph type="title"/>
          </p:nvPr>
        </p:nvSpPr>
        <p:spPr/>
        <p:txBody>
          <a:bodyPr/>
          <a:lstStyle/>
          <a:p>
            <a:r>
              <a:rPr lang="en-US" dirty="0" smtClean="0"/>
              <a:t>3.</a:t>
            </a:r>
            <a:br>
              <a:rPr lang="en-US" dirty="0" smtClean="0"/>
            </a:br>
            <a:r>
              <a:rPr lang="en-US" dirty="0" smtClean="0"/>
              <a:t>over speeding</a:t>
            </a:r>
            <a:br>
              <a:rPr lang="en-US" dirty="0" smtClean="0"/>
            </a:br>
            <a:endParaRPr lang="en-US" dirty="0"/>
          </a:p>
        </p:txBody>
      </p:sp>
    </p:spTree>
    <p:extLst>
      <p:ext uri="{BB962C8B-B14F-4D97-AF65-F5344CB8AC3E}">
        <p14:creationId xmlns:p14="http://schemas.microsoft.com/office/powerpoint/2010/main" val="3089223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7600" y="1143000"/>
            <a:ext cx="5285885" cy="4343400"/>
          </a:xfrm>
        </p:spPr>
      </p:pic>
      <p:sp>
        <p:nvSpPr>
          <p:cNvPr id="3" name="Text Placeholder 2"/>
          <p:cNvSpPr>
            <a:spLocks noGrp="1"/>
          </p:cNvSpPr>
          <p:nvPr>
            <p:ph type="body" sz="half" idx="2"/>
          </p:nvPr>
        </p:nvSpPr>
        <p:spPr/>
        <p:txBody>
          <a:bodyPr/>
          <a:lstStyle/>
          <a:p>
            <a:r>
              <a:rPr lang="en-US" dirty="0" smtClean="0"/>
              <a:t>According to the data there seems to be no special effect of weather changes in the amount of accident occurrence.</a:t>
            </a:r>
            <a:endParaRPr lang="en-US" dirty="0"/>
          </a:p>
        </p:txBody>
      </p:sp>
      <p:sp>
        <p:nvSpPr>
          <p:cNvPr id="4" name="Title 3"/>
          <p:cNvSpPr>
            <a:spLocks noGrp="1"/>
          </p:cNvSpPr>
          <p:nvPr>
            <p:ph type="title"/>
          </p:nvPr>
        </p:nvSpPr>
        <p:spPr/>
        <p:txBody>
          <a:bodyPr/>
          <a:lstStyle/>
          <a:p>
            <a:r>
              <a:rPr lang="en-US" dirty="0" smtClean="0"/>
              <a:t>4.</a:t>
            </a:r>
            <a:br>
              <a:rPr lang="en-US" dirty="0" smtClean="0"/>
            </a:br>
            <a:r>
              <a:rPr lang="en-US" dirty="0" smtClean="0"/>
              <a:t>Considering weather</a:t>
            </a:r>
            <a:endParaRPr lang="en-US" dirty="0"/>
          </a:p>
        </p:txBody>
      </p:sp>
    </p:spTree>
    <p:extLst>
      <p:ext uri="{BB962C8B-B14F-4D97-AF65-F5344CB8AC3E}">
        <p14:creationId xmlns:p14="http://schemas.microsoft.com/office/powerpoint/2010/main" val="2129515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marL="91440" lvl="0" indent="-91440">
              <a:lnSpc>
                <a:spcPct val="90000"/>
              </a:lnSpc>
              <a:spcBef>
                <a:spcPts val="1200"/>
              </a:spcBef>
              <a:spcAft>
                <a:spcPts val="200"/>
              </a:spcAft>
              <a:buClr>
                <a:srgbClr val="E48312"/>
              </a:buClr>
              <a:buSzPct val="100000"/>
              <a:buFont typeface="Calibri" panose="020F0502020204030204" pitchFamily="34" charset="0"/>
              <a:buChar char=" "/>
            </a:pPr>
            <a:r>
              <a:rPr lang="en-US" sz="2000" dirty="0" smtClean="0">
                <a:solidFill>
                  <a:srgbClr val="000000">
                    <a:lumMod val="75000"/>
                    <a:lumOff val="25000"/>
                  </a:srgbClr>
                </a:solidFill>
                <a:latin typeface="Calibri" panose="020F0502020204030204"/>
              </a:rPr>
              <a:t>Data isn’t enough to commit to severity of accidents and calculating risks . But, certain measures are certainly essential.</a:t>
            </a:r>
          </a:p>
          <a:p>
            <a:pPr marL="91440" lvl="0" indent="-91440">
              <a:lnSpc>
                <a:spcPct val="90000"/>
              </a:lnSpc>
              <a:spcBef>
                <a:spcPts val="1200"/>
              </a:spcBef>
              <a:spcAft>
                <a:spcPts val="200"/>
              </a:spcAft>
              <a:buClr>
                <a:srgbClr val="E48312"/>
              </a:buClr>
              <a:buSzPct val="100000"/>
              <a:buFont typeface="Calibri" panose="020F0502020204030204" pitchFamily="34" charset="0"/>
              <a:buChar char=" "/>
            </a:pPr>
            <a:r>
              <a:rPr lang="en-US" sz="2000" dirty="0" smtClean="0">
                <a:solidFill>
                  <a:srgbClr val="000000">
                    <a:lumMod val="75000"/>
                    <a:lumOff val="25000"/>
                  </a:srgbClr>
                </a:solidFill>
                <a:latin typeface="Calibri" panose="020F0502020204030204"/>
              </a:rPr>
              <a:t>Drivers must avoid over speeding and must drive with complete attention on road no matter whether he is driving in the block or at intersection.</a:t>
            </a:r>
          </a:p>
          <a:p>
            <a:pPr marL="91440" lvl="0" indent="-91440">
              <a:lnSpc>
                <a:spcPct val="90000"/>
              </a:lnSpc>
              <a:spcBef>
                <a:spcPts val="1200"/>
              </a:spcBef>
              <a:spcAft>
                <a:spcPts val="200"/>
              </a:spcAft>
              <a:buClr>
                <a:srgbClr val="E48312"/>
              </a:buClr>
              <a:buSzPct val="100000"/>
              <a:buFont typeface="Calibri" panose="020F0502020204030204" pitchFamily="34" charset="0"/>
              <a:buChar char=" "/>
            </a:pPr>
            <a:r>
              <a:rPr lang="en-US" sz="2000" dirty="0" smtClean="0">
                <a:solidFill>
                  <a:srgbClr val="000000">
                    <a:lumMod val="75000"/>
                    <a:lumOff val="25000"/>
                  </a:srgbClr>
                </a:solidFill>
                <a:latin typeface="Calibri" panose="020F0502020204030204"/>
              </a:rPr>
              <a:t>Vehicles parked improperly in the block zone might cause increase in accident rate in the block.</a:t>
            </a:r>
          </a:p>
          <a:p>
            <a:pPr marL="91440" lvl="0" indent="-91440">
              <a:lnSpc>
                <a:spcPct val="90000"/>
              </a:lnSpc>
              <a:spcBef>
                <a:spcPts val="1200"/>
              </a:spcBef>
              <a:spcAft>
                <a:spcPts val="200"/>
              </a:spcAft>
              <a:buClr>
                <a:srgbClr val="E48312"/>
              </a:buClr>
              <a:buSzPct val="100000"/>
              <a:buFont typeface="Calibri" panose="020F0502020204030204" pitchFamily="34" charset="0"/>
              <a:buChar char=" "/>
            </a:pPr>
            <a:r>
              <a:rPr lang="en-US" sz="2000" dirty="0" smtClean="0">
                <a:solidFill>
                  <a:srgbClr val="000000">
                    <a:lumMod val="75000"/>
                    <a:lumOff val="25000"/>
                  </a:srgbClr>
                </a:solidFill>
                <a:latin typeface="Calibri" panose="020F0502020204030204"/>
              </a:rPr>
              <a:t>Weather isn’t usually responsible for accident.</a:t>
            </a:r>
          </a:p>
          <a:p>
            <a:pPr marL="91440" lvl="0" indent="-91440">
              <a:lnSpc>
                <a:spcPct val="90000"/>
              </a:lnSpc>
              <a:spcBef>
                <a:spcPts val="1200"/>
              </a:spcBef>
              <a:spcAft>
                <a:spcPts val="200"/>
              </a:spcAft>
              <a:buClr>
                <a:srgbClr val="E48312"/>
              </a:buClr>
              <a:buSzPct val="100000"/>
              <a:buFont typeface="Calibri" panose="020F0502020204030204" pitchFamily="34" charset="0"/>
              <a:buChar char=" "/>
            </a:pPr>
            <a:r>
              <a:rPr lang="en-US" sz="2000" dirty="0" smtClean="0">
                <a:solidFill>
                  <a:srgbClr val="000000">
                    <a:lumMod val="75000"/>
                    <a:lumOff val="25000"/>
                  </a:srgbClr>
                </a:solidFill>
                <a:latin typeface="Calibri" panose="020F0502020204030204"/>
              </a:rPr>
              <a:t>More </a:t>
            </a:r>
            <a:r>
              <a:rPr lang="en-US" sz="2000" dirty="0">
                <a:solidFill>
                  <a:srgbClr val="000000">
                    <a:lumMod val="75000"/>
                    <a:lumOff val="25000"/>
                  </a:srgbClr>
                </a:solidFill>
                <a:latin typeface="Calibri" panose="020F0502020204030204"/>
              </a:rPr>
              <a:t>data is required for accurate </a:t>
            </a:r>
            <a:r>
              <a:rPr lang="en-US" sz="2000" dirty="0" smtClean="0">
                <a:solidFill>
                  <a:srgbClr val="000000">
                    <a:lumMod val="75000"/>
                    <a:lumOff val="25000"/>
                  </a:srgbClr>
                </a:solidFill>
                <a:latin typeface="Calibri" panose="020F0502020204030204"/>
              </a:rPr>
              <a:t>classification . If </a:t>
            </a:r>
            <a:r>
              <a:rPr lang="en-US" sz="2000" dirty="0">
                <a:solidFill>
                  <a:srgbClr val="000000">
                    <a:lumMod val="75000"/>
                    <a:lumOff val="25000"/>
                  </a:srgbClr>
                </a:solidFill>
                <a:latin typeface="Calibri" panose="020F0502020204030204"/>
              </a:rPr>
              <a:t>more data were to be present better results </a:t>
            </a:r>
            <a:r>
              <a:rPr lang="en-US" sz="2000" dirty="0" smtClean="0">
                <a:solidFill>
                  <a:srgbClr val="000000">
                    <a:lumMod val="75000"/>
                    <a:lumOff val="25000"/>
                  </a:srgbClr>
                </a:solidFill>
                <a:latin typeface="Calibri" panose="020F0502020204030204"/>
              </a:rPr>
              <a:t>and conclusions can be gained.</a:t>
            </a:r>
            <a:endParaRPr lang="en-US" sz="2000" dirty="0">
              <a:solidFill>
                <a:srgbClr val="000000">
                  <a:lumMod val="75000"/>
                  <a:lumOff val="25000"/>
                </a:srgbClr>
              </a:solidFill>
              <a:latin typeface="Calibri" panose="020F0502020204030204"/>
            </a:endParaRPr>
          </a:p>
          <a:p>
            <a:endParaRPr lang="en-US" dirty="0"/>
          </a:p>
        </p:txBody>
      </p:sp>
    </p:spTree>
    <p:extLst>
      <p:ext uri="{BB962C8B-B14F-4D97-AF65-F5344CB8AC3E}">
        <p14:creationId xmlns:p14="http://schemas.microsoft.com/office/powerpoint/2010/main" val="4136425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US" dirty="0"/>
          </a:p>
        </p:txBody>
      </p:sp>
      <p:sp>
        <p:nvSpPr>
          <p:cNvPr id="3" name="Content Placeholder 2"/>
          <p:cNvSpPr>
            <a:spLocks noGrp="1"/>
          </p:cNvSpPr>
          <p:nvPr>
            <p:ph idx="1"/>
          </p:nvPr>
        </p:nvSpPr>
        <p:spPr/>
        <p:txBody>
          <a:bodyPr/>
          <a:lstStyle/>
          <a:p>
            <a:pPr marL="91440" lvl="0" indent="-91440">
              <a:lnSpc>
                <a:spcPct val="90000"/>
              </a:lnSpc>
              <a:spcBef>
                <a:spcPts val="1200"/>
              </a:spcBef>
              <a:spcAft>
                <a:spcPts val="200"/>
              </a:spcAft>
              <a:buClr>
                <a:srgbClr val="E48312"/>
              </a:buClr>
              <a:buSzPct val="100000"/>
              <a:buFont typeface="Calibri" panose="020F0502020204030204" pitchFamily="34" charset="0"/>
              <a:buChar char=" "/>
            </a:pPr>
            <a:r>
              <a:rPr lang="en-US" sz="2000" dirty="0">
                <a:solidFill>
                  <a:srgbClr val="000000">
                    <a:lumMod val="75000"/>
                    <a:lumOff val="25000"/>
                  </a:srgbClr>
                </a:solidFill>
                <a:latin typeface="Calibri" panose="020F0502020204030204"/>
              </a:rPr>
              <a:t>1. INTRODUCTION</a:t>
            </a:r>
          </a:p>
          <a:p>
            <a:pPr marL="91440" lvl="0" indent="-91440">
              <a:lnSpc>
                <a:spcPct val="90000"/>
              </a:lnSpc>
              <a:spcBef>
                <a:spcPts val="1200"/>
              </a:spcBef>
              <a:spcAft>
                <a:spcPts val="200"/>
              </a:spcAft>
              <a:buClr>
                <a:srgbClr val="E48312"/>
              </a:buClr>
              <a:buSzPct val="100000"/>
              <a:buFont typeface="Calibri" panose="020F0502020204030204" pitchFamily="34" charset="0"/>
              <a:buChar char=" "/>
            </a:pPr>
            <a:r>
              <a:rPr lang="en-US" sz="2000" dirty="0">
                <a:solidFill>
                  <a:srgbClr val="000000">
                    <a:lumMod val="75000"/>
                    <a:lumOff val="25000"/>
                  </a:srgbClr>
                </a:solidFill>
                <a:latin typeface="Calibri" panose="020F0502020204030204"/>
              </a:rPr>
              <a:t>2. PROBLEM STATEMENT</a:t>
            </a:r>
          </a:p>
          <a:p>
            <a:pPr marL="91440" lvl="0" indent="-91440">
              <a:lnSpc>
                <a:spcPct val="90000"/>
              </a:lnSpc>
              <a:spcBef>
                <a:spcPts val="1200"/>
              </a:spcBef>
              <a:spcAft>
                <a:spcPts val="200"/>
              </a:spcAft>
              <a:buClr>
                <a:srgbClr val="E48312"/>
              </a:buClr>
              <a:buSzPct val="100000"/>
              <a:buFont typeface="Calibri" panose="020F0502020204030204" pitchFamily="34" charset="0"/>
              <a:buChar char=" "/>
            </a:pPr>
            <a:r>
              <a:rPr lang="en-IN" sz="2000" dirty="0">
                <a:solidFill>
                  <a:srgbClr val="000000">
                    <a:lumMod val="75000"/>
                    <a:lumOff val="25000"/>
                  </a:srgbClr>
                </a:solidFill>
                <a:latin typeface="Calibri" panose="020F0502020204030204"/>
              </a:rPr>
              <a:t>3. ABOUT DATA</a:t>
            </a:r>
          </a:p>
          <a:p>
            <a:pPr marL="91440" lvl="0" indent="-91440">
              <a:lnSpc>
                <a:spcPct val="90000"/>
              </a:lnSpc>
              <a:spcBef>
                <a:spcPts val="1200"/>
              </a:spcBef>
              <a:spcAft>
                <a:spcPts val="200"/>
              </a:spcAft>
              <a:buClr>
                <a:srgbClr val="E48312"/>
              </a:buClr>
              <a:buSzPct val="100000"/>
              <a:buFont typeface="Calibri" panose="020F0502020204030204" pitchFamily="34" charset="0"/>
              <a:buChar char=" "/>
            </a:pPr>
            <a:r>
              <a:rPr lang="en-IN" sz="2000" dirty="0">
                <a:solidFill>
                  <a:srgbClr val="000000">
                    <a:lumMod val="75000"/>
                    <a:lumOff val="25000"/>
                  </a:srgbClr>
                </a:solidFill>
                <a:latin typeface="Calibri" panose="020F0502020204030204"/>
              </a:rPr>
              <a:t>4. </a:t>
            </a:r>
            <a:r>
              <a:rPr lang="en-IN" sz="2000" dirty="0" smtClean="0">
                <a:solidFill>
                  <a:srgbClr val="000000">
                    <a:lumMod val="75000"/>
                    <a:lumOff val="25000"/>
                  </a:srgbClr>
                </a:solidFill>
                <a:latin typeface="Calibri" panose="020F0502020204030204"/>
              </a:rPr>
              <a:t>METHODOLOGY</a:t>
            </a:r>
          </a:p>
          <a:p>
            <a:pPr marL="91440" lvl="0" indent="-91440">
              <a:lnSpc>
                <a:spcPct val="90000"/>
              </a:lnSpc>
              <a:spcBef>
                <a:spcPts val="1200"/>
              </a:spcBef>
              <a:spcAft>
                <a:spcPts val="200"/>
              </a:spcAft>
              <a:buClr>
                <a:srgbClr val="E48312"/>
              </a:buClr>
              <a:buSzPct val="100000"/>
              <a:buFont typeface="Calibri" panose="020F0502020204030204" pitchFamily="34" charset="0"/>
              <a:buChar char=" "/>
            </a:pPr>
            <a:r>
              <a:rPr lang="en-IN" sz="2000" dirty="0" smtClean="0">
                <a:solidFill>
                  <a:srgbClr val="000000">
                    <a:lumMod val="75000"/>
                    <a:lumOff val="25000"/>
                  </a:srgbClr>
                </a:solidFill>
                <a:latin typeface="Calibri" panose="020F0502020204030204"/>
              </a:rPr>
              <a:t>5. ACCIDENT TYPES &amp; LOCATIONS</a:t>
            </a:r>
          </a:p>
          <a:p>
            <a:pPr marL="91440" lvl="0" indent="-91440">
              <a:lnSpc>
                <a:spcPct val="90000"/>
              </a:lnSpc>
              <a:spcBef>
                <a:spcPts val="1200"/>
              </a:spcBef>
              <a:spcAft>
                <a:spcPts val="200"/>
              </a:spcAft>
              <a:buClr>
                <a:srgbClr val="E48312"/>
              </a:buClr>
              <a:buSzPct val="100000"/>
              <a:buFont typeface="Calibri" panose="020F0502020204030204" pitchFamily="34" charset="0"/>
              <a:buChar char=" "/>
            </a:pPr>
            <a:r>
              <a:rPr lang="en-IN" sz="2000" dirty="0" smtClean="0">
                <a:solidFill>
                  <a:srgbClr val="000000">
                    <a:lumMod val="75000"/>
                    <a:lumOff val="25000"/>
                  </a:srgbClr>
                </a:solidFill>
                <a:latin typeface="Calibri" panose="020F0502020204030204"/>
              </a:rPr>
              <a:t>6. ASUMING REASONS</a:t>
            </a:r>
          </a:p>
          <a:p>
            <a:pPr marL="91440" lvl="0" indent="-91440">
              <a:lnSpc>
                <a:spcPct val="90000"/>
              </a:lnSpc>
              <a:spcBef>
                <a:spcPts val="1200"/>
              </a:spcBef>
              <a:spcAft>
                <a:spcPts val="200"/>
              </a:spcAft>
              <a:buClr>
                <a:srgbClr val="E48312"/>
              </a:buClr>
              <a:buSzPct val="100000"/>
              <a:buFont typeface="Calibri" panose="020F0502020204030204" pitchFamily="34" charset="0"/>
              <a:buChar char=" "/>
            </a:pPr>
            <a:r>
              <a:rPr lang="en-IN" sz="2000" dirty="0" smtClean="0">
                <a:solidFill>
                  <a:srgbClr val="000000">
                    <a:lumMod val="75000"/>
                    <a:lumOff val="25000"/>
                  </a:srgbClr>
                </a:solidFill>
                <a:latin typeface="Calibri" panose="020F0502020204030204"/>
              </a:rPr>
              <a:t>6. CONCLUSION</a:t>
            </a:r>
            <a:endParaRPr lang="en-IN" sz="2000" dirty="0">
              <a:solidFill>
                <a:srgbClr val="000000">
                  <a:lumMod val="75000"/>
                  <a:lumOff val="25000"/>
                </a:srgbClr>
              </a:solidFill>
              <a:latin typeface="Calibri" panose="020F0502020204030204"/>
            </a:endParaRPr>
          </a:p>
          <a:p>
            <a:endParaRPr lang="en-US" dirty="0"/>
          </a:p>
        </p:txBody>
      </p:sp>
    </p:spTree>
    <p:extLst>
      <p:ext uri="{BB962C8B-B14F-4D97-AF65-F5344CB8AC3E}">
        <p14:creationId xmlns:p14="http://schemas.microsoft.com/office/powerpoint/2010/main" val="19903157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838200"/>
            <a:ext cx="8260672" cy="609600"/>
          </a:xfrm>
        </p:spPr>
        <p:txBody>
          <a:bodyPr>
            <a:normAutofit fontScale="90000"/>
          </a:bodyPr>
          <a:lstStyle/>
          <a:p>
            <a:pPr lvl="0"/>
            <a:r>
              <a:rPr lang="en-US" sz="6000" dirty="0">
                <a:solidFill>
                  <a:srgbClr val="000000">
                    <a:lumMod val="75000"/>
                    <a:lumOff val="25000"/>
                  </a:srgbClr>
                </a:solidFill>
                <a:latin typeface="Calibri" panose="020F0502020204030204"/>
              </a:rPr>
              <a:t>INTRODUCTION</a:t>
            </a:r>
            <a:r>
              <a:rPr lang="en-US" sz="3600" dirty="0">
                <a:solidFill>
                  <a:srgbClr val="000000">
                    <a:lumMod val="75000"/>
                    <a:lumOff val="25000"/>
                  </a:srgbClr>
                </a:solidFill>
                <a:latin typeface="Calibri" panose="020F0502020204030204"/>
              </a:rPr>
              <a:t/>
            </a:r>
            <a:br>
              <a:rPr lang="en-US" sz="3600" dirty="0">
                <a:solidFill>
                  <a:srgbClr val="000000">
                    <a:lumMod val="75000"/>
                    <a:lumOff val="25000"/>
                  </a:srgbClr>
                </a:solidFill>
                <a:latin typeface="Calibri" panose="020F0502020204030204"/>
              </a:rPr>
            </a:br>
            <a:endParaRPr lang="en-US" dirty="0"/>
          </a:p>
        </p:txBody>
      </p:sp>
      <p:sp>
        <p:nvSpPr>
          <p:cNvPr id="3" name="Content Placeholder 2"/>
          <p:cNvSpPr>
            <a:spLocks noGrp="1"/>
          </p:cNvSpPr>
          <p:nvPr>
            <p:ph idx="1"/>
          </p:nvPr>
        </p:nvSpPr>
        <p:spPr/>
        <p:txBody>
          <a:bodyPr>
            <a:normAutofit/>
          </a:bodyPr>
          <a:lstStyle/>
          <a:p>
            <a:pPr marL="114300" indent="0">
              <a:buNone/>
            </a:pPr>
            <a:r>
              <a:rPr lang="en-US" sz="1800" dirty="0" smtClean="0"/>
              <a:t>Accidents are an usual issue. Accidents occur due to many issues and cause  small or huge amount of loss to property and person.</a:t>
            </a:r>
          </a:p>
          <a:p>
            <a:pPr marL="114300" indent="0">
              <a:buNone/>
            </a:pPr>
            <a:endParaRPr lang="en-US" sz="1800" dirty="0" smtClean="0"/>
          </a:p>
          <a:p>
            <a:pPr marL="114300" indent="0">
              <a:buNone/>
            </a:pPr>
            <a:r>
              <a:rPr lang="en-IN" sz="1800" dirty="0">
                <a:solidFill>
                  <a:srgbClr val="000000">
                    <a:lumMod val="75000"/>
                    <a:lumOff val="25000"/>
                  </a:srgbClr>
                </a:solidFill>
                <a:ea typeface="Times New Roman" panose="02020603050405020304" pitchFamily="18" charset="0"/>
              </a:rPr>
              <a:t>How do accidents occur or what can be the possible reasons for an accident to </a:t>
            </a:r>
            <a:r>
              <a:rPr lang="en-IN" sz="1800" dirty="0" smtClean="0">
                <a:solidFill>
                  <a:srgbClr val="000000">
                    <a:lumMod val="75000"/>
                    <a:lumOff val="25000"/>
                  </a:srgbClr>
                </a:solidFill>
                <a:ea typeface="Times New Roman" panose="02020603050405020304" pitchFamily="18" charset="0"/>
              </a:rPr>
              <a:t>occur and many other issues like severity of the accident have been explained in the project before. Adding to the data here explaining the data visuals and reasons behind the accidents.</a:t>
            </a:r>
          </a:p>
          <a:p>
            <a:pPr marL="114300" indent="0">
              <a:buNone/>
            </a:pPr>
            <a:endParaRPr lang="en-IN" sz="1800" dirty="0" smtClean="0">
              <a:solidFill>
                <a:srgbClr val="000000">
                  <a:lumMod val="75000"/>
                  <a:lumOff val="25000"/>
                </a:srgbClr>
              </a:solidFill>
              <a:ea typeface="Times New Roman" panose="02020603050405020304" pitchFamily="18" charset="0"/>
            </a:endParaRPr>
          </a:p>
          <a:p>
            <a:pPr marL="114300" indent="0">
              <a:buNone/>
            </a:pPr>
            <a:r>
              <a:rPr lang="en-IN" sz="1800" dirty="0" smtClean="0">
                <a:solidFill>
                  <a:srgbClr val="000000">
                    <a:lumMod val="75000"/>
                    <a:lumOff val="25000"/>
                  </a:srgbClr>
                </a:solidFill>
              </a:rPr>
              <a:t>The report is solemnly focused on giving idea about reasons behind accident and precautions over it. </a:t>
            </a:r>
            <a:endParaRPr lang="en-US" sz="1800" dirty="0"/>
          </a:p>
        </p:txBody>
      </p:sp>
    </p:spTree>
    <p:extLst>
      <p:ext uri="{BB962C8B-B14F-4D97-AF65-F5344CB8AC3E}">
        <p14:creationId xmlns:p14="http://schemas.microsoft.com/office/powerpoint/2010/main" val="2228847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a:bodyPr>
          <a:lstStyle/>
          <a:p>
            <a:pPr marL="114300" indent="0">
              <a:buNone/>
            </a:pPr>
            <a:r>
              <a:rPr lang="en-US" sz="2000" dirty="0"/>
              <a:t>Identify the factors responsible to understand how severe the accident actually </a:t>
            </a:r>
            <a:r>
              <a:rPr lang="en-US" sz="2000" dirty="0" smtClean="0"/>
              <a:t>is. </a:t>
            </a:r>
            <a:r>
              <a:rPr lang="en-US" sz="2000" dirty="0"/>
              <a:t>D</a:t>
            </a:r>
            <a:r>
              <a:rPr lang="en-US" sz="2000" dirty="0" smtClean="0"/>
              <a:t>epicting various </a:t>
            </a:r>
            <a:r>
              <a:rPr lang="en-US" sz="2000" dirty="0"/>
              <a:t>aspects behind an accident from the given data </a:t>
            </a:r>
            <a:r>
              <a:rPr lang="en-US" sz="2000" dirty="0" smtClean="0"/>
              <a:t>and analyzing the same.</a:t>
            </a:r>
          </a:p>
        </p:txBody>
      </p:sp>
    </p:spTree>
    <p:extLst>
      <p:ext uri="{BB962C8B-B14F-4D97-AF65-F5344CB8AC3E}">
        <p14:creationId xmlns:p14="http://schemas.microsoft.com/office/powerpoint/2010/main" val="42864016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data</a:t>
            </a:r>
            <a:endParaRPr lang="en-US" dirty="0"/>
          </a:p>
        </p:txBody>
      </p:sp>
      <p:sp>
        <p:nvSpPr>
          <p:cNvPr id="3" name="Content Placeholder 2"/>
          <p:cNvSpPr>
            <a:spLocks noGrp="1"/>
          </p:cNvSpPr>
          <p:nvPr>
            <p:ph idx="1"/>
          </p:nvPr>
        </p:nvSpPr>
        <p:spPr/>
        <p:txBody>
          <a:bodyPr/>
          <a:lstStyle/>
          <a:p>
            <a:r>
              <a:rPr lang="en-US" sz="1600" dirty="0"/>
              <a:t>The data set which will be used is the Data-Collisions provided through the Applied Data Science Capstone by Coursera. The data consists of the information about the accidents. The data has 194,673 rows and 38 columns. The columns are referred as the features of the dataset.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545" y="3124200"/>
            <a:ext cx="6420480" cy="3508237"/>
          </a:xfrm>
          <a:prstGeom prst="rect">
            <a:avLst/>
          </a:prstGeom>
        </p:spPr>
      </p:pic>
    </p:spTree>
    <p:extLst>
      <p:ext uri="{BB962C8B-B14F-4D97-AF65-F5344CB8AC3E}">
        <p14:creationId xmlns:p14="http://schemas.microsoft.com/office/powerpoint/2010/main" val="25976416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r>
              <a:rPr lang="en-US" dirty="0" smtClean="0"/>
              <a:t>INTERPRETITION</a:t>
            </a:r>
          </a:p>
          <a:p>
            <a:pPr marL="114300" indent="0">
              <a:buNone/>
            </a:pPr>
            <a:r>
              <a:rPr lang="en-US" sz="1400" dirty="0"/>
              <a:t>	</a:t>
            </a:r>
            <a:r>
              <a:rPr lang="en-US" sz="1400" dirty="0" smtClean="0"/>
              <a:t>THE REPORT IS CONCENERED TO ADD UP MORE CLARITY TO THE “</a:t>
            </a:r>
            <a:r>
              <a:rPr lang="en-IN" sz="1400" dirty="0"/>
              <a:t>ACCIDENT SEVERITY CODE </a:t>
            </a:r>
            <a:r>
              <a:rPr lang="en-IN" sz="1400" dirty="0" smtClean="0"/>
              <a:t>PREDICTION” AND DEPECT THE DATA IN MORE VISUAL MANNER.</a:t>
            </a:r>
          </a:p>
          <a:p>
            <a:pPr marL="114300" indent="0">
              <a:buNone/>
            </a:pPr>
            <a:r>
              <a:rPr lang="en-IN" sz="1400" dirty="0" smtClean="0"/>
              <a:t>THE CONCEPT IS TO MAP THE DATA AND UNDERSTAND THE REASON BEHIND THE ACCIDENTS. LATER PRESENTING THE MEASURES AND SEVERITY PREDICTIONS.</a:t>
            </a:r>
          </a:p>
          <a:p>
            <a:pPr marL="114300" indent="0">
              <a:buNone/>
            </a:pPr>
            <a:endParaRPr lang="en-IN" sz="1400" dirty="0"/>
          </a:p>
          <a:p>
            <a:pPr marL="114300" indent="0">
              <a:buNone/>
            </a:pPr>
            <a:endParaRPr lang="en-IN" dirty="0" smtClean="0"/>
          </a:p>
          <a:p>
            <a:r>
              <a:rPr lang="en-IN" dirty="0" smtClean="0"/>
              <a:t>USE OF TABLEAU PUBLIC</a:t>
            </a:r>
          </a:p>
          <a:p>
            <a:pPr marL="114300" indent="0">
              <a:buNone/>
            </a:pPr>
            <a:r>
              <a:rPr lang="en-IN" sz="1400" dirty="0"/>
              <a:t>	</a:t>
            </a:r>
            <a:r>
              <a:rPr lang="en-IN" sz="1400" dirty="0" smtClean="0"/>
              <a:t>THE DATA WAS ANALYZED AND VISUALIZED IN THE TABLEAU IDE .VISUALS ARE DATA FOCUSED AND THE TRY WAS TO EXPLAIN THE ACCIDENT SCENARIOS IN PROPER PICTORICAL MANNER.</a:t>
            </a:r>
            <a:endParaRPr lang="en-US" sz="1400" dirty="0"/>
          </a:p>
        </p:txBody>
      </p:sp>
    </p:spTree>
    <p:extLst>
      <p:ext uri="{BB962C8B-B14F-4D97-AF65-F5344CB8AC3E}">
        <p14:creationId xmlns:p14="http://schemas.microsoft.com/office/powerpoint/2010/main" val="2330959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800" y="5181600"/>
            <a:ext cx="6781800" cy="1295400"/>
          </a:xfrm>
        </p:spPr>
      </p:pic>
      <p:sp>
        <p:nvSpPr>
          <p:cNvPr id="3" name="Text Placeholder 2"/>
          <p:cNvSpPr>
            <a:spLocks noGrp="1"/>
          </p:cNvSpPr>
          <p:nvPr>
            <p:ph type="body" sz="half" idx="2"/>
          </p:nvPr>
        </p:nvSpPr>
        <p:spPr/>
        <p:txBody>
          <a:bodyPr>
            <a:normAutofit lnSpcReduction="10000"/>
          </a:bodyPr>
          <a:lstStyle/>
          <a:p>
            <a:r>
              <a:rPr lang="en-US" dirty="0" smtClean="0"/>
              <a:t>According to the data, it seems to be clear that more accidents occur at the block rather than the intersection</a:t>
            </a:r>
          </a:p>
          <a:p>
            <a:r>
              <a:rPr lang="en-US" dirty="0" smtClean="0"/>
              <a:t>But, the reasons remain unknown and hence nothing can be stated. </a:t>
            </a:r>
            <a:endParaRPr lang="en-US" dirty="0"/>
          </a:p>
        </p:txBody>
      </p:sp>
      <p:sp>
        <p:nvSpPr>
          <p:cNvPr id="4" name="Title 3"/>
          <p:cNvSpPr>
            <a:spLocks noGrp="1"/>
          </p:cNvSpPr>
          <p:nvPr>
            <p:ph type="title"/>
          </p:nvPr>
        </p:nvSpPr>
        <p:spPr/>
        <p:txBody>
          <a:bodyPr>
            <a:normAutofit fontScale="90000"/>
          </a:bodyPr>
          <a:lstStyle/>
          <a:p>
            <a:r>
              <a:rPr lang="en-US" dirty="0" smtClean="0"/>
              <a:t>1.</a:t>
            </a:r>
            <a:br>
              <a:rPr lang="en-US" dirty="0" smtClean="0"/>
            </a:br>
            <a:r>
              <a:rPr lang="en-US" dirty="0" smtClean="0"/>
              <a:t>ADDRESS AND SEVERITY OF ACCIDENT</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6201" y="1524000"/>
            <a:ext cx="4724400" cy="3429000"/>
          </a:xfrm>
          <a:prstGeom prst="rect">
            <a:avLst/>
          </a:prstGeom>
        </p:spPr>
      </p:pic>
      <p:sp>
        <p:nvSpPr>
          <p:cNvPr id="2" name="TextBox 1"/>
          <p:cNvSpPr txBox="1"/>
          <p:nvPr/>
        </p:nvSpPr>
        <p:spPr>
          <a:xfrm>
            <a:off x="990600" y="381000"/>
            <a:ext cx="6629400" cy="836511"/>
          </a:xfrm>
          <a:prstGeom prst="rect">
            <a:avLst/>
          </a:prstGeom>
          <a:solidFill>
            <a:schemeClr val="bg1"/>
          </a:solidFill>
        </p:spPr>
        <p:txBody>
          <a:bodyPr wrap="square" rtlCol="0">
            <a:spAutoFit/>
          </a:bodyPr>
          <a:lstStyle/>
          <a:p>
            <a:pPr algn="ctr">
              <a:lnSpc>
                <a:spcPct val="200000"/>
              </a:lnSpc>
            </a:pPr>
            <a:r>
              <a:rPr lang="en-IN" sz="2800" dirty="0">
                <a:solidFill>
                  <a:schemeClr val="accent1">
                    <a:lumMod val="75000"/>
                  </a:schemeClr>
                </a:solidFill>
                <a:latin typeface="Book Antiqua" panose="02040602050305030304" pitchFamily="18" charset="0"/>
              </a:rPr>
              <a:t>ACCIDENT TYPES &amp; LOCATIONS</a:t>
            </a:r>
            <a:endParaRPr lang="en-US" sz="2800" dirty="0">
              <a:solidFill>
                <a:schemeClr val="accent1">
                  <a:lumMod val="75000"/>
                </a:schemeClr>
              </a:solidFill>
              <a:latin typeface="Book Antiqua" panose="02040602050305030304" pitchFamily="18" charset="0"/>
            </a:endParaRPr>
          </a:p>
        </p:txBody>
      </p:sp>
    </p:spTree>
    <p:extLst>
      <p:ext uri="{BB962C8B-B14F-4D97-AF65-F5344CB8AC3E}">
        <p14:creationId xmlns:p14="http://schemas.microsoft.com/office/powerpoint/2010/main" val="33881327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769000" y="3200400"/>
            <a:ext cx="2298635" cy="1524000"/>
          </a:xfrm>
        </p:spPr>
        <p:txBody>
          <a:bodyPr>
            <a:normAutofit/>
          </a:bodyPr>
          <a:lstStyle/>
          <a:p>
            <a:r>
              <a:rPr lang="en-US" dirty="0" smtClean="0"/>
              <a:t>Getting in detail about the actual occurrence we also need to know severity of accident , type of accident and  actual  location </a:t>
            </a:r>
            <a:r>
              <a:rPr lang="en-US" dirty="0"/>
              <a:t>.</a:t>
            </a:r>
          </a:p>
        </p:txBody>
      </p:sp>
      <p:sp>
        <p:nvSpPr>
          <p:cNvPr id="4" name="Title 3"/>
          <p:cNvSpPr>
            <a:spLocks noGrp="1"/>
          </p:cNvSpPr>
          <p:nvPr>
            <p:ph type="title"/>
          </p:nvPr>
        </p:nvSpPr>
        <p:spPr>
          <a:xfrm>
            <a:off x="769000" y="1734312"/>
            <a:ext cx="2298635" cy="1466087"/>
          </a:xfrm>
        </p:spPr>
        <p:txBody>
          <a:bodyPr>
            <a:normAutofit fontScale="90000"/>
          </a:bodyPr>
          <a:lstStyle/>
          <a:p>
            <a:r>
              <a:rPr lang="en-US" dirty="0" smtClean="0"/>
              <a:t>2.</a:t>
            </a:r>
            <a:br>
              <a:rPr lang="en-US" dirty="0" smtClean="0"/>
            </a:br>
            <a:r>
              <a:rPr lang="en-US" dirty="0" smtClean="0"/>
              <a:t>place of occurrence with accident numbers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7600" y="1752600"/>
            <a:ext cx="5181600" cy="3200400"/>
          </a:xfrm>
        </p:spPr>
      </p:pic>
    </p:spTree>
    <p:extLst>
      <p:ext uri="{BB962C8B-B14F-4D97-AF65-F5344CB8AC3E}">
        <p14:creationId xmlns:p14="http://schemas.microsoft.com/office/powerpoint/2010/main" val="39216846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p:txBody>
          <a:bodyPr>
            <a:normAutofit/>
          </a:bodyPr>
          <a:lstStyle/>
          <a:p>
            <a:r>
              <a:rPr lang="en-US" dirty="0" smtClean="0"/>
              <a:t>Accidents occurred in vivid manners.. A more clear and differentiae view about the type of accident with its place is shown in the next slide. </a:t>
            </a:r>
            <a:endParaRPr lang="en-US" dirty="0"/>
          </a:p>
        </p:txBody>
      </p:sp>
      <p:sp>
        <p:nvSpPr>
          <p:cNvPr id="4" name="Title 3"/>
          <p:cNvSpPr>
            <a:spLocks noGrp="1"/>
          </p:cNvSpPr>
          <p:nvPr>
            <p:ph type="title"/>
          </p:nvPr>
        </p:nvSpPr>
        <p:spPr/>
        <p:txBody>
          <a:bodyPr/>
          <a:lstStyle/>
          <a:p>
            <a:r>
              <a:rPr lang="en-US" dirty="0" smtClean="0"/>
              <a:t>3.</a:t>
            </a:r>
            <a:br>
              <a:rPr lang="en-US" dirty="0" smtClean="0"/>
            </a:br>
            <a:r>
              <a:rPr lang="en-US" dirty="0" smtClean="0"/>
              <a:t>The accident types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6200000">
            <a:off x="4019552" y="819149"/>
            <a:ext cx="4229101" cy="4648202"/>
          </a:xfrm>
        </p:spPr>
        <p:style>
          <a:lnRef idx="2">
            <a:schemeClr val="dk1">
              <a:shade val="50000"/>
            </a:schemeClr>
          </a:lnRef>
          <a:fillRef idx="1">
            <a:schemeClr val="dk1"/>
          </a:fillRef>
          <a:effectRef idx="0">
            <a:schemeClr val="dk1"/>
          </a:effectRef>
          <a:fontRef idx="minor">
            <a:schemeClr val="lt1"/>
          </a:fontRef>
        </p:style>
      </p:pic>
    </p:spTree>
    <p:extLst>
      <p:ext uri="{BB962C8B-B14F-4D97-AF65-F5344CB8AC3E}">
        <p14:creationId xmlns:p14="http://schemas.microsoft.com/office/powerpoint/2010/main" val="241729439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181</TotalTime>
  <Words>536</Words>
  <Application>Microsoft Office PowerPoint</Application>
  <PresentationFormat>On-screen Show (4:3)</PresentationFormat>
  <Paragraphs>53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Apothecary</vt:lpstr>
      <vt:lpstr>ACCIDENT SEVERITY AND ANALYSIS REPORT</vt:lpstr>
      <vt:lpstr>INDEX</vt:lpstr>
      <vt:lpstr>INTRODUCTION </vt:lpstr>
      <vt:lpstr>Problem statement</vt:lpstr>
      <vt:lpstr>About data</vt:lpstr>
      <vt:lpstr>METHODOLOGY</vt:lpstr>
      <vt:lpstr>1. ADDRESS AND SEVERITY OF ACCIDENT</vt:lpstr>
      <vt:lpstr>2. place of occurrence with accident numbers</vt:lpstr>
      <vt:lpstr>3. The accident types</vt:lpstr>
      <vt:lpstr>The type of collision with the address </vt:lpstr>
      <vt:lpstr>1. hitting a parked car</vt:lpstr>
      <vt:lpstr>2. Non attentive driver </vt:lpstr>
      <vt:lpstr>3. over speeding </vt:lpstr>
      <vt:lpstr>4. Considering weather</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ACCIDENT SEVERITY AND ANALYSIS REPORT</dc:title>
  <dc:creator/>
  <cp:lastModifiedBy>jatin</cp:lastModifiedBy>
  <cp:revision>17</cp:revision>
  <dcterms:created xsi:type="dcterms:W3CDTF">2006-08-16T00:00:00Z</dcterms:created>
  <dcterms:modified xsi:type="dcterms:W3CDTF">2020-10-29T09:12:33Z</dcterms:modified>
</cp:coreProperties>
</file>