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86" r:id="rId6"/>
    <p:sldId id="287" r:id="rId7"/>
    <p:sldId id="288" r:id="rId8"/>
    <p:sldId id="289" r:id="rId9"/>
    <p:sldId id="290" r:id="rId10"/>
    <p:sldId id="292" r:id="rId11"/>
    <p:sldId id="293" r:id="rId12"/>
    <p:sldId id="278"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D3F293-96C5-4F9E-9F50-5E43802919BC}" v="824" dt="2023-05-24T19:07:38.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108" d="100"/>
          <a:sy n="108" d="100"/>
        </p:scale>
        <p:origin x="11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tin verma" userId="ad0b7f250cefb183" providerId="Windows Live" clId="Web-{B3D3F293-96C5-4F9E-9F50-5E43802919BC}"/>
    <pc:docChg chg="addSld delSld modSld sldOrd">
      <pc:chgData name="Jatin verma" userId="ad0b7f250cefb183" providerId="Windows Live" clId="Web-{B3D3F293-96C5-4F9E-9F50-5E43802919BC}" dt="2023-05-24T19:07:37.048" v="504" actId="20577"/>
      <pc:docMkLst>
        <pc:docMk/>
      </pc:docMkLst>
      <pc:sldChg chg="modSp">
        <pc:chgData name="Jatin verma" userId="ad0b7f250cefb183" providerId="Windows Live" clId="Web-{B3D3F293-96C5-4F9E-9F50-5E43802919BC}" dt="2023-05-24T10:31:01.296" v="84" actId="20577"/>
        <pc:sldMkLst>
          <pc:docMk/>
          <pc:sldMk cId="0" sldId="267"/>
        </pc:sldMkLst>
        <pc:spChg chg="mod">
          <ac:chgData name="Jatin verma" userId="ad0b7f250cefb183" providerId="Windows Live" clId="Web-{B3D3F293-96C5-4F9E-9F50-5E43802919BC}" dt="2023-05-24T10:31:01.296" v="84" actId="20577"/>
          <ac:spMkLst>
            <pc:docMk/>
            <pc:sldMk cId="0" sldId="267"/>
            <ac:spMk id="3" creationId="{00000000-0000-0000-0000-000000000000}"/>
          </ac:spMkLst>
        </pc:spChg>
      </pc:sldChg>
      <pc:sldChg chg="modSp">
        <pc:chgData name="Jatin verma" userId="ad0b7f250cefb183" providerId="Windows Live" clId="Web-{B3D3F293-96C5-4F9E-9F50-5E43802919BC}" dt="2023-05-24T10:30:01.653" v="60" actId="20577"/>
        <pc:sldMkLst>
          <pc:docMk/>
          <pc:sldMk cId="0" sldId="268"/>
        </pc:sldMkLst>
        <pc:spChg chg="mod">
          <ac:chgData name="Jatin verma" userId="ad0b7f250cefb183" providerId="Windows Live" clId="Web-{B3D3F293-96C5-4F9E-9F50-5E43802919BC}" dt="2023-05-24T10:30:01.653" v="60" actId="20577"/>
          <ac:spMkLst>
            <pc:docMk/>
            <pc:sldMk cId="0" sldId="268"/>
            <ac:spMk id="4" creationId="{00000000-0000-0000-0000-000000000000}"/>
          </ac:spMkLst>
        </pc:spChg>
        <pc:spChg chg="mod">
          <ac:chgData name="Jatin verma" userId="ad0b7f250cefb183" providerId="Windows Live" clId="Web-{B3D3F293-96C5-4F9E-9F50-5E43802919BC}" dt="2023-05-24T10:29:47.309" v="53" actId="20577"/>
          <ac:spMkLst>
            <pc:docMk/>
            <pc:sldMk cId="0" sldId="268"/>
            <ac:spMk id="6" creationId="{39596CC0-0544-9FD2-7AFD-B23ECB7AE8F4}"/>
          </ac:spMkLst>
        </pc:spChg>
      </pc:sldChg>
      <pc:sldChg chg="modSp">
        <pc:chgData name="Jatin verma" userId="ad0b7f250cefb183" providerId="Windows Live" clId="Web-{B3D3F293-96C5-4F9E-9F50-5E43802919BC}" dt="2023-05-24T10:33:26.457" v="110" actId="20577"/>
        <pc:sldMkLst>
          <pc:docMk/>
          <pc:sldMk cId="0" sldId="271"/>
        </pc:sldMkLst>
        <pc:spChg chg="mod">
          <ac:chgData name="Jatin verma" userId="ad0b7f250cefb183" providerId="Windows Live" clId="Web-{B3D3F293-96C5-4F9E-9F50-5E43802919BC}" dt="2023-05-24T10:33:26.457" v="110" actId="20577"/>
          <ac:spMkLst>
            <pc:docMk/>
            <pc:sldMk cId="0" sldId="271"/>
            <ac:spMk id="3" creationId="{00000000-0000-0000-0000-000000000000}"/>
          </ac:spMkLst>
        </pc:spChg>
      </pc:sldChg>
      <pc:sldChg chg="del">
        <pc:chgData name="Jatin verma" userId="ad0b7f250cefb183" providerId="Windows Live" clId="Web-{B3D3F293-96C5-4F9E-9F50-5E43802919BC}" dt="2023-05-24T10:45:23.058" v="191"/>
        <pc:sldMkLst>
          <pc:docMk/>
          <pc:sldMk cId="0" sldId="272"/>
        </pc:sldMkLst>
      </pc:sldChg>
      <pc:sldChg chg="addSp modSp">
        <pc:chgData name="Jatin verma" userId="ad0b7f250cefb183" providerId="Windows Live" clId="Web-{B3D3F293-96C5-4F9E-9F50-5E43802919BC}" dt="2023-05-24T10:37:03.589" v="140" actId="14100"/>
        <pc:sldMkLst>
          <pc:docMk/>
          <pc:sldMk cId="0" sldId="273"/>
        </pc:sldMkLst>
        <pc:spChg chg="mod">
          <ac:chgData name="Jatin verma" userId="ad0b7f250cefb183" providerId="Windows Live" clId="Web-{B3D3F293-96C5-4F9E-9F50-5E43802919BC}" dt="2023-05-24T10:34:37.771" v="116" actId="20577"/>
          <ac:spMkLst>
            <pc:docMk/>
            <pc:sldMk cId="0" sldId="273"/>
            <ac:spMk id="2" creationId="{00000000-0000-0000-0000-000000000000}"/>
          </ac:spMkLst>
        </pc:spChg>
        <pc:spChg chg="mod">
          <ac:chgData name="Jatin verma" userId="ad0b7f250cefb183" providerId="Windows Live" clId="Web-{B3D3F293-96C5-4F9E-9F50-5E43802919BC}" dt="2023-05-24T10:34:26.396" v="113" actId="20577"/>
          <ac:spMkLst>
            <pc:docMk/>
            <pc:sldMk cId="0" sldId="273"/>
            <ac:spMk id="3" creationId="{00000000-0000-0000-0000-000000000000}"/>
          </ac:spMkLst>
        </pc:spChg>
        <pc:spChg chg="add mod">
          <ac:chgData name="Jatin verma" userId="ad0b7f250cefb183" providerId="Windows Live" clId="Web-{B3D3F293-96C5-4F9E-9F50-5E43802919BC}" dt="2023-05-24T10:37:03.589" v="140" actId="14100"/>
          <ac:spMkLst>
            <pc:docMk/>
            <pc:sldMk cId="0" sldId="273"/>
            <ac:spMk id="4" creationId="{5BBB4D52-F274-234D-9152-24C36008C167}"/>
          </ac:spMkLst>
        </pc:spChg>
      </pc:sldChg>
      <pc:sldChg chg="del">
        <pc:chgData name="Jatin verma" userId="ad0b7f250cefb183" providerId="Windows Live" clId="Web-{B3D3F293-96C5-4F9E-9F50-5E43802919BC}" dt="2023-05-24T10:45:21.198" v="190"/>
        <pc:sldMkLst>
          <pc:docMk/>
          <pc:sldMk cId="0" sldId="274"/>
        </pc:sldMkLst>
      </pc:sldChg>
      <pc:sldChg chg="del">
        <pc:chgData name="Jatin verma" userId="ad0b7f250cefb183" providerId="Windows Live" clId="Web-{B3D3F293-96C5-4F9E-9F50-5E43802919BC}" dt="2023-05-24T10:45:19.198" v="189"/>
        <pc:sldMkLst>
          <pc:docMk/>
          <pc:sldMk cId="0" sldId="275"/>
        </pc:sldMkLst>
      </pc:sldChg>
      <pc:sldChg chg="modSp">
        <pc:chgData name="Jatin verma" userId="ad0b7f250cefb183" providerId="Windows Live" clId="Web-{B3D3F293-96C5-4F9E-9F50-5E43802919BC}" dt="2023-05-24T10:56:57.251" v="367" actId="20577"/>
        <pc:sldMkLst>
          <pc:docMk/>
          <pc:sldMk cId="0" sldId="278"/>
        </pc:sldMkLst>
        <pc:spChg chg="mod">
          <ac:chgData name="Jatin verma" userId="ad0b7f250cefb183" providerId="Windows Live" clId="Web-{B3D3F293-96C5-4F9E-9F50-5E43802919BC}" dt="2023-05-24T10:56:57.251" v="367" actId="20577"/>
          <ac:spMkLst>
            <pc:docMk/>
            <pc:sldMk cId="0" sldId="278"/>
            <ac:spMk id="3" creationId="{00000000-0000-0000-0000-000000000000}"/>
          </ac:spMkLst>
        </pc:spChg>
      </pc:sldChg>
      <pc:sldChg chg="del">
        <pc:chgData name="Jatin verma" userId="ad0b7f250cefb183" providerId="Windows Live" clId="Web-{B3D3F293-96C5-4F9E-9F50-5E43802919BC}" dt="2023-05-24T10:46:18.294" v="215"/>
        <pc:sldMkLst>
          <pc:docMk/>
          <pc:sldMk cId="0" sldId="279"/>
        </pc:sldMkLst>
      </pc:sldChg>
      <pc:sldChg chg="del">
        <pc:chgData name="Jatin verma" userId="ad0b7f250cefb183" providerId="Windows Live" clId="Web-{B3D3F293-96C5-4F9E-9F50-5E43802919BC}" dt="2023-05-24T10:45:17.417" v="188"/>
        <pc:sldMkLst>
          <pc:docMk/>
          <pc:sldMk cId="286059480" sldId="282"/>
        </pc:sldMkLst>
      </pc:sldChg>
      <pc:sldChg chg="del">
        <pc:chgData name="Jatin verma" userId="ad0b7f250cefb183" providerId="Windows Live" clId="Web-{B3D3F293-96C5-4F9E-9F50-5E43802919BC}" dt="2023-05-24T10:45:15.339" v="187"/>
        <pc:sldMkLst>
          <pc:docMk/>
          <pc:sldMk cId="2571628981" sldId="283"/>
        </pc:sldMkLst>
      </pc:sldChg>
      <pc:sldChg chg="del">
        <pc:chgData name="Jatin verma" userId="ad0b7f250cefb183" providerId="Windows Live" clId="Web-{B3D3F293-96C5-4F9E-9F50-5E43802919BC}" dt="2023-05-24T10:45:11.807" v="185"/>
        <pc:sldMkLst>
          <pc:docMk/>
          <pc:sldMk cId="1633946123" sldId="284"/>
        </pc:sldMkLst>
      </pc:sldChg>
      <pc:sldChg chg="del">
        <pc:chgData name="Jatin verma" userId="ad0b7f250cefb183" providerId="Windows Live" clId="Web-{B3D3F293-96C5-4F9E-9F50-5E43802919BC}" dt="2023-05-24T10:45:13.620" v="186"/>
        <pc:sldMkLst>
          <pc:docMk/>
          <pc:sldMk cId="4082250883" sldId="285"/>
        </pc:sldMkLst>
      </pc:sldChg>
      <pc:sldChg chg="addSp modSp new ord">
        <pc:chgData name="Jatin verma" userId="ad0b7f250cefb183" providerId="Windows Live" clId="Web-{B3D3F293-96C5-4F9E-9F50-5E43802919BC}" dt="2023-05-24T10:38:53.842" v="151" actId="14100"/>
        <pc:sldMkLst>
          <pc:docMk/>
          <pc:sldMk cId="3875851491" sldId="286"/>
        </pc:sldMkLst>
        <pc:spChg chg="add mod">
          <ac:chgData name="Jatin verma" userId="ad0b7f250cefb183" providerId="Windows Live" clId="Web-{B3D3F293-96C5-4F9E-9F50-5E43802919BC}" dt="2023-05-24T10:38:53.842" v="151" actId="14100"/>
          <ac:spMkLst>
            <pc:docMk/>
            <pc:sldMk cId="3875851491" sldId="286"/>
            <ac:spMk id="2" creationId="{D10F8EF0-B3E3-0116-D62F-DA8BFAB138C0}"/>
          </ac:spMkLst>
        </pc:spChg>
      </pc:sldChg>
      <pc:sldChg chg="addSp modSp new">
        <pc:chgData name="Jatin verma" userId="ad0b7f250cefb183" providerId="Windows Live" clId="Web-{B3D3F293-96C5-4F9E-9F50-5E43802919BC}" dt="2023-05-24T11:03:07.513" v="430" actId="20577"/>
        <pc:sldMkLst>
          <pc:docMk/>
          <pc:sldMk cId="859909779" sldId="287"/>
        </pc:sldMkLst>
        <pc:spChg chg="add mod">
          <ac:chgData name="Jatin verma" userId="ad0b7f250cefb183" providerId="Windows Live" clId="Web-{B3D3F293-96C5-4F9E-9F50-5E43802919BC}" dt="2023-05-24T10:39:27.187" v="155" actId="20577"/>
          <ac:spMkLst>
            <pc:docMk/>
            <pc:sldMk cId="859909779" sldId="287"/>
            <ac:spMk id="2" creationId="{E3225CB5-90E7-8B9B-E224-2C02C50F9396}"/>
          </ac:spMkLst>
        </pc:spChg>
        <pc:spChg chg="add mod">
          <ac:chgData name="Jatin verma" userId="ad0b7f250cefb183" providerId="Windows Live" clId="Web-{B3D3F293-96C5-4F9E-9F50-5E43802919BC}" dt="2023-05-24T11:03:07.513" v="430" actId="20577"/>
          <ac:spMkLst>
            <pc:docMk/>
            <pc:sldMk cId="859909779" sldId="287"/>
            <ac:spMk id="3" creationId="{98EEDF58-4ACD-77A1-6B53-31D5373A98E5}"/>
          </ac:spMkLst>
        </pc:spChg>
      </pc:sldChg>
      <pc:sldChg chg="addSp modSp new">
        <pc:chgData name="Jatin verma" userId="ad0b7f250cefb183" providerId="Windows Live" clId="Web-{B3D3F293-96C5-4F9E-9F50-5E43802919BC}" dt="2023-05-24T11:07:06.161" v="446" actId="1076"/>
        <pc:sldMkLst>
          <pc:docMk/>
          <pc:sldMk cId="1058331963" sldId="288"/>
        </pc:sldMkLst>
        <pc:spChg chg="add mod">
          <ac:chgData name="Jatin verma" userId="ad0b7f250cefb183" providerId="Windows Live" clId="Web-{B3D3F293-96C5-4F9E-9F50-5E43802919BC}" dt="2023-05-24T10:42:26.552" v="162" actId="14100"/>
          <ac:spMkLst>
            <pc:docMk/>
            <pc:sldMk cId="1058331963" sldId="288"/>
            <ac:spMk id="2" creationId="{F52807EC-A283-F990-BF60-17C84BA8FEF5}"/>
          </ac:spMkLst>
        </pc:spChg>
        <pc:spChg chg="add mod">
          <ac:chgData name="Jatin verma" userId="ad0b7f250cefb183" providerId="Windows Live" clId="Web-{B3D3F293-96C5-4F9E-9F50-5E43802919BC}" dt="2023-05-24T11:04:51.923" v="440" actId="20577"/>
          <ac:spMkLst>
            <pc:docMk/>
            <pc:sldMk cId="1058331963" sldId="288"/>
            <ac:spMk id="3" creationId="{AF71B6DB-82AC-0E6D-00BB-AAC5051522E9}"/>
          </ac:spMkLst>
        </pc:spChg>
        <pc:picChg chg="add mod">
          <ac:chgData name="Jatin verma" userId="ad0b7f250cefb183" providerId="Windows Live" clId="Web-{B3D3F293-96C5-4F9E-9F50-5E43802919BC}" dt="2023-05-24T11:07:06.161" v="446" actId="1076"/>
          <ac:picMkLst>
            <pc:docMk/>
            <pc:sldMk cId="1058331963" sldId="288"/>
            <ac:picMk id="4" creationId="{8CE55705-AC3E-0621-3793-E38FF3563706}"/>
          </ac:picMkLst>
        </pc:picChg>
      </pc:sldChg>
      <pc:sldChg chg="addSp modSp new">
        <pc:chgData name="Jatin verma" userId="ad0b7f250cefb183" providerId="Windows Live" clId="Web-{B3D3F293-96C5-4F9E-9F50-5E43802919BC}" dt="2023-05-24T10:55:40.515" v="351" actId="14100"/>
        <pc:sldMkLst>
          <pc:docMk/>
          <pc:sldMk cId="314816128" sldId="289"/>
        </pc:sldMkLst>
        <pc:spChg chg="add mod">
          <ac:chgData name="Jatin verma" userId="ad0b7f250cefb183" providerId="Windows Live" clId="Web-{B3D3F293-96C5-4F9E-9F50-5E43802919BC}" dt="2023-05-24T10:42:49.662" v="167" actId="20577"/>
          <ac:spMkLst>
            <pc:docMk/>
            <pc:sldMk cId="314816128" sldId="289"/>
            <ac:spMk id="2" creationId="{303FE782-1344-0CD0-72D7-0FBBE04A753D}"/>
          </ac:spMkLst>
        </pc:spChg>
        <pc:spChg chg="add mod">
          <ac:chgData name="Jatin verma" userId="ad0b7f250cefb183" providerId="Windows Live" clId="Web-{B3D3F293-96C5-4F9E-9F50-5E43802919BC}" dt="2023-05-24T10:55:40.515" v="351" actId="14100"/>
          <ac:spMkLst>
            <pc:docMk/>
            <pc:sldMk cId="314816128" sldId="289"/>
            <ac:spMk id="3" creationId="{0D33333A-5F42-C06D-7266-271CD43D6180}"/>
          </ac:spMkLst>
        </pc:spChg>
      </pc:sldChg>
      <pc:sldChg chg="addSp modSp new">
        <pc:chgData name="Jatin verma" userId="ad0b7f250cefb183" providerId="Windows Live" clId="Web-{B3D3F293-96C5-4F9E-9F50-5E43802919BC}" dt="2023-05-24T10:48:34.079" v="225" actId="14100"/>
        <pc:sldMkLst>
          <pc:docMk/>
          <pc:sldMk cId="3719028288" sldId="290"/>
        </pc:sldMkLst>
        <pc:spChg chg="add mod">
          <ac:chgData name="Jatin verma" userId="ad0b7f250cefb183" providerId="Windows Live" clId="Web-{B3D3F293-96C5-4F9E-9F50-5E43802919BC}" dt="2023-05-24T10:43:13.475" v="172" actId="1076"/>
          <ac:spMkLst>
            <pc:docMk/>
            <pc:sldMk cId="3719028288" sldId="290"/>
            <ac:spMk id="2" creationId="{0FC60FC7-7713-819A-D984-BF79B7CFC3A3}"/>
          </ac:spMkLst>
        </pc:spChg>
        <pc:picChg chg="add mod">
          <ac:chgData name="Jatin verma" userId="ad0b7f250cefb183" providerId="Windows Live" clId="Web-{B3D3F293-96C5-4F9E-9F50-5E43802919BC}" dt="2023-05-24T10:48:34.079" v="225" actId="14100"/>
          <ac:picMkLst>
            <pc:docMk/>
            <pc:sldMk cId="3719028288" sldId="290"/>
            <ac:picMk id="3" creationId="{20DDF293-8715-6798-B724-EA7A1B387510}"/>
          </ac:picMkLst>
        </pc:picChg>
      </pc:sldChg>
      <pc:sldChg chg="addSp modSp new del">
        <pc:chgData name="Jatin verma" userId="ad0b7f250cefb183" providerId="Windows Live" clId="Web-{B3D3F293-96C5-4F9E-9F50-5E43802919BC}" dt="2023-05-24T11:12:44.141" v="447"/>
        <pc:sldMkLst>
          <pc:docMk/>
          <pc:sldMk cId="1159154406" sldId="291"/>
        </pc:sldMkLst>
        <pc:spChg chg="add mod">
          <ac:chgData name="Jatin verma" userId="ad0b7f250cefb183" providerId="Windows Live" clId="Web-{B3D3F293-96C5-4F9E-9F50-5E43802919BC}" dt="2023-05-24T10:43:36.835" v="175" actId="20577"/>
          <ac:spMkLst>
            <pc:docMk/>
            <pc:sldMk cId="1159154406" sldId="291"/>
            <ac:spMk id="2" creationId="{6BA6690D-746E-2411-0B3C-A2237C5E9F45}"/>
          </ac:spMkLst>
        </pc:spChg>
      </pc:sldChg>
      <pc:sldChg chg="addSp modSp new">
        <pc:chgData name="Jatin verma" userId="ad0b7f250cefb183" providerId="Windows Live" clId="Web-{B3D3F293-96C5-4F9E-9F50-5E43802919BC}" dt="2023-05-24T17:34:22.370" v="459" actId="1076"/>
        <pc:sldMkLst>
          <pc:docMk/>
          <pc:sldMk cId="3179482935" sldId="292"/>
        </pc:sldMkLst>
        <pc:spChg chg="add mod">
          <ac:chgData name="Jatin verma" userId="ad0b7f250cefb183" providerId="Windows Live" clId="Web-{B3D3F293-96C5-4F9E-9F50-5E43802919BC}" dt="2023-05-24T10:43:58.461" v="179" actId="20577"/>
          <ac:spMkLst>
            <pc:docMk/>
            <pc:sldMk cId="3179482935" sldId="292"/>
            <ac:spMk id="2" creationId="{ED754B80-2D51-BC3D-BA95-0E8F312750C8}"/>
          </ac:spMkLst>
        </pc:spChg>
        <pc:picChg chg="add mod">
          <ac:chgData name="Jatin verma" userId="ad0b7f250cefb183" providerId="Windows Live" clId="Web-{B3D3F293-96C5-4F9E-9F50-5E43802919BC}" dt="2023-05-24T17:34:22.370" v="459" actId="1076"/>
          <ac:picMkLst>
            <pc:docMk/>
            <pc:sldMk cId="3179482935" sldId="292"/>
            <ac:picMk id="3" creationId="{0A2F0BDE-5366-3DE7-B7CD-DE82E1B4701E}"/>
          </ac:picMkLst>
        </pc:picChg>
      </pc:sldChg>
      <pc:sldChg chg="addSp modSp new">
        <pc:chgData name="Jatin verma" userId="ad0b7f250cefb183" providerId="Windows Live" clId="Web-{B3D3F293-96C5-4F9E-9F50-5E43802919BC}" dt="2023-05-24T19:07:37.048" v="504" actId="20577"/>
        <pc:sldMkLst>
          <pc:docMk/>
          <pc:sldMk cId="1389063497" sldId="293"/>
        </pc:sldMkLst>
        <pc:spChg chg="add mod">
          <ac:chgData name="Jatin verma" userId="ad0b7f250cefb183" providerId="Windows Live" clId="Web-{B3D3F293-96C5-4F9E-9F50-5E43802919BC}" dt="2023-05-24T10:44:22.040" v="184" actId="20577"/>
          <ac:spMkLst>
            <pc:docMk/>
            <pc:sldMk cId="1389063497" sldId="293"/>
            <ac:spMk id="2" creationId="{F7C453F1-46B2-2F06-785D-4EAC648E194A}"/>
          </ac:spMkLst>
        </pc:spChg>
        <pc:spChg chg="add mod">
          <ac:chgData name="Jatin verma" userId="ad0b7f250cefb183" providerId="Windows Live" clId="Web-{B3D3F293-96C5-4F9E-9F50-5E43802919BC}" dt="2023-05-24T19:07:37.048" v="504" actId="20577"/>
          <ac:spMkLst>
            <pc:docMk/>
            <pc:sldMk cId="1389063497" sldId="293"/>
            <ac:spMk id="3" creationId="{B2F9AF0E-3E05-F1AA-4FB8-3460084FB9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5/24/2023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5/24/2023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7560840" cy="646331"/>
          </a:xfrm>
          <a:prstGeom prst="rect">
            <a:avLst/>
          </a:prstGeom>
          <a:noFill/>
        </p:spPr>
        <p:txBody>
          <a:bodyPr wrap="square" lIns="91440" tIns="45720" rIns="91440" bIns="45720" rtlCol="0" anchor="t">
            <a:spAutoFit/>
          </a:bodyPr>
          <a:lstStyle/>
          <a:p>
            <a:pPr algn="ctr"/>
            <a:r>
              <a:rPr lang="en-US" sz="3600" dirty="0">
                <a:solidFill>
                  <a:srgbClr val="FF0000"/>
                </a:solidFill>
                <a:latin typeface="Arial Black"/>
              </a:rPr>
              <a:t>Project Based Learning -IV</a:t>
            </a:r>
            <a:endParaRPr lang="en-US" sz="3600" dirty="0">
              <a:solidFill>
                <a:srgbClr val="FF0000"/>
              </a:solidFill>
              <a:latin typeface="Arial Black"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428433"/>
            <a:ext cx="5112568" cy="2492990"/>
          </a:xfrm>
          <a:prstGeom prst="rect">
            <a:avLst/>
          </a:prstGeom>
          <a:solidFill>
            <a:schemeClr val="accent6">
              <a:lumMod val="60000"/>
              <a:lumOff val="40000"/>
            </a:schemeClr>
          </a:solidFill>
        </p:spPr>
        <p:txBody>
          <a:bodyPr wrap="square" lIns="91440" tIns="45720" rIns="91440" bIns="45720" rtlCol="0" anchor="t">
            <a:spAutoFit/>
          </a:bodyPr>
          <a:lstStyle/>
          <a:p>
            <a:r>
              <a:rPr lang="en-US" sz="2000" dirty="0"/>
              <a:t>Team Details:</a:t>
            </a:r>
          </a:p>
          <a:p>
            <a:r>
              <a:rPr lang="en-US" sz="2000" dirty="0">
                <a:cs typeface="Calibri"/>
              </a:rPr>
              <a:t> Jatin Verma(2110993803)</a:t>
            </a:r>
          </a:p>
          <a:p>
            <a:r>
              <a:rPr lang="en-US" sz="2000" dirty="0">
                <a:cs typeface="Calibri"/>
              </a:rPr>
              <a:t>Kangna Galhotra(2110993804)</a:t>
            </a:r>
            <a:endParaRPr lang="en-US" dirty="0"/>
          </a:p>
          <a:p>
            <a:endParaRPr lang="en-US" sz="2000" dirty="0"/>
          </a:p>
          <a:p>
            <a:endParaRPr lang="en-US" sz="2000" dirty="0">
              <a:solidFill>
                <a:srgbClr val="000000"/>
              </a:solidFill>
              <a:cs typeface="Calibri"/>
            </a:endParaRPr>
          </a:p>
          <a:p>
            <a:endParaRPr lang="en-US" dirty="0">
              <a:solidFill>
                <a:srgbClr val="FFFFFF"/>
              </a:solidFill>
              <a:latin typeface="Calibri"/>
              <a:cs typeface="Calibri"/>
            </a:endParaRPr>
          </a:p>
          <a:p>
            <a:r>
              <a:rPr lang="en-US" sz="2000" dirty="0">
                <a:latin typeface="Times New Roman"/>
                <a:cs typeface="Times New Roman"/>
              </a:rPr>
              <a:t>Faculty Coordinator: Dr. Kamal Deep Garg</a:t>
            </a:r>
            <a:endParaRPr lang="en-US" sz="2000" dirty="0">
              <a:solidFill>
                <a:srgbClr val="000000"/>
              </a:solidFill>
              <a:latin typeface="Times New Roman"/>
              <a:cs typeface="Times New Roman"/>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754B80-2D51-BC3D-BA95-0E8F312750C8}"/>
              </a:ext>
            </a:extLst>
          </p:cNvPr>
          <p:cNvSpPr txBox="1"/>
          <p:nvPr/>
        </p:nvSpPr>
        <p:spPr>
          <a:xfrm>
            <a:off x="230521" y="204907"/>
            <a:ext cx="2817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ea typeface="+mn-lt"/>
                <a:cs typeface="+mn-lt"/>
              </a:rPr>
              <a:t>Results</a:t>
            </a:r>
            <a:endParaRPr lang="en-US" dirty="0"/>
          </a:p>
        </p:txBody>
      </p:sp>
      <p:pic>
        <p:nvPicPr>
          <p:cNvPr id="3" name="Picture 3">
            <a:extLst>
              <a:ext uri="{FF2B5EF4-FFF2-40B4-BE49-F238E27FC236}">
                <a16:creationId xmlns:a16="http://schemas.microsoft.com/office/drawing/2014/main" id="{0A2F0BDE-5366-3DE7-B7CD-DE82E1B4701E}"/>
              </a:ext>
            </a:extLst>
          </p:cNvPr>
          <p:cNvPicPr>
            <a:picLocks noChangeAspect="1"/>
          </p:cNvPicPr>
          <p:nvPr/>
        </p:nvPicPr>
        <p:blipFill>
          <a:blip r:embed="rId2"/>
          <a:stretch>
            <a:fillRect/>
          </a:stretch>
        </p:blipFill>
        <p:spPr>
          <a:xfrm>
            <a:off x="2098223" y="1917989"/>
            <a:ext cx="5029197" cy="2933576"/>
          </a:xfrm>
          <a:prstGeom prst="rect">
            <a:avLst/>
          </a:prstGeom>
        </p:spPr>
      </p:pic>
    </p:spTree>
    <p:extLst>
      <p:ext uri="{BB962C8B-B14F-4D97-AF65-F5344CB8AC3E}">
        <p14:creationId xmlns:p14="http://schemas.microsoft.com/office/powerpoint/2010/main" val="3179482935"/>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453F1-46B2-2F06-785D-4EAC648E194A}"/>
              </a:ext>
            </a:extLst>
          </p:cNvPr>
          <p:cNvSpPr txBox="1"/>
          <p:nvPr/>
        </p:nvSpPr>
        <p:spPr>
          <a:xfrm>
            <a:off x="217714" y="179294"/>
            <a:ext cx="29711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ea typeface="+mn-lt"/>
                <a:cs typeface="+mn-lt"/>
              </a:rPr>
              <a:t>Analysis</a:t>
            </a:r>
            <a:endParaRPr lang="en-US" dirty="0">
              <a:ea typeface="+mn-lt"/>
              <a:cs typeface="+mn-lt"/>
            </a:endParaRPr>
          </a:p>
        </p:txBody>
      </p:sp>
      <p:sp>
        <p:nvSpPr>
          <p:cNvPr id="3" name="TextBox 2">
            <a:extLst>
              <a:ext uri="{FF2B5EF4-FFF2-40B4-BE49-F238E27FC236}">
                <a16:creationId xmlns:a16="http://schemas.microsoft.com/office/drawing/2014/main" id="{B2F9AF0E-3E05-F1AA-4FB8-3460084FB9A2}"/>
              </a:ext>
            </a:extLst>
          </p:cNvPr>
          <p:cNvSpPr txBox="1"/>
          <p:nvPr/>
        </p:nvSpPr>
        <p:spPr>
          <a:xfrm>
            <a:off x="367392" y="1891392"/>
            <a:ext cx="840921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02124"/>
                </a:solidFill>
                <a:latin typeface="Times New Roman"/>
                <a:ea typeface="+mn-lt"/>
                <a:cs typeface="+mn-lt"/>
              </a:rPr>
              <a:t>Among the models, Voting Regressor showed the best performance, achieving low mean RMSE and high mean R-squared values. Random Forest Regressor also performed well, with a comparable RMSE to Elastic Net and Gradient Boosting Regressor but a slightly lower R-squared. SVR exhibited poor performance, with a high RMSE and a negative R-squared, indicating its limitations for house price prediction in this case.</a:t>
            </a:r>
            <a:endParaRPr lang="en-US" dirty="0">
              <a:latin typeface="Times New Roman"/>
            </a:endParaRPr>
          </a:p>
        </p:txBody>
      </p:sp>
    </p:spTree>
    <p:extLst>
      <p:ext uri="{BB962C8B-B14F-4D97-AF65-F5344CB8AC3E}">
        <p14:creationId xmlns:p14="http://schemas.microsoft.com/office/powerpoint/2010/main" val="1389063497"/>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5539978"/>
          </a:xfrm>
          <a:prstGeom prst="rect">
            <a:avLst/>
          </a:prstGeom>
        </p:spPr>
        <p:txBody>
          <a:bodyPr wrap="square" lIns="91440" tIns="45720" rIns="91440" bIns="45720" anchor="t">
            <a:spAutoFit/>
          </a:bodyPr>
          <a:lstStyle/>
          <a:p>
            <a:endParaRPr lang="en-US" dirty="0">
              <a:solidFill>
                <a:srgbClr val="404040"/>
              </a:solidFill>
              <a:latin typeface="Times New Roman"/>
              <a:cs typeface="Times New Roman"/>
            </a:endParaRPr>
          </a:p>
          <a:p>
            <a:r>
              <a:rPr lang="en-US" sz="1400" dirty="0">
                <a:solidFill>
                  <a:srgbClr val="000000"/>
                </a:solidFill>
                <a:latin typeface="Times New Roman"/>
                <a:cs typeface="Times New Roman"/>
              </a:rPr>
              <a:t>In conclusion, the task of house price prediction is of significant importance in real estate markets. Accurate prediction of house prices allows buyers, sellers, and investors to make informed decisions and navigate the complex real estate landscape. Machine learning techniques play a crucial role in addressing this problem by leveraging historical data and learning patterns to make predictions.</a:t>
            </a:r>
          </a:p>
          <a:p>
            <a:r>
              <a:rPr lang="en-US" sz="1400" dirty="0">
                <a:solidFill>
                  <a:srgbClr val="000000"/>
                </a:solidFill>
                <a:latin typeface="Times New Roman"/>
                <a:cs typeface="Times New Roman"/>
              </a:rPr>
              <a:t>During the analysis, we explored various regression algorithms for house price prediction, including Elastic Net, SVR, Random Forest Regressor, and Gradient Boosting Regressor. Among these, Elastic Net and </a:t>
            </a:r>
            <a:r>
              <a:rPr lang="en-US" sz="1400" dirty="0">
                <a:latin typeface="Times New Roman"/>
                <a:cs typeface="Times New Roman"/>
              </a:rPr>
              <a:t>Gradient Boosting Regressor</a:t>
            </a:r>
            <a:r>
              <a:rPr lang="en-US" sz="1400" dirty="0">
                <a:solidFill>
                  <a:srgbClr val="000000"/>
                </a:solidFill>
                <a:latin typeface="Times New Roman"/>
                <a:cs typeface="Times New Roman"/>
              </a:rPr>
              <a:t> showed promising results, achieving low mean squared error (RMSE) and high R-squared values. These algorithms effectively capture the relationships between input features and house prices, allowing for accurate predictions.</a:t>
            </a:r>
          </a:p>
          <a:p>
            <a:r>
              <a:rPr lang="en-US" sz="1400" dirty="0">
                <a:solidFill>
                  <a:srgbClr val="000000"/>
                </a:solidFill>
                <a:latin typeface="Times New Roman"/>
                <a:cs typeface="Times New Roman"/>
              </a:rPr>
              <a:t>On the other hand, SVR exhibited poorer performance in this context, with high RMSE and a negative R-squared value. This suggests that SVR may not be suitable for house price prediction in this particular scenario.</a:t>
            </a:r>
          </a:p>
          <a:p>
            <a:r>
              <a:rPr lang="en-US" sz="1400" dirty="0">
                <a:solidFill>
                  <a:srgbClr val="000000"/>
                </a:solidFill>
                <a:latin typeface="Times New Roman"/>
                <a:cs typeface="Times New Roman"/>
              </a:rPr>
              <a:t>Overall, the choice of the regression algorithm depends on the specific dataset, problem requirements, and desired trade-offs between interpretability and predictive accuracy. It is crucial to perform thorough evaluation and fine-tuning of the chosen algorithm, including hyperparameter optimization, to ensure optimal performance.</a:t>
            </a:r>
          </a:p>
          <a:p>
            <a:r>
              <a:rPr lang="en-US" sz="1400" dirty="0">
                <a:solidFill>
                  <a:srgbClr val="000000"/>
                </a:solidFill>
                <a:latin typeface="Times New Roman"/>
                <a:cs typeface="Times New Roman"/>
              </a:rPr>
              <a:t>Future work in house price prediction could involve exploring ensemble methods, feature engineering techniques, and additional regression algorithms to further improve prediction accuracy. Additionally, incorporating domain-specific knowledge and external factors such as economic indicators or neighborhood characteristics may enhance the predictive power of the models.</a:t>
            </a:r>
          </a:p>
          <a:p>
            <a:r>
              <a:rPr lang="en-US" sz="1400" dirty="0">
                <a:solidFill>
                  <a:srgbClr val="000000"/>
                </a:solidFill>
                <a:latin typeface="Times New Roman"/>
                <a:cs typeface="Times New Roman"/>
              </a:rPr>
              <a:t>By employing machine learning techniques, we can harness the power of data to make more informed decisions in the real estate market and facilitate better outcomes for buyers, sellers, and investors.</a:t>
            </a:r>
          </a:p>
          <a:p>
            <a:endParaRPr lang="en-US" dirty="0">
              <a:solidFill>
                <a:srgbClr val="404040"/>
              </a:solidFill>
              <a:latin typeface="Times New Roman"/>
              <a:cs typeface="Times New Roman"/>
            </a:endParaRPr>
          </a:p>
          <a:p>
            <a:endParaRPr lang="en-US" sz="2400" dirty="0">
              <a:latin typeface="Times New Roman"/>
              <a:cs typeface="Times New Roman"/>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5693866"/>
          </a:xfrm>
          <a:prstGeom prst="rect">
            <a:avLst/>
          </a:prstGeom>
          <a:noFill/>
        </p:spPr>
        <p:txBody>
          <a:bodyPr wrap="square" lIns="91440" tIns="45720" rIns="91440" bIns="45720" rtlCol="0" anchor="t">
            <a:spAutoFit/>
          </a:bodyPr>
          <a:lstStyle/>
          <a:p>
            <a:pPr>
              <a:buFont typeface="Arial" pitchFamily="34" charset="0"/>
              <a:buChar char="•"/>
            </a:pPr>
            <a:r>
              <a:rPr lang="en-US" sz="2800" dirty="0">
                <a:ea typeface="+mn-lt"/>
                <a:cs typeface="+mn-lt"/>
              </a:rPr>
              <a:t> Introduction</a:t>
            </a:r>
            <a:endParaRPr lang="en-US" sz="2800" dirty="0">
              <a:latin typeface="Times New Roman" pitchFamily="18" charset="0"/>
              <a:cs typeface="Times New Roman" pitchFamily="18" charset="0"/>
            </a:endParaRPr>
          </a:p>
          <a:p>
            <a:pPr>
              <a:buFont typeface="Arial" pitchFamily="34" charset="0"/>
              <a:buChar char="•"/>
            </a:pPr>
            <a:r>
              <a:rPr lang="en-US" sz="2800" dirty="0">
                <a:ea typeface="+mn-lt"/>
                <a:cs typeface="+mn-lt"/>
              </a:rPr>
              <a:t> Research objectives</a:t>
            </a:r>
            <a:endParaRPr lang="en-US" dirty="0"/>
          </a:p>
          <a:p>
            <a:pPr>
              <a:buFont typeface="Arial" pitchFamily="34" charset="0"/>
              <a:buChar char="•"/>
            </a:pPr>
            <a:r>
              <a:rPr lang="en-US" sz="2800" dirty="0">
                <a:ea typeface="+mn-lt"/>
                <a:cs typeface="+mn-lt"/>
              </a:rPr>
              <a:t>Dataset</a:t>
            </a:r>
            <a:endParaRPr lang="en-US" dirty="0"/>
          </a:p>
          <a:p>
            <a:pPr>
              <a:buFont typeface="Arial" pitchFamily="34" charset="0"/>
              <a:buChar char="•"/>
            </a:pPr>
            <a:r>
              <a:rPr lang="en-US" sz="2800" dirty="0">
                <a:ea typeface="+mn-lt"/>
                <a:cs typeface="+mn-lt"/>
              </a:rPr>
              <a:t>Preprocessing of dataset</a:t>
            </a:r>
            <a:endParaRPr lang="en-US" dirty="0"/>
          </a:p>
          <a:p>
            <a:pPr>
              <a:buFont typeface="Arial" pitchFamily="34" charset="0"/>
              <a:buChar char="•"/>
            </a:pPr>
            <a:r>
              <a:rPr lang="en-US" sz="2800" dirty="0">
                <a:ea typeface="+mn-lt"/>
                <a:cs typeface="+mn-lt"/>
              </a:rPr>
              <a:t>Models details</a:t>
            </a:r>
            <a:endParaRPr lang="en-US" dirty="0"/>
          </a:p>
          <a:p>
            <a:pPr>
              <a:buFont typeface="Arial" pitchFamily="34" charset="0"/>
              <a:buChar char="•"/>
            </a:pPr>
            <a:r>
              <a:rPr lang="en-US" sz="2800" dirty="0">
                <a:ea typeface="+mn-lt"/>
                <a:cs typeface="+mn-lt"/>
              </a:rPr>
              <a:t>Flowchart</a:t>
            </a:r>
            <a:endParaRPr lang="en-US" dirty="0"/>
          </a:p>
          <a:p>
            <a:pPr>
              <a:buFont typeface="Arial" pitchFamily="34" charset="0"/>
              <a:buChar char="•"/>
            </a:pPr>
            <a:r>
              <a:rPr lang="en-US" sz="2800" dirty="0">
                <a:ea typeface="+mn-lt"/>
                <a:cs typeface="+mn-lt"/>
              </a:rPr>
              <a:t>Experiments</a:t>
            </a:r>
            <a:endParaRPr lang="en-US" dirty="0"/>
          </a:p>
          <a:p>
            <a:pPr>
              <a:buFont typeface="Arial" pitchFamily="34" charset="0"/>
              <a:buChar char="•"/>
            </a:pPr>
            <a:r>
              <a:rPr lang="en-US" sz="2800" dirty="0">
                <a:ea typeface="+mn-lt"/>
                <a:cs typeface="+mn-lt"/>
              </a:rPr>
              <a:t>Results</a:t>
            </a:r>
            <a:endParaRPr lang="en-US" dirty="0"/>
          </a:p>
          <a:p>
            <a:pPr>
              <a:buFont typeface="Arial" pitchFamily="34" charset="0"/>
              <a:buChar char="•"/>
            </a:pPr>
            <a:r>
              <a:rPr lang="en-US" sz="2800" dirty="0">
                <a:ea typeface="+mn-lt"/>
                <a:cs typeface="+mn-lt"/>
              </a:rPr>
              <a:t>Analysis</a:t>
            </a:r>
            <a:endParaRPr lang="en-US" dirty="0"/>
          </a:p>
          <a:p>
            <a:pPr>
              <a:buFont typeface="Arial" pitchFamily="34" charset="0"/>
              <a:buChar char="•"/>
            </a:pPr>
            <a:r>
              <a:rPr lang="en-US" sz="2800" dirty="0">
                <a:ea typeface="+mn-lt"/>
                <a:cs typeface="+mn-lt"/>
              </a:rPr>
              <a:t>Conclusion</a:t>
            </a:r>
            <a:endParaRPr lang="en-US" dirty="0"/>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6397136"/>
          </a:xfrm>
          <a:prstGeom prst="rect">
            <a:avLst/>
          </a:prstGeom>
        </p:spPr>
        <p:txBody>
          <a:bodyPr wrap="square" lIns="91440" tIns="45720" rIns="91440" bIns="45720" anchor="t">
            <a:spAutoFit/>
          </a:bodyPr>
          <a:lstStyle/>
          <a:p>
            <a:pPr>
              <a:lnSpc>
                <a:spcPct val="130000"/>
              </a:lnSpc>
              <a:spcBef>
                <a:spcPts val="930"/>
              </a:spcBef>
            </a:pPr>
            <a:r>
              <a:rPr lang="en-US" sz="1600" b="1" u="sng" dirty="0">
                <a:solidFill>
                  <a:srgbClr val="404040"/>
                </a:solidFill>
                <a:latin typeface="Times New Roman"/>
                <a:ea typeface="+mn-lt"/>
                <a:cs typeface="+mn-lt"/>
              </a:rPr>
              <a:t>HOUSE PRICE PREDICTION </a:t>
            </a:r>
            <a:endParaRPr lang="en-US" sz="1600" dirty="0">
              <a:solidFill>
                <a:srgbClr val="404040"/>
              </a:solidFill>
              <a:latin typeface="Times New Roman"/>
              <a:ea typeface="+mn-lt"/>
              <a:cs typeface="+mn-lt"/>
            </a:endParaRPr>
          </a:p>
          <a:p>
            <a:pPr>
              <a:lnSpc>
                <a:spcPct val="130000"/>
              </a:lnSpc>
              <a:spcBef>
                <a:spcPts val="930"/>
              </a:spcBef>
            </a:pPr>
            <a:r>
              <a:rPr lang="en-US" sz="1600" b="1" i="1" u="sng" dirty="0">
                <a:solidFill>
                  <a:srgbClr val="404040"/>
                </a:solidFill>
                <a:latin typeface="Times New Roman"/>
                <a:ea typeface="+mn-lt"/>
                <a:cs typeface="+mn-lt"/>
              </a:rPr>
              <a:t>Jatin Verma and Kangna Galhotra</a:t>
            </a:r>
            <a:endParaRPr lang="en-US" sz="1600" dirty="0">
              <a:solidFill>
                <a:srgbClr val="404040"/>
              </a:solidFill>
              <a:latin typeface="Times New Roman"/>
              <a:ea typeface="+mn-lt"/>
              <a:cs typeface="+mn-lt"/>
            </a:endParaRPr>
          </a:p>
          <a:p>
            <a:pPr>
              <a:lnSpc>
                <a:spcPct val="130000"/>
              </a:lnSpc>
              <a:spcBef>
                <a:spcPts val="930"/>
              </a:spcBef>
            </a:pPr>
            <a:r>
              <a:rPr lang="en-US" sz="1400" dirty="0">
                <a:solidFill>
                  <a:srgbClr val="000000"/>
                </a:solidFill>
                <a:latin typeface="Times New Roman"/>
                <a:ea typeface="+mn-lt"/>
                <a:cs typeface="Times New Roman"/>
              </a:rPr>
              <a:t>House price prediction refers to the estimation of the future value or selling price of residential properties in the real estate market. It involves utilizing various factors and data points to forecast the potential price at which a house is likely to be sold. This prediction is valuable for buyers, sellers, investors, and real estate professionals who are involved in property transactions.</a:t>
            </a:r>
            <a:endParaRPr lang="en-US" sz="1600" b="1" i="1" u="sng" dirty="0">
              <a:solidFill>
                <a:srgbClr val="404040"/>
              </a:solidFill>
              <a:latin typeface="Times New Roman"/>
              <a:ea typeface="+mn-lt"/>
              <a:cs typeface="Calibri"/>
            </a:endParaRPr>
          </a:p>
          <a:p>
            <a:r>
              <a:rPr lang="en-US" sz="1400" dirty="0">
                <a:solidFill>
                  <a:srgbClr val="000000"/>
                </a:solidFill>
                <a:latin typeface="Times New Roman"/>
                <a:ea typeface="+mn-lt"/>
                <a:cs typeface="Times New Roman"/>
              </a:rPr>
              <a:t>The significance of house price prediction in real estate markets can be understood from several perspectives:</a:t>
            </a:r>
          </a:p>
          <a:p>
            <a:pPr marL="285750" indent="-285750">
              <a:buFont typeface="Arial"/>
              <a:buChar char="•"/>
            </a:pPr>
            <a:r>
              <a:rPr lang="en-US" sz="1400" dirty="0">
                <a:solidFill>
                  <a:srgbClr val="000000"/>
                </a:solidFill>
                <a:latin typeface="Times New Roman"/>
                <a:ea typeface="+mn-lt"/>
                <a:cs typeface="Times New Roman"/>
              </a:rPr>
              <a:t>Informed Buying and Selling: For prospective buyers, accurate price predictions enable them to make informed decisions about the affordability and value of a property. Sellers can set competitive prices based on market trends and predictions, attracting potential buyers and facilitating faster transactions.</a:t>
            </a:r>
          </a:p>
          <a:p>
            <a:pPr marL="285750" indent="-285750">
              <a:buFont typeface="Arial"/>
              <a:buChar char="•"/>
            </a:pPr>
            <a:r>
              <a:rPr lang="en-US" sz="1400" dirty="0">
                <a:solidFill>
                  <a:srgbClr val="000000"/>
                </a:solidFill>
                <a:latin typeface="Times New Roman"/>
                <a:ea typeface="+mn-lt"/>
                <a:cs typeface="Times New Roman"/>
              </a:rPr>
              <a:t>Investment Decision Making: House price prediction is crucial for investors who aim to generate returns through real estate. By accurately predicting price trends, investors can identify lucrative investment opportunities, time their buying and selling decisions, and maximize their profits.</a:t>
            </a:r>
          </a:p>
          <a:p>
            <a:pPr marL="285750" indent="-285750">
              <a:buFont typeface="Arial"/>
              <a:buChar char="•"/>
            </a:pPr>
            <a:r>
              <a:rPr lang="en-US" sz="1400" dirty="0">
                <a:solidFill>
                  <a:srgbClr val="000000"/>
                </a:solidFill>
                <a:latin typeface="Times New Roman"/>
                <a:ea typeface="+mn-lt"/>
                <a:cs typeface="Times New Roman"/>
              </a:rPr>
              <a:t>Market Analysis and Planning: House price predictions play a vital role in market analysis and planning for real estate professionals, developers, and policymakers. They provide insights into market trends, demand-supply dynamics, and potential risks. This information assists in formulating strategies, identifying target markets, and making informed decisions about development projects.</a:t>
            </a:r>
          </a:p>
          <a:p>
            <a:pPr marL="285750" indent="-285750">
              <a:buFont typeface="Arial"/>
              <a:buChar char="•"/>
            </a:pPr>
            <a:r>
              <a:rPr lang="en-US" sz="1400" dirty="0">
                <a:solidFill>
                  <a:srgbClr val="000000"/>
                </a:solidFill>
                <a:latin typeface="Times New Roman"/>
                <a:ea typeface="+mn-lt"/>
                <a:cs typeface="Times New Roman"/>
              </a:rPr>
              <a:t>Risk Management: House price prediction helps individuals and organizations manage risks associated with real estate investments. By assessing the potential appreciation or depreciation of property values, investors can make informed decisions about diversifying their portfolios, managing cash flows, and mitigating potential losses.</a:t>
            </a:r>
          </a:p>
          <a:p>
            <a:endParaRPr lang="en-US" sz="1400" dirty="0">
              <a:solidFill>
                <a:srgbClr val="000000"/>
              </a:solidFill>
              <a:latin typeface="Times New Roman"/>
              <a:ea typeface="+mn-lt"/>
              <a:cs typeface="Times New Roman"/>
            </a:endParaRPr>
          </a:p>
          <a:p>
            <a:pPr>
              <a:lnSpc>
                <a:spcPct val="130000"/>
              </a:lnSpc>
              <a:spcBef>
                <a:spcPts val="930"/>
              </a:spcBef>
            </a:pPr>
            <a:endParaRPr lang="en-US" sz="1600" dirty="0">
              <a:solidFill>
                <a:srgbClr val="404040"/>
              </a:solidFill>
              <a:latin typeface="Times New Roman"/>
              <a:ea typeface="+mn-lt"/>
              <a:cs typeface="+mn-lt"/>
            </a:endParaRPr>
          </a:p>
          <a:p>
            <a:endParaRPr lang="en-US" sz="2400" dirty="0">
              <a:solidFill>
                <a:srgbClr val="000000"/>
              </a:solidFill>
              <a:latin typeface="Times New Roman"/>
              <a:ea typeface="+mn-lt"/>
              <a:cs typeface="Times New Roman"/>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23220"/>
          </a:xfrm>
          <a:prstGeom prst="rect">
            <a:avLst/>
          </a:prstGeom>
          <a:noFill/>
        </p:spPr>
        <p:txBody>
          <a:bodyPr wrap="square" lIns="91440" tIns="45720" rIns="91440" bIns="45720" rtlCol="0" anchor="t">
            <a:spAutoFit/>
          </a:bodyPr>
          <a:lstStyle/>
          <a:p>
            <a:r>
              <a:rPr lang="en-US" sz="2800" dirty="0">
                <a:ea typeface="+mn-lt"/>
                <a:cs typeface="+mn-lt"/>
              </a:rPr>
              <a:t> Research objectives</a:t>
            </a:r>
            <a:endParaRPr lang="en-US" dirty="0"/>
          </a:p>
        </p:txBody>
      </p:sp>
      <p:sp>
        <p:nvSpPr>
          <p:cNvPr id="3" name="Rectangle 2"/>
          <p:cNvSpPr/>
          <p:nvPr/>
        </p:nvSpPr>
        <p:spPr>
          <a:xfrm>
            <a:off x="395536" y="1196752"/>
            <a:ext cx="8136904" cy="461665"/>
          </a:xfrm>
          <a:prstGeom prst="rect">
            <a:avLst/>
          </a:prstGeom>
        </p:spPr>
        <p:txBody>
          <a:bodyPr wrap="square" lIns="91440" tIns="45720" rIns="91440" bIns="45720" anchor="t">
            <a:spAutoFit/>
          </a:bodyPr>
          <a:lstStyle/>
          <a:p>
            <a:endParaRPr lang="en-US" sz="2400" dirty="0">
              <a:latin typeface="Times New Roman"/>
              <a:cs typeface="Times New Roman"/>
            </a:endParaRPr>
          </a:p>
        </p:txBody>
      </p:sp>
      <p:sp>
        <p:nvSpPr>
          <p:cNvPr id="4" name="TextBox 3">
            <a:extLst>
              <a:ext uri="{FF2B5EF4-FFF2-40B4-BE49-F238E27FC236}">
                <a16:creationId xmlns:a16="http://schemas.microsoft.com/office/drawing/2014/main" id="{5BBB4D52-F274-234D-9152-24C36008C167}"/>
              </a:ext>
            </a:extLst>
          </p:cNvPr>
          <p:cNvSpPr txBox="1"/>
          <p:nvPr/>
        </p:nvSpPr>
        <p:spPr>
          <a:xfrm>
            <a:off x="397008" y="1101377"/>
            <a:ext cx="8365351" cy="5159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40000"/>
              </a:lnSpc>
              <a:spcBef>
                <a:spcPts val="930"/>
              </a:spcBef>
              <a:buFont typeface="Arial,Sans-Serif"/>
              <a:buChar char="•"/>
            </a:pPr>
            <a:r>
              <a:rPr lang="en-US" sz="1400" dirty="0">
                <a:solidFill>
                  <a:srgbClr val="404040"/>
                </a:solidFill>
                <a:latin typeface="Times New Roman"/>
                <a:cs typeface="Times New Roman"/>
              </a:rPr>
              <a:t>Size and Area: The total area of the property, including both the land and the house, is an essential feature. It is typically measured in square feet or square meters.</a:t>
            </a:r>
          </a:p>
          <a:p>
            <a:pPr marL="285750" indent="-285750">
              <a:lnSpc>
                <a:spcPct val="140000"/>
              </a:lnSpc>
              <a:spcBef>
                <a:spcPts val="930"/>
              </a:spcBef>
              <a:buFont typeface="Arial,Sans-Serif"/>
              <a:buChar char="•"/>
            </a:pPr>
            <a:r>
              <a:rPr lang="en-US" sz="1400" dirty="0">
                <a:solidFill>
                  <a:srgbClr val="404040"/>
                </a:solidFill>
                <a:latin typeface="Times New Roman"/>
                <a:cs typeface="Times New Roman"/>
              </a:rPr>
              <a:t>Number of Bedrooms and Bathrooms: The number of bedrooms and bathrooms in a house is a fundamental feature. It gives an indication of the property's capacity and affects its value.</a:t>
            </a:r>
          </a:p>
          <a:p>
            <a:pPr marL="285750" indent="-285750">
              <a:lnSpc>
                <a:spcPct val="140000"/>
              </a:lnSpc>
              <a:spcBef>
                <a:spcPts val="930"/>
              </a:spcBef>
              <a:buFont typeface="Arial,Sans-Serif"/>
              <a:buChar char="•"/>
            </a:pPr>
            <a:r>
              <a:rPr lang="en-US" sz="1400" dirty="0">
                <a:solidFill>
                  <a:srgbClr val="404040"/>
                </a:solidFill>
                <a:latin typeface="Times New Roman"/>
                <a:cs typeface="Times New Roman"/>
              </a:rPr>
              <a:t>Location: The location of the house is a crucial factor in determining its price. This includes factors such as the neighborhood, proximity to amenities (schools, parks, shopping centers), transportation access, and desirability of the area.</a:t>
            </a:r>
          </a:p>
          <a:p>
            <a:pPr marL="285750" indent="-285750">
              <a:lnSpc>
                <a:spcPct val="140000"/>
              </a:lnSpc>
              <a:spcBef>
                <a:spcPts val="930"/>
              </a:spcBef>
              <a:buFont typeface="Arial,Sans-Serif"/>
              <a:buChar char="•"/>
            </a:pPr>
            <a:r>
              <a:rPr lang="en-US" sz="1400" dirty="0">
                <a:solidFill>
                  <a:srgbClr val="404040"/>
                </a:solidFill>
                <a:latin typeface="Times New Roman"/>
                <a:cs typeface="Times New Roman"/>
              </a:rPr>
              <a:t>Property Age: The age of the house is an important feature. Older houses may have lower prices due to factors like wear and tear, outdated features, or the need for renovations.</a:t>
            </a:r>
          </a:p>
          <a:p>
            <a:pPr marL="285750" indent="-285750">
              <a:lnSpc>
                <a:spcPct val="140000"/>
              </a:lnSpc>
              <a:spcBef>
                <a:spcPts val="930"/>
              </a:spcBef>
              <a:buFont typeface="Arial,Sans-Serif"/>
              <a:buChar char="•"/>
            </a:pPr>
            <a:r>
              <a:rPr lang="en-US" sz="1400" dirty="0">
                <a:solidFill>
                  <a:srgbClr val="404040"/>
                </a:solidFill>
                <a:latin typeface="Times New Roman"/>
                <a:cs typeface="Times New Roman"/>
              </a:rPr>
              <a:t>Property Condition: The overall condition of the house influences its value. Well-maintained properties or those with recent renovations tend to command higher prices.</a:t>
            </a:r>
          </a:p>
          <a:p>
            <a:pPr marL="285750" indent="-285750">
              <a:lnSpc>
                <a:spcPct val="130000"/>
              </a:lnSpc>
              <a:spcBef>
                <a:spcPts val="930"/>
              </a:spcBef>
              <a:buFont typeface="Corbel,Sans-Serif"/>
              <a:buChar char="•"/>
            </a:pPr>
            <a:r>
              <a:rPr lang="en-US" sz="1400" dirty="0">
                <a:solidFill>
                  <a:srgbClr val="404040"/>
                </a:solidFill>
                <a:latin typeface="Times New Roman"/>
                <a:cs typeface="Arial"/>
              </a:rPr>
              <a:t>Amenities and Features: Special amenities and features like swimming pools, garages, fireplaces, outdoor spaces, smart home technology, and energy-efficient systems can affect the price.</a:t>
            </a:r>
          </a:p>
          <a:p>
            <a:pPr>
              <a:lnSpc>
                <a:spcPct val="130000"/>
              </a:lnSpc>
              <a:spcBef>
                <a:spcPts val="930"/>
              </a:spcBef>
            </a:pPr>
            <a:endParaRPr lang="en-US" sz="1100" dirty="0">
              <a:solidFill>
                <a:srgbClr val="404040"/>
              </a:solidFill>
              <a:latin typeface="Arial"/>
              <a:cs typeface="Arial"/>
            </a:endParaRPr>
          </a:p>
          <a:p>
            <a:endParaRPr lang="en-US" dirty="0">
              <a:solidFill>
                <a:srgbClr val="000000"/>
              </a:solidFill>
              <a:latin typeface="Calibri"/>
              <a:cs typeface="Calibri"/>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0F8EF0-B3E3-0116-D62F-DA8BFAB138C0}"/>
              </a:ext>
            </a:extLst>
          </p:cNvPr>
          <p:cNvSpPr txBox="1"/>
          <p:nvPr/>
        </p:nvSpPr>
        <p:spPr>
          <a:xfrm>
            <a:off x="268941" y="1075765"/>
            <a:ext cx="8503663" cy="49580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30000"/>
              </a:lnSpc>
              <a:spcBef>
                <a:spcPts val="930"/>
              </a:spcBef>
              <a:buFont typeface="Corbel,Sans-Serif"/>
              <a:buChar char="•"/>
            </a:pPr>
            <a:r>
              <a:rPr lang="en-US" sz="1400" dirty="0">
                <a:solidFill>
                  <a:srgbClr val="404040"/>
                </a:solidFill>
                <a:latin typeface="Times New Roman"/>
                <a:cs typeface="Arial"/>
              </a:rPr>
              <a:t>Amenities and Features: Special amenities and features like swimming pools, garages, fireplaces, outdoor spaces, smart home technology, and energy-efficient systems can affect the price.</a:t>
            </a:r>
          </a:p>
          <a:p>
            <a:pPr marL="285750" indent="-285750">
              <a:lnSpc>
                <a:spcPct val="130000"/>
              </a:lnSpc>
              <a:spcBef>
                <a:spcPts val="930"/>
              </a:spcBef>
              <a:buFont typeface="Corbel,Sans-Serif"/>
              <a:buChar char="•"/>
            </a:pPr>
            <a:r>
              <a:rPr lang="en-US" sz="1400" dirty="0">
                <a:solidFill>
                  <a:srgbClr val="404040"/>
                </a:solidFill>
                <a:latin typeface="Times New Roman"/>
                <a:cs typeface="Arial"/>
              </a:rPr>
              <a:t>Architectural Style: The architectural style of a house can impact its value. Certain styles may be more desirable in specific markets or have unique characteristics that attract buyers.</a:t>
            </a:r>
          </a:p>
          <a:p>
            <a:pPr marL="285750" indent="-285750">
              <a:lnSpc>
                <a:spcPct val="130000"/>
              </a:lnSpc>
              <a:spcBef>
                <a:spcPts val="930"/>
              </a:spcBef>
              <a:buFont typeface="Corbel,Sans-Serif"/>
              <a:buChar char="•"/>
            </a:pPr>
            <a:r>
              <a:rPr lang="en-US" sz="1400" dirty="0">
                <a:solidFill>
                  <a:srgbClr val="404040"/>
                </a:solidFill>
                <a:latin typeface="Times New Roman"/>
                <a:cs typeface="Arial"/>
              </a:rPr>
              <a:t>View and Natural Light: Houses with attractive views, such as waterfront or scenic landscapes, or those that receive ample natural light, may have higher prices.</a:t>
            </a:r>
          </a:p>
          <a:p>
            <a:pPr marL="285750" indent="-285750">
              <a:lnSpc>
                <a:spcPct val="130000"/>
              </a:lnSpc>
              <a:spcBef>
                <a:spcPts val="930"/>
              </a:spcBef>
              <a:buFont typeface="Corbel,Sans-Serif"/>
              <a:buChar char="•"/>
            </a:pPr>
            <a:r>
              <a:rPr lang="en-US" sz="1400" dirty="0">
                <a:solidFill>
                  <a:srgbClr val="404040"/>
                </a:solidFill>
                <a:latin typeface="Times New Roman"/>
                <a:cs typeface="Arial"/>
              </a:rPr>
              <a:t>Upgrades and Renovations: Recent upgrades and renovations, such as a modernized kitchen, updated appliances, renovated bathrooms, or new flooring, can add value to a property.</a:t>
            </a:r>
          </a:p>
          <a:p>
            <a:pPr marL="285750" indent="-285750">
              <a:lnSpc>
                <a:spcPct val="130000"/>
              </a:lnSpc>
              <a:spcBef>
                <a:spcPts val="930"/>
              </a:spcBef>
              <a:buFont typeface="Corbel,Sans-Serif"/>
              <a:buChar char="•"/>
            </a:pPr>
            <a:r>
              <a:rPr lang="en-US" sz="1400" dirty="0">
                <a:solidFill>
                  <a:srgbClr val="404040"/>
                </a:solidFill>
                <a:latin typeface="Times New Roman"/>
                <a:cs typeface="Arial"/>
              </a:rPr>
              <a:t>Comparable Sales: Historical data of similar properties in the area, known as </a:t>
            </a:r>
            <a:r>
              <a:rPr lang="en-US" sz="1400" err="1">
                <a:solidFill>
                  <a:srgbClr val="404040"/>
                </a:solidFill>
                <a:latin typeface="Times New Roman"/>
                <a:cs typeface="Arial"/>
              </a:rPr>
              <a:t>comparables</a:t>
            </a:r>
            <a:r>
              <a:rPr lang="en-US" sz="1400" dirty="0">
                <a:solidFill>
                  <a:srgbClr val="404040"/>
                </a:solidFill>
                <a:latin typeface="Times New Roman"/>
                <a:cs typeface="Arial"/>
              </a:rPr>
              <a:t> or comps, can provide insights into the pricing trends and help in estimating house prices accurately.</a:t>
            </a:r>
          </a:p>
          <a:p>
            <a:pPr marL="285750" indent="-285750">
              <a:lnSpc>
                <a:spcPct val="130000"/>
              </a:lnSpc>
              <a:spcBef>
                <a:spcPts val="930"/>
              </a:spcBef>
              <a:buFont typeface="Corbel,Sans-Serif"/>
              <a:buChar char="•"/>
            </a:pPr>
            <a:r>
              <a:rPr lang="en-US" sz="1400" dirty="0">
                <a:solidFill>
                  <a:srgbClr val="404040"/>
                </a:solidFill>
                <a:latin typeface="Times New Roman"/>
                <a:cs typeface="Arial"/>
              </a:rPr>
              <a:t>Market Conditions: Factors such as supply and demand dynamics, interest rates, and overall market conditions play a role in determining house prices. Monitoring these macroeconomic factors helps in understanding the current market environment.</a:t>
            </a:r>
          </a:p>
          <a:p>
            <a:pPr marL="285750" indent="-285750">
              <a:lnSpc>
                <a:spcPct val="130000"/>
              </a:lnSpc>
              <a:spcBef>
                <a:spcPts val="930"/>
              </a:spcBef>
              <a:buFont typeface="Corbel,Sans-Serif"/>
              <a:buChar char="•"/>
            </a:pPr>
            <a:r>
              <a:rPr lang="en-US" sz="1400" dirty="0">
                <a:solidFill>
                  <a:srgbClr val="404040"/>
                </a:solidFill>
                <a:latin typeface="Times New Roman"/>
                <a:cs typeface="Arial"/>
              </a:rPr>
              <a:t>Seasonal Factors: Housing market trends can fluctuate seasonally. Accounting for seasonal variations can improve the accuracy of price predictions, as certain times of the year may exhibit higher or lower demand</a:t>
            </a:r>
            <a:endParaRPr lang="en-US" sz="1400" dirty="0">
              <a:latin typeface="Times New Roman"/>
            </a:endParaRPr>
          </a:p>
        </p:txBody>
      </p:sp>
    </p:spTree>
    <p:extLst>
      <p:ext uri="{BB962C8B-B14F-4D97-AF65-F5344CB8AC3E}">
        <p14:creationId xmlns:p14="http://schemas.microsoft.com/office/powerpoint/2010/main" val="3875851491"/>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225CB5-90E7-8B9B-E224-2C02C50F9396}"/>
              </a:ext>
            </a:extLst>
          </p:cNvPr>
          <p:cNvSpPr txBox="1"/>
          <p:nvPr/>
        </p:nvSpPr>
        <p:spPr>
          <a:xfrm>
            <a:off x="384201" y="230521"/>
            <a:ext cx="37523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ea typeface="+mn-lt"/>
                <a:cs typeface="+mn-lt"/>
              </a:rPr>
              <a:t>Dataset</a:t>
            </a:r>
            <a:endParaRPr lang="en-US" dirty="0"/>
          </a:p>
        </p:txBody>
      </p:sp>
      <p:sp>
        <p:nvSpPr>
          <p:cNvPr id="3" name="TextBox 2">
            <a:extLst>
              <a:ext uri="{FF2B5EF4-FFF2-40B4-BE49-F238E27FC236}">
                <a16:creationId xmlns:a16="http://schemas.microsoft.com/office/drawing/2014/main" id="{98EEDF58-4ACD-77A1-6B53-31D5373A98E5}"/>
              </a:ext>
            </a:extLst>
          </p:cNvPr>
          <p:cNvSpPr txBox="1"/>
          <p:nvPr/>
        </p:nvSpPr>
        <p:spPr>
          <a:xfrm>
            <a:off x="525075" y="1216638"/>
            <a:ext cx="8247529"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cs typeface="Times New Roman"/>
              </a:rPr>
              <a:t>The dataset we have used for training and testing in our model have more than 50 parameters some of them are :</a:t>
            </a:r>
            <a:endParaRPr lang="en-US" sz="1600" dirty="0" err="1">
              <a:solidFill>
                <a:srgbClr val="000000"/>
              </a:solidFill>
              <a:latin typeface="Calibri"/>
              <a:cs typeface="Calibri"/>
            </a:endParaRPr>
          </a:p>
          <a:p>
            <a:endParaRPr lang="en-US" sz="1600" dirty="0">
              <a:solidFill>
                <a:srgbClr val="000000"/>
              </a:solidFill>
              <a:latin typeface="Times New Roman"/>
              <a:cs typeface="Times New Roman"/>
            </a:endParaRPr>
          </a:p>
          <a:p>
            <a:r>
              <a:rPr lang="en-US" sz="1600" b="1" dirty="0" err="1">
                <a:solidFill>
                  <a:srgbClr val="3C4043"/>
                </a:solidFill>
                <a:latin typeface="Times New Roman"/>
                <a:cs typeface="Times New Roman"/>
              </a:rPr>
              <a:t>MSZoning</a:t>
            </a:r>
            <a:r>
              <a:rPr lang="en-US" sz="1600" dirty="0">
                <a:solidFill>
                  <a:srgbClr val="3C4043"/>
                </a:solidFill>
                <a:latin typeface="Times New Roman"/>
                <a:cs typeface="Times New Roman"/>
              </a:rPr>
              <a:t>: The general zoning classification</a:t>
            </a:r>
            <a:endParaRPr lang="en-US" sz="1600" dirty="0">
              <a:solidFill>
                <a:srgbClr val="000000"/>
              </a:solidFill>
              <a:latin typeface="Calibri"/>
              <a:cs typeface="Calibri"/>
            </a:endParaRPr>
          </a:p>
          <a:p>
            <a:r>
              <a:rPr lang="en-US" sz="1600" dirty="0">
                <a:solidFill>
                  <a:srgbClr val="3C4043"/>
                </a:solidFill>
                <a:latin typeface="Times New Roman"/>
                <a:cs typeface="Times New Roman"/>
              </a:rPr>
              <a:t> </a:t>
            </a:r>
            <a:r>
              <a:rPr lang="en-US" sz="1600" b="1" dirty="0" err="1">
                <a:solidFill>
                  <a:srgbClr val="3C4043"/>
                </a:solidFill>
                <a:latin typeface="Times New Roman"/>
                <a:cs typeface="Times New Roman"/>
              </a:rPr>
              <a:t>LotFron</a:t>
            </a:r>
            <a:r>
              <a:rPr lang="en-US" sz="1600" b="1" dirty="0" err="1">
                <a:latin typeface="Times New Roman"/>
                <a:cs typeface="Times New Roman"/>
              </a:rPr>
              <a:t>tage</a:t>
            </a:r>
            <a:r>
              <a:rPr lang="en-US" sz="1600" dirty="0">
                <a:latin typeface="Times New Roman"/>
                <a:cs typeface="Times New Roman"/>
              </a:rPr>
              <a:t>: Linear feet of street connected to property</a:t>
            </a:r>
            <a:endParaRPr lang="en-US" sz="1600" dirty="0">
              <a:latin typeface="Calibri"/>
              <a:cs typeface="Calibri"/>
            </a:endParaRPr>
          </a:p>
          <a:p>
            <a:r>
              <a:rPr lang="en-US" sz="1600" b="1" dirty="0" err="1">
                <a:latin typeface="Times New Roman"/>
                <a:cs typeface="Times New Roman"/>
              </a:rPr>
              <a:t>LotArea</a:t>
            </a:r>
            <a:r>
              <a:rPr lang="en-US" sz="1600" dirty="0">
                <a:latin typeface="Times New Roman"/>
                <a:cs typeface="Times New Roman"/>
              </a:rPr>
              <a:t>: Lot size in square feet</a:t>
            </a:r>
            <a:endParaRPr lang="en-US" sz="1600" dirty="0">
              <a:latin typeface="Calibri"/>
              <a:cs typeface="Calibri"/>
            </a:endParaRPr>
          </a:p>
          <a:p>
            <a:r>
              <a:rPr lang="en-US" sz="1600" b="1" dirty="0">
                <a:latin typeface="Times New Roman"/>
                <a:cs typeface="Times New Roman"/>
              </a:rPr>
              <a:t>Street</a:t>
            </a:r>
            <a:r>
              <a:rPr lang="en-US" sz="1600" dirty="0">
                <a:latin typeface="Times New Roman"/>
                <a:cs typeface="Times New Roman"/>
              </a:rPr>
              <a:t>: Type of road access</a:t>
            </a:r>
            <a:endParaRPr lang="en-US" sz="1600" dirty="0">
              <a:latin typeface="Calibri"/>
              <a:cs typeface="Calibri"/>
            </a:endParaRPr>
          </a:p>
          <a:p>
            <a:r>
              <a:rPr lang="en-US" sz="1600" b="1" dirty="0">
                <a:latin typeface="Times New Roman"/>
                <a:cs typeface="Times New Roman"/>
              </a:rPr>
              <a:t>Alley</a:t>
            </a:r>
            <a:r>
              <a:rPr lang="en-US" sz="1600" dirty="0">
                <a:latin typeface="Times New Roman"/>
                <a:cs typeface="Times New Roman"/>
              </a:rPr>
              <a:t>: Type of alley access</a:t>
            </a:r>
            <a:endParaRPr lang="en-US" sz="1600" dirty="0">
              <a:latin typeface="Calibri"/>
              <a:cs typeface="Calibri"/>
            </a:endParaRPr>
          </a:p>
          <a:p>
            <a:r>
              <a:rPr lang="en-US" sz="1600" b="1" dirty="0" err="1">
                <a:latin typeface="Times New Roman"/>
                <a:cs typeface="Times New Roman"/>
              </a:rPr>
              <a:t>LotShape</a:t>
            </a:r>
            <a:r>
              <a:rPr lang="en-US" sz="1600" dirty="0">
                <a:latin typeface="Times New Roman"/>
                <a:cs typeface="Times New Roman"/>
              </a:rPr>
              <a:t>: General shape of property</a:t>
            </a:r>
            <a:endParaRPr lang="en-US" sz="1600" dirty="0">
              <a:latin typeface="Calibri"/>
              <a:cs typeface="Calibri"/>
            </a:endParaRPr>
          </a:p>
          <a:p>
            <a:r>
              <a:rPr lang="en-US" sz="1600" b="1" dirty="0" err="1">
                <a:latin typeface="Times New Roman"/>
                <a:cs typeface="Times New Roman"/>
              </a:rPr>
              <a:t>LandContour</a:t>
            </a:r>
            <a:r>
              <a:rPr lang="en-US" sz="1600" dirty="0">
                <a:latin typeface="Times New Roman"/>
                <a:cs typeface="Times New Roman"/>
              </a:rPr>
              <a:t>: Flatness of the property</a:t>
            </a:r>
          </a:p>
          <a:p>
            <a:r>
              <a:rPr lang="en-US" sz="1600" b="1" dirty="0" err="1">
                <a:solidFill>
                  <a:srgbClr val="3C4043"/>
                </a:solidFill>
                <a:latin typeface="Times New Roman"/>
                <a:ea typeface="+mn-lt"/>
                <a:cs typeface="+mn-lt"/>
              </a:rPr>
              <a:t>LandSlope</a:t>
            </a:r>
            <a:r>
              <a:rPr lang="en-US" sz="1600" dirty="0">
                <a:solidFill>
                  <a:srgbClr val="3C4043"/>
                </a:solidFill>
                <a:latin typeface="Times New Roman"/>
                <a:ea typeface="+mn-lt"/>
                <a:cs typeface="+mn-lt"/>
              </a:rPr>
              <a:t>: Slope of property</a:t>
            </a:r>
            <a:endParaRPr lang="en-US" sz="1600" dirty="0">
              <a:latin typeface="Times New Roman"/>
              <a:cs typeface="Times New Roman"/>
            </a:endParaRPr>
          </a:p>
          <a:p>
            <a:r>
              <a:rPr lang="en-US" sz="1600" b="1" dirty="0">
                <a:solidFill>
                  <a:srgbClr val="3C4043"/>
                </a:solidFill>
                <a:latin typeface="Times New Roman"/>
                <a:ea typeface="+mn-lt"/>
                <a:cs typeface="+mn-lt"/>
              </a:rPr>
              <a:t>Neighborhood</a:t>
            </a:r>
            <a:r>
              <a:rPr lang="en-US" sz="1600" dirty="0">
                <a:solidFill>
                  <a:srgbClr val="3C4043"/>
                </a:solidFill>
                <a:latin typeface="Times New Roman"/>
                <a:ea typeface="+mn-lt"/>
                <a:cs typeface="+mn-lt"/>
              </a:rPr>
              <a:t>: Physical locations within Ames city limits</a:t>
            </a:r>
            <a:endParaRPr lang="en-US" sz="1600">
              <a:latin typeface="Times New Roman"/>
              <a:cs typeface="Times New Roman"/>
            </a:endParaRPr>
          </a:p>
          <a:p>
            <a:r>
              <a:rPr lang="en-US" sz="1600" b="1" dirty="0">
                <a:solidFill>
                  <a:srgbClr val="3C4043"/>
                </a:solidFill>
                <a:latin typeface="Times New Roman"/>
                <a:ea typeface="+mn-lt"/>
                <a:cs typeface="+mn-lt"/>
              </a:rPr>
              <a:t>Condition1</a:t>
            </a:r>
            <a:r>
              <a:rPr lang="en-US" sz="1600" dirty="0">
                <a:solidFill>
                  <a:srgbClr val="3C4043"/>
                </a:solidFill>
                <a:latin typeface="Times New Roman"/>
                <a:ea typeface="+mn-lt"/>
                <a:cs typeface="+mn-lt"/>
              </a:rPr>
              <a:t>: Proximity to main road or railroad</a:t>
            </a:r>
            <a:endParaRPr lang="en-US" sz="1600">
              <a:latin typeface="Times New Roman"/>
              <a:cs typeface="Times New Roman"/>
            </a:endParaRPr>
          </a:p>
          <a:p>
            <a:r>
              <a:rPr lang="en-US" sz="1600" b="1" dirty="0">
                <a:solidFill>
                  <a:srgbClr val="3C4043"/>
                </a:solidFill>
                <a:latin typeface="Times New Roman"/>
                <a:ea typeface="+mn-lt"/>
                <a:cs typeface="+mn-lt"/>
              </a:rPr>
              <a:t>Condition2</a:t>
            </a:r>
            <a:r>
              <a:rPr lang="en-US" sz="1600" dirty="0">
                <a:solidFill>
                  <a:srgbClr val="3C4043"/>
                </a:solidFill>
                <a:latin typeface="Times New Roman"/>
                <a:ea typeface="+mn-lt"/>
                <a:cs typeface="+mn-lt"/>
              </a:rPr>
              <a:t>: Proximity to main road or railroad (if a second is present)</a:t>
            </a:r>
            <a:endParaRPr lang="en-US" sz="1600">
              <a:latin typeface="Times New Roman"/>
              <a:cs typeface="Times New Roman"/>
            </a:endParaRPr>
          </a:p>
          <a:p>
            <a:r>
              <a:rPr lang="en-US" sz="1600" b="1" err="1">
                <a:solidFill>
                  <a:srgbClr val="3C4043"/>
                </a:solidFill>
                <a:latin typeface="Times New Roman"/>
                <a:ea typeface="+mn-lt"/>
                <a:cs typeface="+mn-lt"/>
              </a:rPr>
              <a:t>BldgType</a:t>
            </a:r>
            <a:r>
              <a:rPr lang="en-US" sz="1600" dirty="0">
                <a:solidFill>
                  <a:srgbClr val="3C4043"/>
                </a:solidFill>
                <a:latin typeface="Times New Roman"/>
                <a:ea typeface="+mn-lt"/>
                <a:cs typeface="+mn-lt"/>
              </a:rPr>
              <a:t>: Type of dwelling</a:t>
            </a:r>
            <a:endParaRPr lang="en-US" sz="1600">
              <a:latin typeface="Times New Roman"/>
              <a:cs typeface="Times New Roman"/>
            </a:endParaRPr>
          </a:p>
          <a:p>
            <a:r>
              <a:rPr lang="en-US" sz="1600" b="1" dirty="0" err="1">
                <a:solidFill>
                  <a:srgbClr val="3C4043"/>
                </a:solidFill>
                <a:latin typeface="Times New Roman"/>
                <a:ea typeface="+mn-lt"/>
                <a:cs typeface="+mn-lt"/>
              </a:rPr>
              <a:t>HouseStyle</a:t>
            </a:r>
            <a:r>
              <a:rPr lang="en-US" sz="1600" dirty="0">
                <a:solidFill>
                  <a:srgbClr val="3C4043"/>
                </a:solidFill>
                <a:latin typeface="Times New Roman"/>
                <a:ea typeface="+mn-lt"/>
                <a:cs typeface="+mn-lt"/>
              </a:rPr>
              <a:t>: Style of dwelling</a:t>
            </a:r>
            <a:endParaRPr lang="en-US" sz="1600">
              <a:latin typeface="Times New Roman"/>
              <a:cs typeface="Times New Roman"/>
            </a:endParaRPr>
          </a:p>
          <a:p>
            <a:r>
              <a:rPr lang="en-US" sz="1600" b="1" err="1">
                <a:solidFill>
                  <a:srgbClr val="3C4043"/>
                </a:solidFill>
                <a:latin typeface="Times New Roman"/>
                <a:ea typeface="+mn-lt"/>
                <a:cs typeface="+mn-lt"/>
              </a:rPr>
              <a:t>OverallQual</a:t>
            </a:r>
            <a:r>
              <a:rPr lang="en-US" sz="1600" dirty="0">
                <a:solidFill>
                  <a:srgbClr val="3C4043"/>
                </a:solidFill>
                <a:latin typeface="Times New Roman"/>
                <a:ea typeface="+mn-lt"/>
                <a:cs typeface="+mn-lt"/>
              </a:rPr>
              <a:t>: Overall material and finish quality</a:t>
            </a:r>
            <a:endParaRPr lang="en-US" sz="1600">
              <a:latin typeface="Times New Roman"/>
              <a:cs typeface="Times New Roman"/>
            </a:endParaRPr>
          </a:p>
          <a:p>
            <a:r>
              <a:rPr lang="en-US" sz="1600" b="1" err="1">
                <a:solidFill>
                  <a:srgbClr val="3C4043"/>
                </a:solidFill>
                <a:latin typeface="Times New Roman"/>
                <a:ea typeface="+mn-lt"/>
                <a:cs typeface="+mn-lt"/>
              </a:rPr>
              <a:t>OverallCond</a:t>
            </a:r>
            <a:r>
              <a:rPr lang="en-US" sz="1600" dirty="0">
                <a:solidFill>
                  <a:srgbClr val="3C4043"/>
                </a:solidFill>
                <a:latin typeface="Times New Roman"/>
                <a:ea typeface="+mn-lt"/>
                <a:cs typeface="+mn-lt"/>
              </a:rPr>
              <a:t>: Overall condition rating</a:t>
            </a:r>
            <a:endParaRPr lang="en-US" sz="1600">
              <a:latin typeface="Times New Roman"/>
              <a:cs typeface="Times New Roman"/>
            </a:endParaRPr>
          </a:p>
          <a:p>
            <a:r>
              <a:rPr lang="en-US" sz="1600" b="1" err="1">
                <a:solidFill>
                  <a:srgbClr val="3C4043"/>
                </a:solidFill>
                <a:latin typeface="Times New Roman"/>
                <a:ea typeface="+mn-lt"/>
                <a:cs typeface="+mn-lt"/>
              </a:rPr>
              <a:t>YearBuilt</a:t>
            </a:r>
            <a:r>
              <a:rPr lang="en-US" sz="1600" dirty="0">
                <a:solidFill>
                  <a:srgbClr val="3C4043"/>
                </a:solidFill>
                <a:latin typeface="Times New Roman"/>
                <a:ea typeface="+mn-lt"/>
                <a:cs typeface="+mn-lt"/>
              </a:rPr>
              <a:t>: Original construction date</a:t>
            </a:r>
            <a:endParaRPr lang="en-US" sz="1600">
              <a:latin typeface="Times New Roman"/>
              <a:cs typeface="Times New Roman"/>
            </a:endParaRPr>
          </a:p>
          <a:p>
            <a:r>
              <a:rPr lang="en-US" sz="1600" b="1" err="1">
                <a:solidFill>
                  <a:srgbClr val="3C4043"/>
                </a:solidFill>
                <a:latin typeface="Times New Roman"/>
                <a:ea typeface="+mn-lt"/>
                <a:cs typeface="+mn-lt"/>
              </a:rPr>
              <a:t>YearRemodAdd</a:t>
            </a:r>
            <a:r>
              <a:rPr lang="en-US" sz="1600" dirty="0">
                <a:solidFill>
                  <a:srgbClr val="3C4043"/>
                </a:solidFill>
                <a:latin typeface="Times New Roman"/>
                <a:ea typeface="+mn-lt"/>
                <a:cs typeface="+mn-lt"/>
              </a:rPr>
              <a:t>: Remodel date</a:t>
            </a:r>
            <a:endParaRPr lang="en-US" sz="1600">
              <a:latin typeface="Times New Roman"/>
              <a:cs typeface="Times New Roman"/>
            </a:endParaRPr>
          </a:p>
          <a:p>
            <a:r>
              <a:rPr lang="en-US" sz="1600" b="1" err="1">
                <a:solidFill>
                  <a:srgbClr val="3C4043"/>
                </a:solidFill>
                <a:latin typeface="Times New Roman"/>
                <a:ea typeface="+mn-lt"/>
                <a:cs typeface="+mn-lt"/>
              </a:rPr>
              <a:t>RoofStyle</a:t>
            </a:r>
            <a:r>
              <a:rPr lang="en-US" sz="1600" dirty="0">
                <a:solidFill>
                  <a:srgbClr val="3C4043"/>
                </a:solidFill>
                <a:latin typeface="Times New Roman"/>
                <a:ea typeface="+mn-lt"/>
                <a:cs typeface="+mn-lt"/>
              </a:rPr>
              <a:t>: Type of roof</a:t>
            </a:r>
            <a:endParaRPr lang="en-US" sz="1600" dirty="0">
              <a:latin typeface="Times New Roman"/>
              <a:cs typeface="Times New Roman"/>
            </a:endParaRPr>
          </a:p>
          <a:p>
            <a:br>
              <a:rPr lang="en-US" dirty="0"/>
            </a:br>
            <a:endParaRPr lang="en-US" dirty="0"/>
          </a:p>
          <a:p>
            <a:endParaRPr lang="en-US" sz="1600" dirty="0">
              <a:latin typeface="Times New Roman"/>
              <a:cs typeface="Times New Roman"/>
            </a:endParaRPr>
          </a:p>
        </p:txBody>
      </p:sp>
    </p:spTree>
    <p:extLst>
      <p:ext uri="{BB962C8B-B14F-4D97-AF65-F5344CB8AC3E}">
        <p14:creationId xmlns:p14="http://schemas.microsoft.com/office/powerpoint/2010/main" val="859909779"/>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807EC-A283-F990-BF60-17C84BA8FEF5}"/>
              </a:ext>
            </a:extLst>
          </p:cNvPr>
          <p:cNvSpPr txBox="1"/>
          <p:nvPr/>
        </p:nvSpPr>
        <p:spPr>
          <a:xfrm>
            <a:off x="358588" y="294554"/>
            <a:ext cx="39444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Preprocessing of dataset</a:t>
            </a:r>
            <a:endParaRPr lang="en-US" dirty="0">
              <a:ea typeface="+mn-lt"/>
              <a:cs typeface="+mn-lt"/>
            </a:endParaRPr>
          </a:p>
        </p:txBody>
      </p:sp>
      <p:sp>
        <p:nvSpPr>
          <p:cNvPr id="3" name="TextBox 2">
            <a:extLst>
              <a:ext uri="{FF2B5EF4-FFF2-40B4-BE49-F238E27FC236}">
                <a16:creationId xmlns:a16="http://schemas.microsoft.com/office/drawing/2014/main" id="{AF71B6DB-82AC-0E6D-00BB-AAC5051522E9}"/>
              </a:ext>
            </a:extLst>
          </p:cNvPr>
          <p:cNvSpPr txBox="1"/>
          <p:nvPr/>
        </p:nvSpPr>
        <p:spPr>
          <a:xfrm>
            <a:off x="358588" y="1114184"/>
            <a:ext cx="858050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Symbol"/>
              <a:buChar char="•"/>
            </a:pPr>
            <a:r>
              <a:rPr lang="en-US" sz="1600" dirty="0">
                <a:latin typeface="Times New Roman"/>
                <a:cs typeface="Times New Roman"/>
              </a:rPr>
              <a:t>Clean the dataset: Handle missing values, outliers, and inconsistent data.</a:t>
            </a:r>
          </a:p>
          <a:p>
            <a:endParaRPr lang="en-US" sz="1600" dirty="0">
              <a:latin typeface="Times New Roman"/>
              <a:cs typeface="Times New Roman"/>
            </a:endParaRPr>
          </a:p>
          <a:p>
            <a:pPr marL="285750" indent="-285750">
              <a:buFont typeface="Symbol"/>
              <a:buChar char="•"/>
            </a:pPr>
            <a:r>
              <a:rPr lang="en-US" sz="1600" dirty="0">
                <a:latin typeface="Times New Roman"/>
                <a:cs typeface="Times New Roman"/>
              </a:rPr>
              <a:t>Normalize or scale the features: Standardize the numerical features to ensure they have a similar scale and distribution.</a:t>
            </a:r>
          </a:p>
          <a:p>
            <a:r>
              <a:rPr lang="en-US" sz="1600" dirty="0">
                <a:latin typeface="Times New Roman"/>
                <a:ea typeface="+mn-lt"/>
                <a:cs typeface="+mn-lt"/>
              </a:rPr>
              <a:t>               </a:t>
            </a:r>
          </a:p>
          <a:p>
            <a:pPr algn="l"/>
            <a:endParaRPr lang="en-US" dirty="0">
              <a:cs typeface="Calibri"/>
            </a:endParaRPr>
          </a:p>
        </p:txBody>
      </p:sp>
      <p:pic>
        <p:nvPicPr>
          <p:cNvPr id="4" name="Picture 4">
            <a:extLst>
              <a:ext uri="{FF2B5EF4-FFF2-40B4-BE49-F238E27FC236}">
                <a16:creationId xmlns:a16="http://schemas.microsoft.com/office/drawing/2014/main" id="{8CE55705-AC3E-0621-3793-E38FF3563706}"/>
              </a:ext>
            </a:extLst>
          </p:cNvPr>
          <p:cNvPicPr>
            <a:picLocks noChangeAspect="1"/>
          </p:cNvPicPr>
          <p:nvPr/>
        </p:nvPicPr>
        <p:blipFill>
          <a:blip r:embed="rId2"/>
          <a:stretch>
            <a:fillRect/>
          </a:stretch>
        </p:blipFill>
        <p:spPr>
          <a:xfrm>
            <a:off x="1228166" y="2575259"/>
            <a:ext cx="6149787" cy="2847278"/>
          </a:xfrm>
          <a:prstGeom prst="rect">
            <a:avLst/>
          </a:prstGeom>
        </p:spPr>
      </p:pic>
    </p:spTree>
    <p:extLst>
      <p:ext uri="{BB962C8B-B14F-4D97-AF65-F5344CB8AC3E}">
        <p14:creationId xmlns:p14="http://schemas.microsoft.com/office/powerpoint/2010/main" val="1058331963"/>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3FE782-1344-0CD0-72D7-0FBBE04A753D}"/>
              </a:ext>
            </a:extLst>
          </p:cNvPr>
          <p:cNvSpPr txBox="1"/>
          <p:nvPr/>
        </p:nvSpPr>
        <p:spPr>
          <a:xfrm>
            <a:off x="102453" y="128067"/>
            <a:ext cx="47512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Models details</a:t>
            </a:r>
            <a:endParaRPr lang="en-US" dirty="0">
              <a:ea typeface="+mn-lt"/>
              <a:cs typeface="+mn-lt"/>
            </a:endParaRPr>
          </a:p>
        </p:txBody>
      </p:sp>
      <p:sp>
        <p:nvSpPr>
          <p:cNvPr id="3" name="TextBox 2">
            <a:extLst>
              <a:ext uri="{FF2B5EF4-FFF2-40B4-BE49-F238E27FC236}">
                <a16:creationId xmlns:a16="http://schemas.microsoft.com/office/drawing/2014/main" id="{0D33333A-5F42-C06D-7266-271CD43D6180}"/>
              </a:ext>
            </a:extLst>
          </p:cNvPr>
          <p:cNvSpPr txBox="1"/>
          <p:nvPr/>
        </p:nvSpPr>
        <p:spPr>
          <a:xfrm>
            <a:off x="461042" y="1472772"/>
            <a:ext cx="8285949"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sz="1600" u="sng" dirty="0">
                <a:latin typeface="Times New Roman"/>
                <a:cs typeface="Calibri"/>
              </a:rPr>
              <a:t>Random Forest Regressor</a:t>
            </a:r>
            <a:r>
              <a:rPr lang="en-US" sz="1600" dirty="0">
                <a:latin typeface="Times New Roman"/>
                <a:cs typeface="Calibri"/>
              </a:rPr>
              <a:t>: Random</a:t>
            </a:r>
            <a:r>
              <a:rPr lang="en-US" sz="1600" dirty="0">
                <a:latin typeface="Times New Roman"/>
                <a:ea typeface="+mn-lt"/>
                <a:cs typeface="+mn-lt"/>
              </a:rPr>
              <a:t> forest regression is a supervised learning algorithm and bagging technique that uses an ensemble learning method for regression in machine learning. The trees in random forests run in parallel, meaning there is no interaction between these trees while building the trees.</a:t>
            </a:r>
          </a:p>
          <a:p>
            <a:pPr marL="342900" indent="-342900">
              <a:buAutoNum type="arabicParenR"/>
            </a:pPr>
            <a:endParaRPr lang="en-US" sz="1600" dirty="0">
              <a:latin typeface="Times New Roman"/>
              <a:cs typeface="Calibri"/>
            </a:endParaRPr>
          </a:p>
          <a:p>
            <a:pPr marL="342900" indent="-342900">
              <a:buAutoNum type="arabicParenR"/>
            </a:pPr>
            <a:r>
              <a:rPr lang="en-US" sz="1600" u="sng" dirty="0">
                <a:latin typeface="Times New Roman"/>
                <a:cs typeface="Calibri"/>
              </a:rPr>
              <a:t>Elastic Net: </a:t>
            </a:r>
            <a:r>
              <a:rPr lang="en-US" sz="1600" dirty="0">
                <a:latin typeface="Times New Roman"/>
                <a:cs typeface="Calibri"/>
              </a:rPr>
              <a:t>Elastic net linear regression</a:t>
            </a:r>
            <a:r>
              <a:rPr lang="en-US" sz="1600" dirty="0">
                <a:latin typeface="Times New Roman"/>
                <a:ea typeface="+mn-lt"/>
                <a:cs typeface="+mn-lt"/>
              </a:rPr>
              <a:t> uses the penalties from both the lasso and ridge techniques to regularize regression models</a:t>
            </a:r>
            <a:r>
              <a:rPr lang="en-US" sz="1600" dirty="0">
                <a:latin typeface="Times New Roman"/>
                <a:cs typeface="Calibri"/>
              </a:rPr>
              <a:t>. The technique combines both the lasso and ridge regression methods by learning from their shortcomings to improve the regularization of statistical models</a:t>
            </a:r>
          </a:p>
          <a:p>
            <a:pPr marL="342900" indent="-342900">
              <a:buAutoNum type="arabicParenR"/>
            </a:pPr>
            <a:endParaRPr lang="en-US" sz="1600" dirty="0">
              <a:latin typeface="Times New Roman"/>
              <a:cs typeface="Calibri"/>
            </a:endParaRPr>
          </a:p>
          <a:p>
            <a:pPr marL="342900" indent="-342900">
              <a:buAutoNum type="arabicParenR"/>
            </a:pPr>
            <a:r>
              <a:rPr lang="en-US" sz="1600" u="sng" dirty="0">
                <a:latin typeface="Times New Roman"/>
                <a:cs typeface="Calibri"/>
              </a:rPr>
              <a:t>Support Vector Regressor: </a:t>
            </a:r>
            <a:r>
              <a:rPr lang="en-US" sz="1600" dirty="0">
                <a:latin typeface="Times New Roman"/>
                <a:ea typeface="+mn-lt"/>
                <a:cs typeface="+mn-lt"/>
              </a:rPr>
              <a:t>Support Vector Regression (SVR) is a type of machine learning algorithm used for regression analysis. The goal of SVR is to find a function that approximates the relationship between the input variables and a continuous target variable, while minimizing the prediction error</a:t>
            </a:r>
          </a:p>
          <a:p>
            <a:pPr marL="342900" indent="-342900">
              <a:buAutoNum type="arabicParenR"/>
            </a:pPr>
            <a:endParaRPr lang="en-US" sz="1600" dirty="0">
              <a:latin typeface="Times New Roman"/>
              <a:ea typeface="+mn-lt"/>
              <a:cs typeface="+mn-lt"/>
            </a:endParaRPr>
          </a:p>
          <a:p>
            <a:pPr marL="342900" indent="-342900">
              <a:buAutoNum type="arabicParenR"/>
            </a:pPr>
            <a:r>
              <a:rPr lang="en-US" sz="1600" u="sng" dirty="0">
                <a:latin typeface="Times New Roman"/>
                <a:ea typeface="+mn-lt"/>
                <a:cs typeface="+mn-lt"/>
              </a:rPr>
              <a:t>Gradient Boosting Regressor: </a:t>
            </a:r>
            <a:r>
              <a:rPr lang="en-US" sz="1600" dirty="0">
                <a:latin typeface="Times New Roman"/>
                <a:ea typeface="+mn-lt"/>
                <a:cs typeface="+mn-lt"/>
              </a:rPr>
              <a:t>Gradient boosting Regression calculates the difference between the current prediction and the known correct target value.</a:t>
            </a:r>
          </a:p>
        </p:txBody>
      </p:sp>
    </p:spTree>
    <p:extLst>
      <p:ext uri="{BB962C8B-B14F-4D97-AF65-F5344CB8AC3E}">
        <p14:creationId xmlns:p14="http://schemas.microsoft.com/office/powerpoint/2010/main" val="314816128"/>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C60FC7-7713-819A-D984-BF79B7CFC3A3}"/>
              </a:ext>
            </a:extLst>
          </p:cNvPr>
          <p:cNvSpPr txBox="1"/>
          <p:nvPr/>
        </p:nvSpPr>
        <p:spPr>
          <a:xfrm>
            <a:off x="140873" y="230521"/>
            <a:ext cx="32016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ea typeface="+mn-lt"/>
                <a:cs typeface="+mn-lt"/>
              </a:rPr>
              <a:t>Flowchart</a:t>
            </a:r>
            <a:endParaRPr lang="en-US" dirty="0"/>
          </a:p>
        </p:txBody>
      </p:sp>
      <p:pic>
        <p:nvPicPr>
          <p:cNvPr id="3" name="Picture 3">
            <a:extLst>
              <a:ext uri="{FF2B5EF4-FFF2-40B4-BE49-F238E27FC236}">
                <a16:creationId xmlns:a16="http://schemas.microsoft.com/office/drawing/2014/main" id="{20DDF293-8715-6798-B724-EA7A1B387510}"/>
              </a:ext>
            </a:extLst>
          </p:cNvPr>
          <p:cNvPicPr>
            <a:picLocks noChangeAspect="1"/>
          </p:cNvPicPr>
          <p:nvPr/>
        </p:nvPicPr>
        <p:blipFill>
          <a:blip r:embed="rId2"/>
          <a:stretch>
            <a:fillRect/>
          </a:stretch>
        </p:blipFill>
        <p:spPr>
          <a:xfrm>
            <a:off x="1356233" y="1566069"/>
            <a:ext cx="5842425" cy="3687442"/>
          </a:xfrm>
          <a:prstGeom prst="rect">
            <a:avLst/>
          </a:prstGeom>
        </p:spPr>
      </p:pic>
    </p:spTree>
    <p:extLst>
      <p:ext uri="{BB962C8B-B14F-4D97-AF65-F5344CB8AC3E}">
        <p14:creationId xmlns:p14="http://schemas.microsoft.com/office/powerpoint/2010/main" val="3719028288"/>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889</TotalTime>
  <Words>837</Words>
  <Application>Microsoft Office PowerPoint</Application>
  <PresentationFormat>On-screen Show (4:3)</PresentationFormat>
  <Paragraphs>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Akshansh Mahajan</cp:lastModifiedBy>
  <cp:revision>206</cp:revision>
  <dcterms:created xsi:type="dcterms:W3CDTF">2022-12-12T14:14:34Z</dcterms:created>
  <dcterms:modified xsi:type="dcterms:W3CDTF">2023-05-24T19:07:45Z</dcterms:modified>
</cp:coreProperties>
</file>