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82" r:id="rId7"/>
    <p:sldId id="274" r:id="rId8"/>
    <p:sldId id="280" r:id="rId9"/>
    <p:sldId id="283" r:id="rId10"/>
    <p:sldId id="285" r:id="rId11"/>
    <p:sldId id="281" r:id="rId12"/>
    <p:sldId id="278" r:id="rId13"/>
    <p:sldId id="279"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8B6201-B08E-253E-311F-6192AEEE3EA8}" v="14" dt="2024-04-10T21:06:14.324"/>
    <p1510:client id="{981D1F2E-CF1E-50DC-AC4A-51A05B7060F5}" v="134" dt="2024-04-10T21:04:18.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tin verma" userId="ad0b7f250cefb183" providerId="Windows Live" clId="Web-{5E8B6201-B08E-253E-311F-6192AEEE3EA8}"/>
    <pc:docChg chg="modSld">
      <pc:chgData name="Jatin verma" userId="ad0b7f250cefb183" providerId="Windows Live" clId="Web-{5E8B6201-B08E-253E-311F-6192AEEE3EA8}" dt="2024-04-10T21:06:14.324" v="6" actId="20577"/>
      <pc:docMkLst>
        <pc:docMk/>
      </pc:docMkLst>
      <pc:sldChg chg="modSp">
        <pc:chgData name="Jatin verma" userId="ad0b7f250cefb183" providerId="Windows Live" clId="Web-{5E8B6201-B08E-253E-311F-6192AEEE3EA8}" dt="2024-04-10T21:06:14.324" v="6" actId="20577"/>
        <pc:sldMkLst>
          <pc:docMk/>
          <pc:sldMk cId="0" sldId="268"/>
        </pc:sldMkLst>
        <pc:spChg chg="mod">
          <ac:chgData name="Jatin verma" userId="ad0b7f250cefb183" providerId="Windows Live" clId="Web-{5E8B6201-B08E-253E-311F-6192AEEE3EA8}" dt="2024-04-10T21:06:14.324" v="6" actId="20577"/>
          <ac:spMkLst>
            <pc:docMk/>
            <pc:sldMk cId="0" sldId="268"/>
            <ac:spMk id="6" creationId="{39596CC0-0544-9FD2-7AFD-B23ECB7AE8F4}"/>
          </ac:spMkLst>
        </pc:spChg>
      </pc:sldChg>
    </pc:docChg>
  </pc:docChgLst>
  <pc:docChgLst>
    <pc:chgData name="Jatin verma" userId="ad0b7f250cefb183" providerId="Windows Live" clId="Web-{981D1F2E-CF1E-50DC-AC4A-51A05B7060F5}"/>
    <pc:docChg chg="modSld">
      <pc:chgData name="Jatin verma" userId="ad0b7f250cefb183" providerId="Windows Live" clId="Web-{981D1F2E-CF1E-50DC-AC4A-51A05B7060F5}" dt="2024-04-10T21:04:17.484" v="66" actId="20577"/>
      <pc:docMkLst>
        <pc:docMk/>
      </pc:docMkLst>
      <pc:sldChg chg="modSp">
        <pc:chgData name="Jatin verma" userId="ad0b7f250cefb183" providerId="Windows Live" clId="Web-{981D1F2E-CF1E-50DC-AC4A-51A05B7060F5}" dt="2024-04-10T21:04:17.484" v="66" actId="20577"/>
        <pc:sldMkLst>
          <pc:docMk/>
          <pc:sldMk cId="0" sldId="268"/>
        </pc:sldMkLst>
        <pc:spChg chg="mod">
          <ac:chgData name="Jatin verma" userId="ad0b7f250cefb183" providerId="Windows Live" clId="Web-{981D1F2E-CF1E-50DC-AC4A-51A05B7060F5}" dt="2024-04-10T21:04:17.484" v="66" actId="20577"/>
          <ac:spMkLst>
            <pc:docMk/>
            <pc:sldMk cId="0" sldId="268"/>
            <ac:spMk id="4" creationId="{00000000-0000-0000-0000-000000000000}"/>
          </ac:spMkLst>
        </pc:spChg>
        <pc:spChg chg="mod">
          <ac:chgData name="Jatin verma" userId="ad0b7f250cefb183" providerId="Windows Live" clId="Web-{981D1F2E-CF1E-50DC-AC4A-51A05B7060F5}" dt="2024-04-10T21:04:15.046" v="65" actId="20577"/>
          <ac:spMkLst>
            <pc:docMk/>
            <pc:sldMk cId="0" sldId="268"/>
            <ac:spMk id="6" creationId="{39596CC0-0544-9FD2-7AFD-B23ECB7AE8F4}"/>
          </ac:spMkLst>
        </pc:spChg>
      </pc:sldChg>
    </pc:docChg>
  </pc:docChgLst>
  <pc:docChgLst>
    <pc:chgData name="rahul mittal" userId="9bcac6e515e5e399" providerId="LiveId" clId="{A31DBC20-DAB3-4FA6-8769-D202DFF09793}"/>
    <pc:docChg chg="modSld">
      <pc:chgData name="rahul mittal" userId="9bcac6e515e5e399" providerId="LiveId" clId="{A31DBC20-DAB3-4FA6-8769-D202DFF09793}" dt="2024-04-10T13:58:23.247" v="8" actId="20577"/>
      <pc:docMkLst>
        <pc:docMk/>
      </pc:docMkLst>
      <pc:sldChg chg="modSp">
        <pc:chgData name="rahul mittal" userId="9bcac6e515e5e399" providerId="LiveId" clId="{A31DBC20-DAB3-4FA6-8769-D202DFF09793}" dt="2023-10-10T09:05:45.034" v="6" actId="1035"/>
        <pc:sldMkLst>
          <pc:docMk/>
          <pc:sldMk cId="0" sldId="272"/>
        </pc:sldMkLst>
        <pc:picChg chg="mod">
          <ac:chgData name="rahul mittal" userId="9bcac6e515e5e399" providerId="LiveId" clId="{A31DBC20-DAB3-4FA6-8769-D202DFF09793}" dt="2023-10-10T09:05:45.034" v="6" actId="1035"/>
          <ac:picMkLst>
            <pc:docMk/>
            <pc:sldMk cId="0" sldId="272"/>
            <ac:picMk id="2050" creationId="{F7ED94F5-61A6-3F81-41CA-58DBBC052234}"/>
          </ac:picMkLst>
        </pc:picChg>
      </pc:sldChg>
      <pc:sldChg chg="modSp mod">
        <pc:chgData name="rahul mittal" userId="9bcac6e515e5e399" providerId="LiveId" clId="{A31DBC20-DAB3-4FA6-8769-D202DFF09793}" dt="2024-04-10T13:58:23.247" v="8" actId="20577"/>
        <pc:sldMkLst>
          <pc:docMk/>
          <pc:sldMk cId="3097885456" sldId="283"/>
        </pc:sldMkLst>
        <pc:spChg chg="mod">
          <ac:chgData name="rahul mittal" userId="9bcac6e515e5e399" providerId="LiveId" clId="{A31DBC20-DAB3-4FA6-8769-D202DFF09793}" dt="2024-04-10T13:58:23.247" v="8" actId="20577"/>
          <ac:spMkLst>
            <pc:docMk/>
            <pc:sldMk cId="3097885456" sldId="283"/>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4/10/2024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4/10/2024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4/10/2024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4/10/2024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7560840" cy="646331"/>
          </a:xfrm>
          <a:prstGeom prst="rect">
            <a:avLst/>
          </a:prstGeom>
          <a:noFill/>
        </p:spPr>
        <p:txBody>
          <a:bodyPr wrap="square" lIns="91440" tIns="45720" rIns="91440" bIns="45720" rtlCol="0" anchor="t">
            <a:spAutoFit/>
          </a:bodyPr>
          <a:lstStyle/>
          <a:p>
            <a:pPr algn="ctr"/>
            <a:r>
              <a:rPr lang="en-US" sz="3600">
                <a:solidFill>
                  <a:srgbClr val="FF0000"/>
                </a:solidFill>
                <a:latin typeface="Arial Black"/>
              </a:rPr>
              <a:t>Project Based Learning -VI</a:t>
            </a:r>
            <a:endParaRPr lang="en-US" sz="3600">
              <a:solidFill>
                <a:srgbClr val="FF0000"/>
              </a:solidFill>
              <a:latin typeface="Arial Black" pitchFamily="34" charset="0"/>
            </a:endParaRPr>
          </a:p>
        </p:txBody>
      </p:sp>
      <p:sp>
        <p:nvSpPr>
          <p:cNvPr id="5" name="TextBox 4"/>
          <p:cNvSpPr txBox="1"/>
          <p:nvPr/>
        </p:nvSpPr>
        <p:spPr>
          <a:xfrm>
            <a:off x="3275856" y="4653136"/>
            <a:ext cx="184731" cy="954107"/>
          </a:xfrm>
          <a:prstGeom prst="rect">
            <a:avLst/>
          </a:prstGeom>
          <a:noFill/>
        </p:spPr>
        <p:txBody>
          <a:bodyPr wrap="none" rtlCol="0">
            <a:spAutoFit/>
          </a:bodyPr>
          <a:lstStyle/>
          <a:p>
            <a:endParaRPr lang="en-US" sz="2000">
              <a:latin typeface="Times New Roman" pitchFamily="18" charset="0"/>
              <a:cs typeface="Times New Roman" pitchFamily="18" charset="0"/>
            </a:endParaRPr>
          </a:p>
          <a:p>
            <a:endParaRPr lang="en-US"/>
          </a:p>
          <a:p>
            <a:endParaRPr lang="en-US"/>
          </a:p>
        </p:txBody>
      </p:sp>
      <p:sp>
        <p:nvSpPr>
          <p:cNvPr id="6" name="TextBox 5">
            <a:extLst>
              <a:ext uri="{FF2B5EF4-FFF2-40B4-BE49-F238E27FC236}">
                <a16:creationId xmlns:a16="http://schemas.microsoft.com/office/drawing/2014/main" id="{39596CC0-0544-9FD2-7AFD-B23ECB7AE8F4}"/>
              </a:ext>
            </a:extLst>
          </p:cNvPr>
          <p:cNvSpPr txBox="1"/>
          <p:nvPr/>
        </p:nvSpPr>
        <p:spPr>
          <a:xfrm>
            <a:off x="1979712" y="2780928"/>
            <a:ext cx="5040560" cy="2462213"/>
          </a:xfrm>
          <a:prstGeom prst="rect">
            <a:avLst/>
          </a:prstGeom>
          <a:solidFill>
            <a:schemeClr val="accent6">
              <a:lumMod val="60000"/>
              <a:lumOff val="40000"/>
            </a:schemeClr>
          </a:solidFill>
        </p:spPr>
        <p:txBody>
          <a:bodyPr wrap="square" lIns="91440" tIns="45720" rIns="91440" bIns="45720" rtlCol="0" anchor="t">
            <a:spAutoFit/>
          </a:bodyPr>
          <a:lstStyle/>
          <a:p>
            <a:r>
              <a:rPr lang="en-US" sz="2000" b="1"/>
              <a:t>Team Details</a:t>
            </a:r>
            <a:r>
              <a:rPr lang="en-US" sz="2000"/>
              <a:t>: Rahul Mittal(2110993824)</a:t>
            </a:r>
          </a:p>
          <a:p>
            <a:r>
              <a:rPr lang="en-US" sz="2000"/>
              <a:t>                        Kangna(2110993804)</a:t>
            </a:r>
            <a:endParaRPr lang="en-US" sz="2000">
              <a:cs typeface="Calibri"/>
            </a:endParaRPr>
          </a:p>
          <a:p>
            <a:r>
              <a:rPr lang="en-US" sz="2000"/>
              <a:t>                        Jatin Verma(2110993803)</a:t>
            </a:r>
            <a:endParaRPr lang="en-US" sz="2000">
              <a:cs typeface="Calibri"/>
            </a:endParaRPr>
          </a:p>
          <a:p>
            <a:endParaRPr lang="en-US" sz="2000"/>
          </a:p>
          <a:p>
            <a:r>
              <a:rPr lang="en-US" b="1"/>
              <a:t>Branch</a:t>
            </a:r>
            <a:r>
              <a:rPr lang="en-US"/>
              <a:t>: BE CSE-AI (Sem-06)</a:t>
            </a:r>
            <a:endParaRPr lang="en-US">
              <a:cs typeface="Calibri"/>
            </a:endParaRPr>
          </a:p>
          <a:p>
            <a:endParaRPr lang="en-US"/>
          </a:p>
          <a:p>
            <a:r>
              <a:rPr lang="en-US" sz="2000" b="1">
                <a:latin typeface="Times New Roman"/>
                <a:cs typeface="Times New Roman"/>
              </a:rPr>
              <a:t>Faculty Coordinator</a:t>
            </a:r>
            <a:r>
              <a:rPr lang="en-US" sz="2000">
                <a:latin typeface="Times New Roman"/>
                <a:cs typeface="Times New Roman"/>
              </a:rPr>
              <a:t>: Dr. Harshvardhan</a:t>
            </a:r>
            <a:endParaRPr lang="en-US" sz="2000">
              <a:solidFill>
                <a:srgbClr val="000000"/>
              </a:solidFill>
              <a:latin typeface="Times New Roman"/>
              <a:cs typeface="Times New Roman"/>
            </a:endParaRPr>
          </a:p>
          <a:p>
            <a:endParaRPr lang="en-US">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err="1">
                <a:solidFill>
                  <a:srgbClr val="FF0000"/>
                </a:solidFill>
                <a:latin typeface="Times New Roman" pitchFamily="18" charset="0"/>
                <a:cs typeface="Times New Roman" pitchFamily="18" charset="0"/>
              </a:rPr>
              <a:t>Chitkara</a:t>
            </a:r>
            <a:r>
              <a:rPr lang="en-US" sz="2000" b="1">
                <a:solidFill>
                  <a:srgbClr val="FF0000"/>
                </a:solidFill>
                <a:latin typeface="Times New Roman" pitchFamily="18" charset="0"/>
                <a:cs typeface="Times New Roman" pitchFamily="18" charset="0"/>
              </a:rPr>
              <a:t> University Institute of Engineering and Technology, </a:t>
            </a:r>
          </a:p>
          <a:p>
            <a:pPr algn="ctr"/>
            <a:r>
              <a:rPr lang="en-US" sz="2000" b="1" err="1">
                <a:solidFill>
                  <a:srgbClr val="FF0000"/>
                </a:solidFill>
                <a:latin typeface="Times New Roman" pitchFamily="18" charset="0"/>
                <a:cs typeface="Times New Roman" pitchFamily="18" charset="0"/>
              </a:rPr>
              <a:t>Chitkara</a:t>
            </a:r>
            <a:r>
              <a:rPr lang="en-US" sz="2000" b="1">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524" y="1482313"/>
            <a:ext cx="8568952" cy="3893374"/>
          </a:xfrm>
          <a:prstGeom prst="rect">
            <a:avLst/>
          </a:prstGeom>
          <a:noFill/>
        </p:spPr>
        <p:txBody>
          <a:bodyPr wrap="square" rtlCol="0">
            <a:spAutoFit/>
          </a:bodyPr>
          <a:lstStyle/>
          <a:p>
            <a:pPr algn="just"/>
            <a:r>
              <a:rPr lang="en-US" sz="1900" b="1" i="0">
                <a:effectLst/>
                <a:latin typeface="Söhne"/>
              </a:rPr>
              <a:t>4.Local and Global Patterns:</a:t>
            </a:r>
            <a:r>
              <a:rPr lang="en-US" sz="1900" b="0" i="0">
                <a:effectLst/>
                <a:latin typeface="Söhne"/>
              </a:rPr>
              <a:t> The initial convolutional layer(s) in a CNN can capture local patterns in audio data, such as short-duration acoustic cues associated with sentiment expression. These local patterns are then combined in subsequent layers to identify global patterns and relationships in the audio data.</a:t>
            </a:r>
          </a:p>
          <a:p>
            <a:pPr algn="just"/>
            <a:endParaRPr lang="en-US" sz="1900" b="0" i="0">
              <a:effectLst/>
              <a:latin typeface="Söhne"/>
            </a:endParaRPr>
          </a:p>
          <a:p>
            <a:pPr algn="just"/>
            <a:r>
              <a:rPr lang="en-US" sz="1900" b="1" i="0">
                <a:effectLst/>
                <a:latin typeface="Söhne"/>
              </a:rPr>
              <a:t>5.Parallel Processing:</a:t>
            </a:r>
            <a:r>
              <a:rPr lang="en-US" sz="1900" b="0" i="0">
                <a:effectLst/>
                <a:latin typeface="Söhne"/>
              </a:rPr>
              <a:t> CNNs can process different parts of the audio data in parallel, making them efficient for analyzing audio signals with varying temporal patterns. This parallelism allows the network to capture both short-term and long-term audio characteristics simultaneously.</a:t>
            </a:r>
          </a:p>
          <a:p>
            <a:pPr algn="just"/>
            <a:endParaRPr lang="en-US" sz="1900" b="0" i="0">
              <a:effectLst/>
              <a:latin typeface="Söhne"/>
            </a:endParaRPr>
          </a:p>
          <a:p>
            <a:pPr algn="just"/>
            <a:r>
              <a:rPr lang="en-US" sz="1900" b="1" i="0">
                <a:effectLst/>
                <a:latin typeface="Söhne"/>
              </a:rPr>
              <a:t>6.Scalability:</a:t>
            </a:r>
            <a:r>
              <a:rPr lang="en-US" sz="1900" b="0" i="0">
                <a:effectLst/>
                <a:latin typeface="Söhne"/>
              </a:rPr>
              <a:t> Conv1 models are relatively simple compared to more complex CNN architectures. They are computationally efficient and may require fewer parameters and training data, making them suitable for smaller audio datasets.</a:t>
            </a:r>
          </a:p>
        </p:txBody>
      </p:sp>
    </p:spTree>
    <p:extLst>
      <p:ext uri="{BB962C8B-B14F-4D97-AF65-F5344CB8AC3E}">
        <p14:creationId xmlns:p14="http://schemas.microsoft.com/office/powerpoint/2010/main" val="2698806384"/>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628800"/>
            <a:ext cx="8568952" cy="3170099"/>
          </a:xfrm>
          <a:prstGeom prst="rect">
            <a:avLst/>
          </a:prstGeom>
          <a:noFill/>
        </p:spPr>
        <p:txBody>
          <a:bodyPr wrap="square" rtlCol="0">
            <a:spAutoFit/>
          </a:bodyPr>
          <a:lstStyle/>
          <a:p>
            <a:pPr algn="just"/>
            <a:r>
              <a:rPr lang="en-US" sz="2000" b="0" i="0">
                <a:effectLst/>
                <a:latin typeface="Söhne"/>
              </a:rPr>
              <a:t>It's important to note that while Conv1 models can be effective for certain sentiment analysis tasks on audio data, the choice of architecture should be guided by the specific characteristics of your dataset and problem. More complex CNN architectures, recurrent neural networks (RNNs), hybrid models, or transformer-based models may be more suitable for audio data with longer sequences or complex temporal dependencies.</a:t>
            </a:r>
          </a:p>
          <a:p>
            <a:pPr algn="just"/>
            <a:endParaRPr lang="en-US" sz="2000" b="0" i="0">
              <a:effectLst/>
              <a:latin typeface="Söhne"/>
            </a:endParaRPr>
          </a:p>
          <a:p>
            <a:pPr algn="just"/>
            <a:r>
              <a:rPr lang="en-US" sz="2000" b="0" i="0">
                <a:effectLst/>
                <a:latin typeface="Söhne"/>
              </a:rPr>
              <a:t>Ultimately, the choice of model architecture should be based on empirical experimentation, considering factors like dataset size, data representation (e.g., raw audio, extracted features), and the nature of the sentiment analysis task.</a:t>
            </a:r>
          </a:p>
        </p:txBody>
      </p:sp>
    </p:spTree>
    <p:extLst>
      <p:ext uri="{BB962C8B-B14F-4D97-AF65-F5344CB8AC3E}">
        <p14:creationId xmlns:p14="http://schemas.microsoft.com/office/powerpoint/2010/main" val="436347106"/>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a:latin typeface="Times New Roman" pitchFamily="18" charset="0"/>
                <a:cs typeface="Times New Roman" pitchFamily="18" charset="0"/>
              </a:rPr>
              <a:t>Conclusion</a:t>
            </a:r>
          </a:p>
        </p:txBody>
      </p:sp>
      <p:sp>
        <p:nvSpPr>
          <p:cNvPr id="5" name="TextBox 4"/>
          <p:cNvSpPr txBox="1"/>
          <p:nvPr/>
        </p:nvSpPr>
        <p:spPr>
          <a:xfrm>
            <a:off x="287524" y="1268760"/>
            <a:ext cx="8568952" cy="6247864"/>
          </a:xfrm>
          <a:prstGeom prst="rect">
            <a:avLst/>
          </a:prstGeom>
          <a:noFill/>
        </p:spPr>
        <p:txBody>
          <a:bodyPr wrap="square" rtlCol="0">
            <a:spAutoFit/>
          </a:bodyPr>
          <a:lstStyle/>
          <a:p>
            <a:pPr algn="just"/>
            <a:r>
              <a:rPr lang="en-US" sz="2000" b="0" i="0">
                <a:effectLst/>
                <a:latin typeface="Söhne"/>
              </a:rPr>
              <a:t>In conclusion, enhancing call center services through sentiment analysis is a valuable approach to improving customer satisfaction, agent performance, and overall service quality. Real-time analysis, automation, and the extraction of customer insights are key benefits of this project. As customer interactions continue to evolve across various communication channels, sentiment analysis will play an increasingly important role in delivering exceptional customer experiences.</a:t>
            </a:r>
          </a:p>
          <a:p>
            <a:pPr algn="just"/>
            <a:endParaRPr lang="en-US" sz="2000"/>
          </a:p>
          <a:p>
            <a:pPr algn="just"/>
            <a:r>
              <a:rPr lang="en-US" sz="2000" b="1"/>
              <a:t>Future Directions</a:t>
            </a:r>
          </a:p>
          <a:p>
            <a:pPr algn="just"/>
            <a:r>
              <a:rPr lang="en-US" sz="2000" b="0" i="0">
                <a:effectLst/>
                <a:latin typeface="Söhne"/>
              </a:rPr>
              <a:t>The future directions of a project enhancing call center services through sentiment analysis involve embracing multimodal analysis, such as voice sentiment, customized responses, and emotion recognition. Real-time actions driven by sentiment, predictive analytics, domain-specific models, and advanced visualization tools will enhance customer experiences. Ensuring data security, feedback mechanisms, multilingual support, and ethical AI considerations will be pivotal as call centers evolve to meet the changing demands of customer interactions across various channels.</a:t>
            </a:r>
            <a:endParaRPr lang="en-US" sz="2000"/>
          </a:p>
          <a:p>
            <a:pPr algn="just"/>
            <a:endParaRPr lang="en-US" sz="2000"/>
          </a:p>
          <a:p>
            <a:pPr algn="just"/>
            <a:endParaRPr lang="en-US" sz="2000"/>
          </a:p>
          <a:p>
            <a:pPr algn="just"/>
            <a:endParaRPr lang="en-US" sz="2000"/>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a:latin typeface="Times New Roman" pitchFamily="18" charset="0"/>
                <a:cs typeface="Times New Roman" pitchFamily="18" charset="0"/>
              </a:rPr>
              <a:t>References/Links used</a:t>
            </a:r>
          </a:p>
        </p:txBody>
      </p:sp>
      <p:sp>
        <p:nvSpPr>
          <p:cNvPr id="3" name="Rectangle 2"/>
          <p:cNvSpPr/>
          <p:nvPr/>
        </p:nvSpPr>
        <p:spPr>
          <a:xfrm>
            <a:off x="395536" y="1196752"/>
            <a:ext cx="8136904" cy="3108543"/>
          </a:xfrm>
          <a:prstGeom prst="rect">
            <a:avLst/>
          </a:prstGeom>
        </p:spPr>
        <p:txBody>
          <a:bodyPr wrap="square">
            <a:spAutoFit/>
          </a:bodyPr>
          <a:lstStyle/>
          <a:p>
            <a:pPr marL="457200" indent="-457200">
              <a:buFont typeface="Arial" panose="020B0604020202020204" pitchFamily="34" charset="0"/>
              <a:buChar char="•"/>
            </a:pPr>
            <a:r>
              <a:rPr lang="en-US" sz="2800"/>
              <a:t>Wikipedia</a:t>
            </a:r>
          </a:p>
          <a:p>
            <a:pPr marL="457200" indent="-457200">
              <a:buFont typeface="Arial" panose="020B0604020202020204" pitchFamily="34" charset="0"/>
              <a:buChar char="•"/>
            </a:pPr>
            <a:r>
              <a:rPr lang="en-US" sz="2800" err="1"/>
              <a:t>TowardsDataScience</a:t>
            </a:r>
            <a:endParaRPr lang="en-US" sz="2800"/>
          </a:p>
          <a:p>
            <a:pPr marL="457200" indent="-457200">
              <a:buFont typeface="Arial" panose="020B0604020202020204" pitchFamily="34" charset="0"/>
              <a:buChar char="•"/>
            </a:pPr>
            <a:r>
              <a:rPr lang="en-US" sz="2800"/>
              <a:t>Dataset:- CREMA from </a:t>
            </a:r>
            <a:r>
              <a:rPr lang="en-US" sz="2800" err="1"/>
              <a:t>kaggle</a:t>
            </a:r>
            <a:endParaRPr lang="en-US" sz="2800"/>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endParaRPr lang="en-US" sz="2800"/>
          </a:p>
          <a:p>
            <a:endParaRPr lang="en-US" sz="2800"/>
          </a:p>
        </p:txBody>
      </p:sp>
    </p:spTree>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a:latin typeface="Times New Roman" pitchFamily="18" charset="0"/>
                <a:cs typeface="Times New Roman" pitchFamily="18" charset="0"/>
              </a:rPr>
              <a:t>Table of Contents</a:t>
            </a:r>
            <a:endParaRPr lang="en-US" b="1">
              <a:latin typeface="Times New Roman" pitchFamily="18" charset="0"/>
              <a:cs typeface="Times New Roman" pitchFamily="18" charset="0"/>
            </a:endParaRPr>
          </a:p>
        </p:txBody>
      </p:sp>
      <p:sp>
        <p:nvSpPr>
          <p:cNvPr id="3" name="TextBox 2"/>
          <p:cNvSpPr txBox="1"/>
          <p:nvPr/>
        </p:nvSpPr>
        <p:spPr>
          <a:xfrm>
            <a:off x="359428" y="1916832"/>
            <a:ext cx="8064896" cy="3970318"/>
          </a:xfrm>
          <a:prstGeom prst="rect">
            <a:avLst/>
          </a:prstGeom>
          <a:noFill/>
        </p:spPr>
        <p:txBody>
          <a:bodyPr wrap="square" rtlCol="0">
            <a:spAutoFit/>
          </a:bodyPr>
          <a:lstStyle/>
          <a:p>
            <a:pPr>
              <a:buFont typeface="Arial" pitchFamily="34" charset="0"/>
              <a:buChar char="•"/>
            </a:pPr>
            <a:r>
              <a:rPr lang="en-US" sz="2800">
                <a:latin typeface="Times New Roman" pitchFamily="18" charset="0"/>
                <a:cs typeface="Times New Roman" pitchFamily="18" charset="0"/>
              </a:rPr>
              <a:t>Introduction</a:t>
            </a:r>
          </a:p>
          <a:p>
            <a:pPr>
              <a:buFont typeface="Arial" pitchFamily="34" charset="0"/>
              <a:buChar char="•"/>
            </a:pPr>
            <a:r>
              <a:rPr lang="en-US" sz="2800">
                <a:latin typeface="Times New Roman" pitchFamily="18" charset="0"/>
                <a:cs typeface="Times New Roman" pitchFamily="18" charset="0"/>
              </a:rPr>
              <a:t>Problem Statement</a:t>
            </a:r>
          </a:p>
          <a:p>
            <a:pPr>
              <a:buFont typeface="Arial" pitchFamily="34" charset="0"/>
              <a:buChar char="•"/>
            </a:pPr>
            <a:r>
              <a:rPr lang="en-US" sz="2800">
                <a:latin typeface="Times New Roman" pitchFamily="18" charset="0"/>
                <a:cs typeface="Times New Roman" pitchFamily="18" charset="0"/>
              </a:rPr>
              <a:t>Technical Details</a:t>
            </a:r>
          </a:p>
          <a:p>
            <a:pPr>
              <a:buFont typeface="Arial" pitchFamily="34" charset="0"/>
              <a:buChar char="•"/>
            </a:pPr>
            <a:r>
              <a:rPr lang="en-US" sz="2800">
                <a:latin typeface="Times New Roman" pitchFamily="18" charset="0"/>
                <a:cs typeface="Times New Roman" pitchFamily="18" charset="0"/>
              </a:rPr>
              <a:t>Key Features </a:t>
            </a:r>
          </a:p>
          <a:p>
            <a:pPr>
              <a:buFont typeface="Arial" pitchFamily="34" charset="0"/>
              <a:buChar char="•"/>
            </a:pPr>
            <a:r>
              <a:rPr lang="en-US" sz="2800">
                <a:latin typeface="Times New Roman" pitchFamily="18" charset="0"/>
                <a:cs typeface="Times New Roman" pitchFamily="18" charset="0"/>
              </a:rPr>
              <a:t>Project Highlights</a:t>
            </a:r>
          </a:p>
          <a:p>
            <a:pPr>
              <a:buFont typeface="Arial" pitchFamily="34" charset="0"/>
              <a:buChar char="•"/>
            </a:pPr>
            <a:r>
              <a:rPr lang="en-US" sz="2800">
                <a:latin typeface="Times New Roman" pitchFamily="18" charset="0"/>
                <a:cs typeface="Times New Roman" pitchFamily="18" charset="0"/>
              </a:rPr>
              <a:t>Conclusion</a:t>
            </a:r>
          </a:p>
          <a:p>
            <a:pPr>
              <a:buFont typeface="Arial" pitchFamily="34" charset="0"/>
              <a:buChar char="•"/>
            </a:pPr>
            <a:r>
              <a:rPr lang="en-US" sz="2800">
                <a:latin typeface="Times New Roman" pitchFamily="18" charset="0"/>
                <a:cs typeface="Times New Roman" pitchFamily="18" charset="0"/>
              </a:rPr>
              <a:t>References/Links used</a:t>
            </a:r>
          </a:p>
          <a:p>
            <a:pPr>
              <a:buFont typeface="Arial" pitchFamily="34" charset="0"/>
              <a:buChar char="•"/>
            </a:pPr>
            <a:endParaRPr lang="en-US" sz="2800">
              <a:latin typeface="Times New Roman" pitchFamily="18" charset="0"/>
              <a:cs typeface="Times New Roman" pitchFamily="18" charset="0"/>
            </a:endParaRPr>
          </a:p>
          <a:p>
            <a:pPr>
              <a:buFont typeface="Arial" pitchFamily="34" charset="0"/>
              <a:buChar char="•"/>
            </a:pPr>
            <a:endParaRPr lang="en-US" sz="2800">
              <a:latin typeface="Times New Roman" pitchFamily="18" charset="0"/>
              <a:cs typeface="Times New Roman" pitchFamily="18" charset="0"/>
            </a:endParaRPr>
          </a:p>
        </p:txBody>
      </p:sp>
      <p:pic>
        <p:nvPicPr>
          <p:cNvPr id="4" name="Picture 2" descr="Download Customer Support Call Center Agent Customer Service Royalty-Free  Stock Illustration Image - Pixabay">
            <a:extLst>
              <a:ext uri="{FF2B5EF4-FFF2-40B4-BE49-F238E27FC236}">
                <a16:creationId xmlns:a16="http://schemas.microsoft.com/office/drawing/2014/main" id="{548C0446-C5ED-E72D-2356-BA84AE6046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4026" y="1916832"/>
            <a:ext cx="2850298" cy="3076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a:latin typeface="Times New Roman" pitchFamily="18" charset="0"/>
                <a:cs typeface="Times New Roman" pitchFamily="18" charset="0"/>
              </a:rPr>
              <a:t>Introduction</a:t>
            </a:r>
          </a:p>
        </p:txBody>
      </p:sp>
      <p:sp>
        <p:nvSpPr>
          <p:cNvPr id="3" name="Rectangle 2"/>
          <p:cNvSpPr/>
          <p:nvPr/>
        </p:nvSpPr>
        <p:spPr>
          <a:xfrm>
            <a:off x="-396552" y="1259521"/>
            <a:ext cx="8352928" cy="954107"/>
          </a:xfrm>
          <a:prstGeom prst="rect">
            <a:avLst/>
          </a:prstGeom>
        </p:spPr>
        <p:txBody>
          <a:bodyPr wrap="square">
            <a:spAutoFit/>
          </a:bodyPr>
          <a:lstStyle/>
          <a:p>
            <a:pPr lvl="1" algn="just"/>
            <a:r>
              <a:rPr lang="en-US" sz="2800" b="1">
                <a:latin typeface="Times New Roman" pitchFamily="18" charset="0"/>
                <a:cs typeface="Times New Roman" pitchFamily="18" charset="0"/>
              </a:rPr>
              <a:t>		Enhancing Call Center Services Through 			   Sentiment  Analysis</a:t>
            </a:r>
          </a:p>
        </p:txBody>
      </p:sp>
      <p:sp>
        <p:nvSpPr>
          <p:cNvPr id="4" name="TextBox 3"/>
          <p:cNvSpPr txBox="1"/>
          <p:nvPr/>
        </p:nvSpPr>
        <p:spPr>
          <a:xfrm>
            <a:off x="395536" y="1997928"/>
            <a:ext cx="8568952" cy="369332"/>
          </a:xfrm>
          <a:prstGeom prst="rect">
            <a:avLst/>
          </a:prstGeom>
          <a:noFill/>
        </p:spPr>
        <p:txBody>
          <a:bodyPr wrap="square" rtlCol="0">
            <a:spAutoFit/>
          </a:bodyPr>
          <a:lstStyle/>
          <a:p>
            <a:r>
              <a:rPr lang="en-IN">
                <a:latin typeface="Times New Roman" panose="02020603050405020304" pitchFamily="18" charset="0"/>
                <a:cs typeface="Times New Roman" panose="02020603050405020304" pitchFamily="18" charset="0"/>
              </a:rPr>
              <a:t>	</a:t>
            </a:r>
          </a:p>
        </p:txBody>
      </p:sp>
      <p:sp>
        <p:nvSpPr>
          <p:cNvPr id="5" name="TextBox 4"/>
          <p:cNvSpPr txBox="1"/>
          <p:nvPr/>
        </p:nvSpPr>
        <p:spPr>
          <a:xfrm>
            <a:off x="251520" y="2627726"/>
            <a:ext cx="8536296" cy="3785652"/>
          </a:xfrm>
          <a:prstGeom prst="rect">
            <a:avLst/>
          </a:prstGeom>
          <a:noFill/>
        </p:spPr>
        <p:txBody>
          <a:bodyPr wrap="square" rtlCol="0">
            <a:spAutoFit/>
          </a:bodyPr>
          <a:lstStyle/>
          <a:p>
            <a:r>
              <a:rPr lang="en-IN" sz="2400" b="1">
                <a:latin typeface="Times New Roman" panose="02020603050405020304" pitchFamily="18" charset="0"/>
                <a:cs typeface="Times New Roman" panose="02020603050405020304" pitchFamily="18" charset="0"/>
              </a:rPr>
              <a:t>Overview</a:t>
            </a:r>
          </a:p>
          <a:p>
            <a:pPr algn="just"/>
            <a:r>
              <a:rPr lang="en-US" sz="2400" b="0" i="0">
                <a:effectLst/>
              </a:rPr>
              <a:t>Enhancing call center services through sentiment analysis is a valuable project that leverages natural language processing (NLP) and machine learning techniques to improve customer support interactions and customer satisfaction.</a:t>
            </a:r>
          </a:p>
          <a:p>
            <a:pPr algn="just"/>
            <a:r>
              <a:rPr lang="en-US" sz="2400" b="0" i="0">
                <a:effectLst/>
              </a:rPr>
              <a:t>The primary objective of this project is to enhance the quality of customer service in a call center environment by analyzing the sentiment of customer interactions in real-time. By understanding customer sentiment, call center agents can respond more effectively and provide a better overall experience.</a:t>
            </a:r>
            <a:endParaRPr lang="en-IN" sz="2400" b="1">
              <a:cs typeface="Times New Roman" panose="02020603050405020304"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a:latin typeface="Times New Roman" pitchFamily="18" charset="0"/>
                <a:cs typeface="Times New Roman" pitchFamily="18" charset="0"/>
              </a:rPr>
              <a:t>Problem Statement</a:t>
            </a:r>
          </a:p>
        </p:txBody>
      </p:sp>
      <p:sp>
        <p:nvSpPr>
          <p:cNvPr id="3" name="Rectangle 2"/>
          <p:cNvSpPr/>
          <p:nvPr/>
        </p:nvSpPr>
        <p:spPr>
          <a:xfrm>
            <a:off x="395536" y="1196752"/>
            <a:ext cx="8136904" cy="2554545"/>
          </a:xfrm>
          <a:prstGeom prst="rect">
            <a:avLst/>
          </a:prstGeom>
        </p:spPr>
        <p:txBody>
          <a:bodyPr wrap="square">
            <a:spAutoFit/>
          </a:bodyPr>
          <a:lstStyle/>
          <a:p>
            <a:r>
              <a:rPr lang="en-US" sz="3200">
                <a:latin typeface="Times New Roman" pitchFamily="18" charset="0"/>
                <a:cs typeface="Times New Roman" pitchFamily="18" charset="0"/>
              </a:rPr>
              <a:t>To make a SENTIMENT ANALYSIS System model using Deep Learning in Python which will detect the sentiment of the input audio file.</a:t>
            </a:r>
          </a:p>
          <a:p>
            <a:endParaRPr lang="en-US" sz="3200">
              <a:latin typeface="Times New Roman" pitchFamily="18" charset="0"/>
              <a:cs typeface="Times New Roman" pitchFamily="18" charset="0"/>
            </a:endParaRPr>
          </a:p>
          <a:p>
            <a:endParaRPr lang="en-US" sz="3200">
              <a:latin typeface="Times New Roman" pitchFamily="18" charset="0"/>
              <a:cs typeface="Times New Roman" pitchFamily="18" charset="0"/>
            </a:endParaRPr>
          </a:p>
        </p:txBody>
      </p:sp>
      <p:pic>
        <p:nvPicPr>
          <p:cNvPr id="1026" name="Picture 2" descr="Speech Emotion Recognition Project using Machine Learning">
            <a:extLst>
              <a:ext uri="{FF2B5EF4-FFF2-40B4-BE49-F238E27FC236}">
                <a16:creationId xmlns:a16="http://schemas.microsoft.com/office/drawing/2014/main" id="{F250C6EA-210A-6F2A-6310-791978E76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140968"/>
            <a:ext cx="4793518" cy="2971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a:latin typeface="Times New Roman" pitchFamily="18" charset="0"/>
                <a:cs typeface="Times New Roman" pitchFamily="18" charset="0"/>
              </a:rPr>
              <a:t>Technical Details</a:t>
            </a:r>
          </a:p>
        </p:txBody>
      </p:sp>
      <p:sp>
        <p:nvSpPr>
          <p:cNvPr id="3" name="Rectangle 2"/>
          <p:cNvSpPr/>
          <p:nvPr/>
        </p:nvSpPr>
        <p:spPr>
          <a:xfrm>
            <a:off x="107504" y="1124744"/>
            <a:ext cx="8856984" cy="1754326"/>
          </a:xfrm>
          <a:prstGeom prst="rect">
            <a:avLst/>
          </a:prstGeom>
        </p:spPr>
        <p:txBody>
          <a:bodyPr wrap="square">
            <a:spAutoFit/>
          </a:bodyPr>
          <a:lstStyle/>
          <a:p>
            <a:endParaRPr lang="en-US" b="1">
              <a:latin typeface="Times New Roman" pitchFamily="18" charset="0"/>
              <a:cs typeface="Times New Roman" pitchFamily="18" charset="0"/>
            </a:endParaRPr>
          </a:p>
          <a:p>
            <a:endParaRPr lang="en-US" b="1">
              <a:latin typeface="Times New Roman" pitchFamily="18" charset="0"/>
              <a:cs typeface="Times New Roman" pitchFamily="18" charset="0"/>
            </a:endParaRPr>
          </a:p>
          <a:p>
            <a:endParaRPr lang="en-US" b="1">
              <a:latin typeface="Times New Roman" pitchFamily="18" charset="0"/>
              <a:cs typeface="Times New Roman" pitchFamily="18" charset="0"/>
            </a:endParaRPr>
          </a:p>
          <a:p>
            <a:endParaRPr lang="en-US" b="1">
              <a:latin typeface="Times New Roman" pitchFamily="18" charset="0"/>
              <a:cs typeface="Times New Roman" pitchFamily="18" charset="0"/>
            </a:endParaRPr>
          </a:p>
          <a:p>
            <a:endParaRPr lang="en-US" b="1">
              <a:latin typeface="Times New Roman" pitchFamily="18" charset="0"/>
              <a:cs typeface="Times New Roman" pitchFamily="18" charset="0"/>
            </a:endParaRPr>
          </a:p>
          <a:p>
            <a:endParaRPr lang="en-US">
              <a:latin typeface="Times New Roman" pitchFamily="18" charset="0"/>
              <a:cs typeface="Times New Roman" pitchFamily="18" charset="0"/>
            </a:endParaRPr>
          </a:p>
        </p:txBody>
      </p:sp>
      <p:sp>
        <p:nvSpPr>
          <p:cNvPr id="6" name="TextBox 5"/>
          <p:cNvSpPr txBox="1"/>
          <p:nvPr/>
        </p:nvSpPr>
        <p:spPr>
          <a:xfrm>
            <a:off x="107504" y="980728"/>
            <a:ext cx="8856984" cy="3016210"/>
          </a:xfrm>
          <a:prstGeom prst="rect">
            <a:avLst/>
          </a:prstGeom>
          <a:noFill/>
        </p:spPr>
        <p:txBody>
          <a:bodyPr wrap="square" rtlCol="0">
            <a:spAutoFit/>
          </a:bodyPr>
          <a:lstStyle/>
          <a:p>
            <a:pPr algn="just"/>
            <a:r>
              <a:rPr lang="en-US" sz="1900"/>
              <a:t>We have used </a:t>
            </a:r>
            <a:r>
              <a:rPr lang="en-US" sz="1900" b="1"/>
              <a:t>data augmentation </a:t>
            </a:r>
            <a:r>
              <a:rPr lang="en-US" sz="1900"/>
              <a:t>in our project. </a:t>
            </a:r>
            <a:r>
              <a:rPr lang="en-US" sz="1900" b="0" i="0">
                <a:effectLst/>
                <a:latin typeface="Söhne"/>
              </a:rPr>
              <a:t>Data augmentation in deep learning is a technique used to artificially increase the size and diversity of a training dataset by applying various transformations or modifications to the original data. The primary goal of data augmentation is to improve the generalization and robustness of deep learning models, reducing overfitting and helping models perform better on unseen or real-world data. Data augmentation is widely used in computer vision, natural language processing, audio processing, and other domains where large and diverse datasets are essential.</a:t>
            </a:r>
            <a:endParaRPr lang="en-US" sz="1900"/>
          </a:p>
          <a:p>
            <a:pPr algn="just"/>
            <a:endParaRPr lang="en-US" sz="1900"/>
          </a:p>
          <a:p>
            <a:pPr algn="just"/>
            <a:endParaRPr lang="en-US" sz="1900"/>
          </a:p>
          <a:p>
            <a:pPr algn="just"/>
            <a:endParaRPr lang="en-US" sz="1900"/>
          </a:p>
        </p:txBody>
      </p:sp>
      <p:pic>
        <p:nvPicPr>
          <p:cNvPr id="2050" name="Picture 2" descr="Data augmentation methods applied on audio signal | Download Scientific  Diagram">
            <a:extLst>
              <a:ext uri="{FF2B5EF4-FFF2-40B4-BE49-F238E27FC236}">
                <a16:creationId xmlns:a16="http://schemas.microsoft.com/office/drawing/2014/main" id="{F7ED94F5-61A6-3F81-41CA-58DBBC052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790" y="3356992"/>
            <a:ext cx="4962419" cy="33087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96752"/>
            <a:ext cx="8424936" cy="1631216"/>
          </a:xfrm>
          <a:prstGeom prst="rect">
            <a:avLst/>
          </a:prstGeom>
          <a:noFill/>
        </p:spPr>
        <p:txBody>
          <a:bodyPr wrap="square" rtlCol="0">
            <a:spAutoFit/>
          </a:bodyPr>
          <a:lstStyle/>
          <a:p>
            <a:pPr algn="l"/>
            <a:r>
              <a:rPr lang="en-US" sz="2000"/>
              <a:t>We have used three</a:t>
            </a:r>
            <a:r>
              <a:rPr lang="en-US" sz="2000" b="1"/>
              <a:t> audio features. </a:t>
            </a:r>
            <a:r>
              <a:rPr lang="en-US" sz="2000" b="0" i="0">
                <a:effectLst/>
                <a:latin typeface="Söhne"/>
              </a:rPr>
              <a:t>Using audio features such as Zero Crossing Rate (ZCR), Root Mean Square Error (RMSE), and Mel-frequency Cepstral Coefficients (MFCCs) for sentiment analysis in deep learning on audio datasets serves several purposes:</a:t>
            </a:r>
            <a:endParaRPr lang="en-US" sz="2000"/>
          </a:p>
          <a:p>
            <a:endParaRPr lang="en-IN" sz="2000"/>
          </a:p>
        </p:txBody>
      </p:sp>
      <p:pic>
        <p:nvPicPr>
          <p:cNvPr id="3074" name="Picture 2" descr="librosa.feature.mfcc — librosa 0.9.2 documentation">
            <a:extLst>
              <a:ext uri="{FF2B5EF4-FFF2-40B4-BE49-F238E27FC236}">
                <a16:creationId xmlns:a16="http://schemas.microsoft.com/office/drawing/2014/main" id="{7DAA0A5A-FB62-F16E-E01C-B08E0BF17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708920"/>
            <a:ext cx="5057205" cy="3792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20365"/>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a:latin typeface="Times New Roman" pitchFamily="18" charset="0"/>
                <a:cs typeface="Times New Roman" pitchFamily="18" charset="0"/>
              </a:rPr>
              <a:t>Key Features</a:t>
            </a:r>
          </a:p>
        </p:txBody>
      </p:sp>
      <p:sp>
        <p:nvSpPr>
          <p:cNvPr id="4" name="TextBox 3"/>
          <p:cNvSpPr txBox="1"/>
          <p:nvPr/>
        </p:nvSpPr>
        <p:spPr>
          <a:xfrm>
            <a:off x="251520" y="1628800"/>
            <a:ext cx="8568952" cy="6555641"/>
          </a:xfrm>
          <a:prstGeom prst="rect">
            <a:avLst/>
          </a:prstGeom>
          <a:noFill/>
        </p:spPr>
        <p:txBody>
          <a:bodyPr wrap="square" rtlCol="0">
            <a:spAutoFit/>
          </a:bodyPr>
          <a:lstStyle/>
          <a:p>
            <a:pPr algn="l">
              <a:buFont typeface="+mj-lt"/>
              <a:buAutoNum type="arabicPeriod"/>
            </a:pPr>
            <a:r>
              <a:rPr lang="en-US" sz="2000" b="1" i="0">
                <a:effectLst/>
                <a:latin typeface="Söhne"/>
              </a:rPr>
              <a:t>Capture Acoustic Characteristics:</a:t>
            </a:r>
            <a:r>
              <a:rPr lang="en-US" sz="2000" b="0" i="0">
                <a:effectLst/>
                <a:latin typeface="Söhne"/>
              </a:rPr>
              <a:t> These audio features capture various acoustic characteristics of the audio signals, which can contain valuable information related to sentiment. ZCR, RMSE, and MFCCs provide insights into aspects like pitch, loudness, and spectral content, which can be indicative of emotions and sentiments expressed in speech.</a:t>
            </a:r>
          </a:p>
          <a:p>
            <a:pPr algn="l">
              <a:buFont typeface="+mj-lt"/>
              <a:buAutoNum type="arabicPeriod"/>
            </a:pPr>
            <a:r>
              <a:rPr lang="en-US" sz="2000" b="1" i="0">
                <a:effectLst/>
                <a:latin typeface="Söhne"/>
              </a:rPr>
              <a:t>Diversity of Information:</a:t>
            </a:r>
            <a:r>
              <a:rPr lang="en-US" sz="2000" b="0" i="0">
                <a:effectLst/>
                <a:latin typeface="Söhne"/>
              </a:rPr>
              <a:t> Audio data is multimodal, meaning it contains both textual (words) and acoustic (speech) information. By incorporating audio features alongside text-based features, deep learning models can potentially leverage a broader range of information to improve sentiment analysis accuracy. This is particularly valuable when dealing with spoken language data.</a:t>
            </a:r>
          </a:p>
          <a:p>
            <a:pPr algn="l">
              <a:buFont typeface="+mj-lt"/>
              <a:buAutoNum type="arabicPeriod"/>
            </a:pPr>
            <a:r>
              <a:rPr lang="en-US" sz="2000" b="1" i="0">
                <a:effectLst/>
                <a:latin typeface="Söhne"/>
              </a:rPr>
              <a:t>Feature Engineering:</a:t>
            </a:r>
            <a:r>
              <a:rPr lang="en-US" sz="2000" b="0" i="0">
                <a:effectLst/>
                <a:latin typeface="Söhne"/>
              </a:rPr>
              <a:t> These audio features serve as engineered representations of the audio data. Deep learning models often benefit from having well-defined input features, especially when the amount of data is limited. ZCR, RMSE, and MFCCs provide a structured way to represent audio signals.</a:t>
            </a:r>
          </a:p>
          <a:p>
            <a:pPr marL="342900" indent="-342900" algn="just">
              <a:buAutoNum type="arabicPeriod"/>
            </a:pPr>
            <a:endParaRPr lang="en-IN" sz="2000">
              <a:latin typeface="Times New Roman" panose="02020603050405020304" pitchFamily="18" charset="0"/>
              <a:cs typeface="Times New Roman" panose="02020603050405020304" pitchFamily="18" charset="0"/>
            </a:endParaRPr>
          </a:p>
          <a:p>
            <a:pPr marL="342900" indent="-342900" algn="just">
              <a:buAutoNum type="arabicPeriod"/>
            </a:pPr>
            <a:endParaRPr lang="en-IN" sz="2000">
              <a:latin typeface="Times New Roman" panose="02020603050405020304" pitchFamily="18" charset="0"/>
              <a:cs typeface="Times New Roman" panose="02020603050405020304" pitchFamily="18" charset="0"/>
            </a:endParaRPr>
          </a:p>
          <a:p>
            <a:pPr marL="342900" indent="-342900" algn="just">
              <a:buAutoNum type="arabicPeriod"/>
            </a:pPr>
            <a:endParaRPr lang="en-IN" sz="2000">
              <a:latin typeface="Times New Roman" panose="02020603050405020304" pitchFamily="18" charset="0"/>
              <a:cs typeface="Times New Roman" panose="02020603050405020304" pitchFamily="18" charset="0"/>
            </a:endParaRPr>
          </a:p>
          <a:p>
            <a:pPr marL="342900" indent="-342900" algn="just">
              <a:buAutoNum type="arabicPeriod"/>
            </a:pPr>
            <a:endParaRPr lang="en-IN" sz="2000">
              <a:latin typeface="Times New Roman" panose="02020603050405020304" pitchFamily="18" charset="0"/>
              <a:cs typeface="Times New Roman" panose="02020603050405020304" pitchFamily="18" charset="0"/>
            </a:endParaRPr>
          </a:p>
          <a:p>
            <a:pPr marL="342900" indent="-342900" algn="just">
              <a:buAutoNum type="arabicPeriod"/>
            </a:pPr>
            <a:endParaRPr lang="en-IN" sz="2000">
              <a:latin typeface="Times New Roman" panose="02020603050405020304" pitchFamily="18" charset="0"/>
              <a:cs typeface="Times New Roman" panose="02020603050405020304" pitchFamily="18" charset="0"/>
            </a:endParaRPr>
          </a:p>
          <a:p>
            <a:pPr marL="342900" indent="-342900" algn="just">
              <a:buAutoNum type="arabicPeriod"/>
            </a:pPr>
            <a:endParaRPr lang="en-IN" sz="200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760" y="1052736"/>
            <a:ext cx="8892480" cy="1938992"/>
          </a:xfrm>
          <a:prstGeom prst="rect">
            <a:avLst/>
          </a:prstGeom>
          <a:noFill/>
        </p:spPr>
        <p:txBody>
          <a:bodyPr wrap="square" rtlCol="0">
            <a:spAutoFit/>
          </a:bodyPr>
          <a:lstStyle/>
          <a:p>
            <a:pPr algn="just"/>
            <a:r>
              <a:rPr lang="en-US" sz="2000" b="1"/>
              <a:t>We have used CNN model with one convolutional layer</a:t>
            </a:r>
          </a:p>
          <a:p>
            <a:pPr algn="just"/>
            <a:endParaRPr lang="en-US" sz="2000"/>
          </a:p>
          <a:p>
            <a:pPr algn="just"/>
            <a:r>
              <a:rPr lang="en-US" sz="2000" b="0" i="0">
                <a:effectLst/>
                <a:latin typeface="Söhne"/>
              </a:rPr>
              <a:t>When using Convolutional Neural Networks (CNNs) for sentiment analysis of audio data, you can adapt a similar architecture to the Conv1 model for image classification, with some modifications to handle audio data. The primary difference is in the input data and preprocessing.</a:t>
            </a:r>
          </a:p>
        </p:txBody>
      </p:sp>
      <p:sp>
        <p:nvSpPr>
          <p:cNvPr id="5" name="TextBox 4"/>
          <p:cNvSpPr txBox="1"/>
          <p:nvPr/>
        </p:nvSpPr>
        <p:spPr>
          <a:xfrm>
            <a:off x="179512" y="188640"/>
            <a:ext cx="2880320" cy="369332"/>
          </a:xfrm>
          <a:prstGeom prst="rect">
            <a:avLst/>
          </a:prstGeom>
          <a:noFill/>
        </p:spPr>
        <p:txBody>
          <a:bodyPr wrap="square" rtlCol="0">
            <a:spAutoFit/>
          </a:bodyPr>
          <a:lstStyle/>
          <a:p>
            <a:r>
              <a:rPr lang="en-US" b="1"/>
              <a:t>CNN in NLP</a:t>
            </a:r>
            <a:endParaRPr lang="en-IN" b="1"/>
          </a:p>
        </p:txBody>
      </p:sp>
      <p:pic>
        <p:nvPicPr>
          <p:cNvPr id="4098" name="Picture 2" descr="python - 1d CNN audio in keras - Stack Overflow">
            <a:extLst>
              <a:ext uri="{FF2B5EF4-FFF2-40B4-BE49-F238E27FC236}">
                <a16:creationId xmlns:a16="http://schemas.microsoft.com/office/drawing/2014/main" id="{43FF057E-8097-C9F9-0A7A-5B1342CAB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140968"/>
            <a:ext cx="4248472" cy="339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110405"/>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24744"/>
            <a:ext cx="8568952" cy="5355312"/>
          </a:xfrm>
          <a:prstGeom prst="rect">
            <a:avLst/>
          </a:prstGeom>
          <a:noFill/>
        </p:spPr>
        <p:txBody>
          <a:bodyPr wrap="square" rtlCol="0">
            <a:spAutoFit/>
          </a:bodyPr>
          <a:lstStyle/>
          <a:p>
            <a:pPr algn="l"/>
            <a:r>
              <a:rPr lang="en-US" sz="1900" b="0" i="0">
                <a:effectLst/>
                <a:latin typeface="Söhne"/>
              </a:rPr>
              <a:t>Using a Convolutional Neural Network (CNN) with a single convolutional layer (Conv1) for sentiment analysis of audio datasets can be beneficial for several reasons:</a:t>
            </a:r>
          </a:p>
          <a:p>
            <a:pPr algn="l"/>
            <a:endParaRPr lang="en-US" sz="1900" b="0" i="0">
              <a:effectLst/>
              <a:latin typeface="Söhne"/>
            </a:endParaRPr>
          </a:p>
          <a:p>
            <a:pPr algn="l">
              <a:buFont typeface="+mj-lt"/>
              <a:buAutoNum type="arabicPeriod"/>
            </a:pPr>
            <a:r>
              <a:rPr lang="en-US" sz="1900" b="1" i="0">
                <a:effectLst/>
                <a:latin typeface="Söhne"/>
              </a:rPr>
              <a:t>Feature Extraction:</a:t>
            </a:r>
            <a:r>
              <a:rPr lang="en-US" sz="1900" b="0" i="0">
                <a:effectLst/>
                <a:latin typeface="Söhne"/>
              </a:rPr>
              <a:t> CNNs are well-suited for extracting hierarchical and localized features from data. In the case of audio data, the initial convolutional layer(s) can capture low-level features such as spectral patterns, edges, and transient audio events. These features may be relevant for discerning different sentiments in audio signals.</a:t>
            </a:r>
          </a:p>
          <a:p>
            <a:pPr algn="l">
              <a:buFont typeface="+mj-lt"/>
              <a:buAutoNum type="arabicPeriod"/>
            </a:pPr>
            <a:endParaRPr lang="en-US" sz="1900" b="0" i="0">
              <a:effectLst/>
              <a:latin typeface="Söhne"/>
            </a:endParaRPr>
          </a:p>
          <a:p>
            <a:pPr algn="l">
              <a:buFont typeface="+mj-lt"/>
              <a:buAutoNum type="arabicPeriod"/>
            </a:pPr>
            <a:r>
              <a:rPr lang="en-US" sz="1900" b="1" i="0">
                <a:effectLst/>
                <a:latin typeface="Söhne"/>
              </a:rPr>
              <a:t>Automatic Feature Learning:</a:t>
            </a:r>
            <a:r>
              <a:rPr lang="en-US" sz="1900" b="0" i="0">
                <a:effectLst/>
                <a:latin typeface="Söhne"/>
              </a:rPr>
              <a:t> CNNs can automatically learn relevant features from the raw audio data, reducing the need for handcrafted feature engineering. This is particularly advantageous when working with audio datasets where extracting meaningful features manually can be challenging.</a:t>
            </a:r>
          </a:p>
          <a:p>
            <a:pPr algn="l">
              <a:buFont typeface="+mj-lt"/>
              <a:buAutoNum type="arabicPeriod"/>
            </a:pPr>
            <a:endParaRPr lang="en-US" sz="1900" b="0" i="0">
              <a:effectLst/>
              <a:latin typeface="Söhne"/>
            </a:endParaRPr>
          </a:p>
          <a:p>
            <a:pPr algn="l">
              <a:buFont typeface="+mj-lt"/>
              <a:buAutoNum type="arabicPeriod"/>
            </a:pPr>
            <a:r>
              <a:rPr lang="en-US" sz="1900" b="1" i="0">
                <a:effectLst/>
                <a:latin typeface="Söhne"/>
              </a:rPr>
              <a:t>Hierarchical Learning:</a:t>
            </a:r>
            <a:r>
              <a:rPr lang="en-US" sz="1900" b="0" i="0">
                <a:effectLst/>
                <a:latin typeface="Söhne"/>
              </a:rPr>
              <a:t> CNNs consist of multiple layers, including convolutional, pooling, and fully connected layers. This hierarchical architecture enables the network to learn increasingly abstract representations of the input data, potentially capturing more complex patterns related to sentiment in higher layers.</a:t>
            </a:r>
          </a:p>
        </p:txBody>
      </p:sp>
    </p:spTree>
    <p:extLst>
      <p:ext uri="{BB962C8B-B14F-4D97-AF65-F5344CB8AC3E}">
        <p14:creationId xmlns:p14="http://schemas.microsoft.com/office/powerpoint/2010/main" val="3097885456"/>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revision>1</cp:revision>
  <dcterms:created xsi:type="dcterms:W3CDTF">2022-12-12T14:14:34Z</dcterms:created>
  <dcterms:modified xsi:type="dcterms:W3CDTF">2024-04-10T21:06:16Z</dcterms:modified>
</cp:coreProperties>
</file>