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3"/>
    <p:sldId id="267" r:id="rId4"/>
    <p:sldId id="271" r:id="rId5"/>
    <p:sldId id="273" r:id="rId6"/>
    <p:sldId id="282" r:id="rId7"/>
    <p:sldId id="283" r:id="rId8"/>
    <p:sldId id="272" r:id="rId9"/>
    <p:sldId id="274" r:id="rId10"/>
    <p:sldId id="275" r:id="rId11"/>
    <p:sldId id="278" r:id="rId12"/>
    <p:sldId id="27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showGuides="1">
      <p:cViewPr varScale="1">
        <p:scale>
          <a:sx n="79" d="100"/>
          <a:sy n="79" d="100"/>
        </p:scale>
        <p:origin x="1589"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jpeg"/><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b="1">
                <a:solidFill>
                  <a:srgbClr val="0070C0"/>
                </a:solidFill>
                <a:latin typeface="Times New Roman" panose="02020603050405020304" pitchFamily="18" charset="0"/>
                <a:cs typeface="Times New Roman" panose="02020603050405020304" pitchFamily="18" charset="0"/>
              </a:defRPr>
            </a:lvl1pPr>
          </a:lstStyle>
          <a:p>
            <a:fld id="{1D5BB0C6-8FC1-47C0-B737-D54E21B5B868}"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b="1">
                <a:solidFill>
                  <a:srgbClr val="0070C0"/>
                </a:solidFill>
                <a:latin typeface="Times New Roman" panose="02020603050405020304" pitchFamily="18" charset="0"/>
                <a:ea typeface="MS PGothic" panose="020B0600070205080204" charset="-128"/>
                <a:cs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1">
                <a:solidFill>
                  <a:srgbClr val="0070C0"/>
                </a:solidFill>
                <a:latin typeface="Times New Roman" panose="02020603050405020304" pitchFamily="18" charset="0"/>
                <a:cs typeface="Times New Roman" panose="02020603050405020304" pitchFamily="18" charset="0"/>
              </a:defRPr>
            </a:lvl1pPr>
          </a:lstStyle>
          <a:p>
            <a:fld id="{0F8887D6-2A35-42AC-99C1-5E14D32EE4CF}" type="slidenum">
              <a:rPr lang="en-US" smtClean="0"/>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anose="020F0502020204030204" pitchFamily="34" charset="0"/>
              <a:ea typeface="MS PGothic" panose="020B0600070205080204"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panose="020B0600070205080204" charset="-128"/>
          <a:cs typeface="MS PGothic" panose="020B0600070205080204" charset="-128"/>
        </a:defRPr>
      </a:lvl1pPr>
      <a:lvl2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2pPr>
      <a:lvl3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3pPr>
      <a:lvl4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4pPr>
      <a:lvl5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5pPr>
      <a:lvl6pPr marL="4572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6pPr>
      <a:lvl7pPr marL="9144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7pPr>
      <a:lvl8pPr marL="13716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8pPr>
      <a:lvl9pPr marL="18288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charset="-128"/>
          <a:cs typeface="MS PGothic" panose="020B0600070205080204" charset="-128"/>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charset="-128"/>
          <a:cs typeface="MS PGothic" panose="020B0600070205080204" charset="-128"/>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charset="-128"/>
          <a:cs typeface="MS PGothic" panose="020B0600070205080204" charset="-128"/>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S PGothic" panose="020B0600070205080204" charset="-128"/>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S PGothic" panose="020B060007020508020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www.wikipedia.org/"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7560840" cy="646331"/>
          </a:xfrm>
          <a:prstGeom prst="rect">
            <a:avLst/>
          </a:prstGeom>
          <a:noFill/>
        </p:spPr>
        <p:txBody>
          <a:bodyPr wrap="square" rtlCol="0">
            <a:spAutoFit/>
          </a:bodyPr>
          <a:lstStyle/>
          <a:p>
            <a:pPr algn="ctr"/>
            <a:r>
              <a:rPr lang="en-US" sz="3600" dirty="0">
                <a:solidFill>
                  <a:srgbClr val="FF0000"/>
                </a:solidFill>
                <a:latin typeface="Arial Black" panose="020B0A04020102020204" pitchFamily="34" charset="0"/>
              </a:rPr>
              <a:t>Project Based Learning -II</a:t>
            </a:r>
            <a:endParaRPr lang="en-US" sz="3600" dirty="0">
              <a:solidFill>
                <a:srgbClr val="FF0000"/>
              </a:solidFill>
              <a:latin typeface="Arial Black" panose="020B0A04020102020204" pitchFamily="34" charset="0"/>
            </a:endParaRP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6" name="TextBox 5"/>
          <p:cNvSpPr txBox="1"/>
          <p:nvPr/>
        </p:nvSpPr>
        <p:spPr>
          <a:xfrm>
            <a:off x="2195736" y="2852936"/>
            <a:ext cx="5112568" cy="2523768"/>
          </a:xfrm>
          <a:prstGeom prst="rect">
            <a:avLst/>
          </a:prstGeom>
          <a:solidFill>
            <a:schemeClr val="accent6">
              <a:lumMod val="60000"/>
              <a:lumOff val="40000"/>
            </a:schemeClr>
          </a:solidFill>
        </p:spPr>
        <p:txBody>
          <a:bodyPr wrap="square" lIns="91440" tIns="45720" rIns="91440" bIns="45720" rtlCol="0" anchor="t">
            <a:spAutoFit/>
          </a:bodyPr>
          <a:lstStyle/>
          <a:p>
            <a:r>
              <a:rPr lang="en-US" sz="2000" dirty="0"/>
              <a:t>Team Details:</a:t>
            </a:r>
            <a:endParaRPr lang="en-US" sz="2000" dirty="0"/>
          </a:p>
          <a:p>
            <a:r>
              <a:rPr lang="en-US" sz="2000" dirty="0">
                <a:ea typeface="Calibri" panose="020F0502020204030204"/>
                <a:cs typeface="Calibri" panose="020F0502020204030204"/>
              </a:rPr>
              <a:t>Anmol Verma (2110993762)</a:t>
            </a:r>
            <a:endParaRPr lang="en-US" sz="2000" dirty="0"/>
          </a:p>
          <a:p>
            <a:r>
              <a:rPr lang="en-US" sz="2000" dirty="0">
                <a:ea typeface="Calibri" panose="020F0502020204030204"/>
                <a:cs typeface="Calibri" panose="020F0502020204030204"/>
              </a:rPr>
              <a:t>Jatin Verma(2110993803)</a:t>
            </a:r>
            <a:endParaRPr lang="en-US" sz="2000" dirty="0">
              <a:ea typeface="Calibri" panose="020F0502020204030204"/>
              <a:cs typeface="Calibri" panose="020F0502020204030204"/>
            </a:endParaRPr>
          </a:p>
          <a:p>
            <a:r>
              <a:rPr lang="en-US" sz="2000" dirty="0">
                <a:ea typeface="Calibri" panose="020F0502020204030204"/>
                <a:cs typeface="Calibri" panose="020F0502020204030204"/>
              </a:rPr>
              <a:t>Kangna Galhotra(2110993804)</a:t>
            </a:r>
            <a:endParaRPr lang="en-US" sz="2000" dirty="0">
              <a:ea typeface="Calibri" panose="020F0502020204030204"/>
              <a:cs typeface="Calibri" panose="020F0502020204030204"/>
            </a:endParaRPr>
          </a:p>
          <a:p>
            <a:endParaRPr lang="en-US" sz="2000" dirty="0">
              <a:solidFill>
                <a:srgbClr val="000000"/>
              </a:solidFill>
              <a:ea typeface="Calibri" panose="020F0502020204030204"/>
              <a:cs typeface="Calibri" panose="020F0502020204030204"/>
            </a:endParaRPr>
          </a:p>
          <a:p>
            <a:r>
              <a:rPr lang="en-US" sz="2000" dirty="0">
                <a:latin typeface="Times New Roman" panose="02020603050405020304"/>
                <a:cs typeface="Times New Roman" panose="02020603050405020304"/>
              </a:rPr>
              <a:t>Faculty Coordinator: Mr. Deepak Kumar</a:t>
            </a:r>
            <a:endParaRPr lang="en-US" dirty="0">
              <a:solidFill>
                <a:schemeClr val="bg1"/>
              </a:solidFill>
            </a:endParaRPr>
          </a:p>
          <a:p>
            <a:r>
              <a:rPr lang="en-US" sz="2000" dirty="0">
                <a:solidFill>
                  <a:srgbClr val="000000"/>
                </a:solidFill>
                <a:latin typeface="Times New Roman" panose="02020603050405020304"/>
                <a:cs typeface="Times New Roman" panose="02020603050405020304"/>
              </a:rPr>
              <a:t>                                   Mr. Sahil Garg</a:t>
            </a:r>
            <a:endParaRPr lang="en-US" sz="2000" dirty="0">
              <a:solidFill>
                <a:srgbClr val="000000"/>
              </a:solidFill>
              <a:latin typeface="Times New Roman" panose="02020603050405020304"/>
              <a:cs typeface="Times New Roman" panose="02020603050405020304"/>
            </a:endParaRPr>
          </a:p>
          <a:p>
            <a:endParaRPr lang="en-US" dirty="0">
              <a:solidFill>
                <a:schemeClr val="bg1"/>
              </a:solidFill>
              <a:ea typeface="Calibri" panose="020F0502020204030204"/>
              <a:cs typeface="Calibri" panose="020F0502020204030204"/>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anose="02020603050405020304" pitchFamily="18" charset="0"/>
                <a:cs typeface="Times New Roman" panose="02020603050405020304" pitchFamily="18" charset="0"/>
              </a:rPr>
              <a:t>Chitkara</a:t>
            </a:r>
            <a:r>
              <a:rPr lang="en-US" sz="2000" b="1" dirty="0">
                <a:solidFill>
                  <a:srgbClr val="FF0000"/>
                </a:solidFill>
                <a:latin typeface="Times New Roman" panose="02020603050405020304" pitchFamily="18" charset="0"/>
                <a:cs typeface="Times New Roman" panose="02020603050405020304" pitchFamily="18" charset="0"/>
              </a:rPr>
              <a:t> University Institute of Engineering and Technology, </a:t>
            </a:r>
            <a:endParaRPr lang="en-US" sz="2000" b="1" dirty="0">
              <a:solidFill>
                <a:srgbClr val="FF0000"/>
              </a:solidFill>
              <a:latin typeface="Times New Roman" panose="02020603050405020304" pitchFamily="18" charset="0"/>
              <a:cs typeface="Times New Roman" panose="02020603050405020304" pitchFamily="18" charset="0"/>
            </a:endParaRPr>
          </a:p>
          <a:p>
            <a:pPr algn="ctr"/>
            <a:r>
              <a:rPr lang="en-US" sz="2000" b="1" dirty="0" err="1">
                <a:solidFill>
                  <a:srgbClr val="FF0000"/>
                </a:solidFill>
                <a:latin typeface="Times New Roman" panose="02020603050405020304" pitchFamily="18" charset="0"/>
                <a:cs typeface="Times New Roman" panose="02020603050405020304" pitchFamily="18" charset="0"/>
              </a:rPr>
              <a:t>Chitkara</a:t>
            </a:r>
            <a:r>
              <a:rPr lang="en-US" sz="2000" b="1" dirty="0">
                <a:solidFill>
                  <a:srgbClr val="FF0000"/>
                </a:solidFill>
                <a:latin typeface="Times New Roman" panose="02020603050405020304" pitchFamily="18" charset="0"/>
                <a:cs typeface="Times New Roman" panose="02020603050405020304" pitchFamily="18" charset="0"/>
              </a:rPr>
              <a:t> University, Punjab</a:t>
            </a:r>
            <a:endParaRPr lang="en-US" sz="20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395536" y="1196752"/>
            <a:ext cx="8136904" cy="2677656"/>
          </a:xfrm>
          <a:prstGeom prst="rect">
            <a:avLst/>
          </a:prstGeom>
        </p:spPr>
        <p:txBody>
          <a:bodyPr wrap="square" lIns="91440" tIns="45720" rIns="91440" bIns="45720" anchor="t">
            <a:spAutoFit/>
          </a:bodyPr>
          <a:lstStyle/>
          <a:p>
            <a:r>
              <a:rPr lang="en-US" sz="2400" dirty="0">
                <a:ea typeface="+mn-lt"/>
                <a:cs typeface="+mn-lt"/>
              </a:rPr>
              <a:t>In summary, our skin lesion classification project has developed a highly accurate and user-friendly AI model for classifying skin lesions. With a focus on ethics and scalability, the system shows promise for early diagnosis and improving patient care. Collaboration with medical experts is key for real-world validation and ongoing enhancement. This project exemplifies the positive impact of AI in healthcare</a:t>
            </a:r>
            <a:endParaRPr lang="en-US" sz="2400" dirty="0"/>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References/Links used</a:t>
            </a:r>
            <a:endParaRPr lang="en-US"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395536" y="1196752"/>
            <a:ext cx="8136904" cy="1769715"/>
          </a:xfrm>
          <a:prstGeom prst="rect">
            <a:avLst/>
          </a:prstGeom>
        </p:spPr>
        <p:txBody>
          <a:bodyPr wrap="square" lIns="91440" tIns="45720" rIns="91440" bIns="45720" anchor="t">
            <a:spAutoFit/>
          </a:bodyPr>
          <a:lstStyle/>
          <a:p>
            <a:pPr>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r>
              <a:rPr lang="en-US" sz="1500" dirty="0">
                <a:latin typeface="Arial" panose="020B0604020202020204"/>
                <a:cs typeface="Arial" panose="020B0604020202020204"/>
                <a:hlinkClick r:id="rId1"/>
              </a:rPr>
              <a:t>Wikipedia</a:t>
            </a:r>
            <a:endParaRPr lang="en-US"/>
          </a:p>
          <a:p>
            <a:r>
              <a:rPr lang="en-US" sz="1500" dirty="0">
                <a:latin typeface="Arial" panose="020B0604020202020204"/>
                <a:cs typeface="Arial" panose="020B0604020202020204"/>
              </a:rPr>
              <a:t>Dataset from :The  HAM1000</a:t>
            </a:r>
            <a:endParaRPr lang="en-US" sz="1500" dirty="0">
              <a:latin typeface="Arial" panose="020B0604020202020204"/>
              <a:cs typeface="Arial" panose="020B0604020202020204"/>
            </a:endParaRPr>
          </a:p>
          <a:p>
            <a:r>
              <a:rPr lang="en-US" sz="1500" dirty="0" err="1">
                <a:latin typeface="Arial" panose="020B0604020202020204"/>
                <a:cs typeface="Arial" panose="020B0604020202020204"/>
              </a:rPr>
              <a:t>Chatgpt</a:t>
            </a:r>
            <a:endParaRPr lang="en-US" sz="1500" dirty="0" err="1">
              <a:latin typeface="Arial" panose="020B0604020202020204"/>
              <a:cs typeface="Arial" panose="020B0604020202020204"/>
            </a:endParaRPr>
          </a:p>
          <a:p>
            <a:endParaRPr lang="en-US" sz="32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1034" name="Picture 10" descr="Thank you cards Images | Free Vectors, Stock Photos &amp; PSD"/>
          <p:cNvPicPr>
            <a:picLocks noChangeAspect="1" noChangeArrowheads="1"/>
          </p:cNvPicPr>
          <p:nvPr/>
        </p:nvPicPr>
        <p:blipFill>
          <a:blip r:embed="rId1"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Table of Contents</a:t>
            </a:r>
            <a:endParaRPr lang="en-US"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23528" y="980728"/>
            <a:ext cx="6912768" cy="3970318"/>
          </a:xfrm>
          <a:prstGeom prst="rect">
            <a:avLst/>
          </a:prstGeom>
          <a:noFill/>
        </p:spPr>
        <p:txBody>
          <a:bodyPr wrap="square" lIns="91440" tIns="45720" rIns="91440" bIns="45720" rtlCol="0" anchor="t">
            <a:spAutoFit/>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Problem Statement</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Technical Details</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Key Features </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a:cs typeface="Times New Roman" panose="02020603050405020304"/>
              </a:rPr>
              <a:t>Project Highlights</a:t>
            </a:r>
            <a:endParaRPr lang="en-US" sz="2800" dirty="0">
              <a:latin typeface="Times New Roman" panose="02020603050405020304"/>
              <a:cs typeface="Times New Roman" panose="02020603050405020304"/>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References/Links used</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499151" y="1598259"/>
            <a:ext cx="8136904" cy="3416320"/>
          </a:xfrm>
          <a:prstGeom prst="rect">
            <a:avLst/>
          </a:prstGeom>
        </p:spPr>
        <p:txBody>
          <a:bodyPr wrap="square" lIns="91440" tIns="45720" rIns="91440" bIns="45720" anchor="t">
            <a:spAutoFit/>
          </a:bodyPr>
          <a:lstStyle/>
          <a:p>
            <a:r>
              <a:rPr lang="en-US" sz="2400" dirty="0">
                <a:latin typeface="Times New Roman" panose="02020603050405020304"/>
                <a:ea typeface="+mn-lt"/>
                <a:cs typeface="+mn-lt"/>
              </a:rPr>
              <a:t>A skin lesion classification project involves the development and implementation of  deep learning models to accurately categorize and diagnose various skin lesions based on medical images. These projects aim to leverage artificial intelligence to assist dermatologists and healthcare professionals in the early detection and classification of skin conditions, including benign and malignant lesions. The goal is to improve diagnostic accuracy, enable timely intervention, and enhance patient care in the field of dermatology and skin health.</a:t>
            </a:r>
            <a:endParaRPr lang="en-US" sz="2400" dirty="0">
              <a:latin typeface="Times New Roman" panose="02020603050405020304"/>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Problem Statement</a:t>
            </a:r>
            <a:endParaRPr lang="en-US"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499151" y="1468741"/>
            <a:ext cx="8136904" cy="3785652"/>
          </a:xfrm>
          <a:prstGeom prst="rect">
            <a:avLst/>
          </a:prstGeom>
        </p:spPr>
        <p:txBody>
          <a:bodyPr wrap="square" lIns="91440" tIns="45720" rIns="91440" bIns="45720" anchor="t">
            <a:spAutoFit/>
          </a:bodyPr>
          <a:lstStyle/>
          <a:p>
            <a:r>
              <a:rPr lang="en-US" sz="2400" dirty="0">
                <a:latin typeface="Times New Roman" panose="02020603050405020304"/>
                <a:cs typeface="Times New Roman" panose="02020603050405020304"/>
              </a:rPr>
              <a:t>Skin cancer is a significant public health concern worldwide, and early and accurate diagnosis is critical for effective treatment and improved patient outcomes. Dermatologists face challenges in consistently and rapidly classifying a wide range of skin lesions, as it often relies on subjective visual examination. Automated skin lesion classification systems, powered by deep learning and computer vision, have shown great promise in enhancing diagnostic accuracy. However, developing a robust and reliable skin lesion classification model that can be seamlessly integrated into clinical practice remains a complex and evolving challenge.</a:t>
            </a:r>
            <a:endParaRPr lang="en-US" sz="2400" dirty="0">
              <a:latin typeface="Times New Roman" panose="02020603050405020304"/>
              <a:cs typeface="Times New Roman" panose="02020603050405020304"/>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381" y="3200400"/>
            <a:ext cx="7716706"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1600" dirty="0">
              <a:ea typeface="Calibri" panose="020F0502020204030204"/>
              <a:cs typeface="Calibri" panose="020F0502020204030204"/>
            </a:endParaRPr>
          </a:p>
          <a:p>
            <a:r>
              <a:rPr lang="en-US" b="1" dirty="0">
                <a:ea typeface="+mn-lt"/>
                <a:cs typeface="+mn-lt"/>
              </a:rPr>
              <a:t>The Importance of Skin Lesion Classification</a:t>
            </a:r>
            <a:endParaRPr lang="en-US" dirty="0"/>
          </a:p>
          <a:p>
            <a:r>
              <a:rPr lang="en-US" b="1" dirty="0">
                <a:ea typeface="+mn-lt"/>
                <a:cs typeface="+mn-lt"/>
              </a:rPr>
              <a:t>Early Detection</a:t>
            </a:r>
            <a:endParaRPr lang="en-US" dirty="0"/>
          </a:p>
          <a:p>
            <a:r>
              <a:rPr lang="en-US" dirty="0">
                <a:ea typeface="+mn-lt"/>
                <a:cs typeface="+mn-lt"/>
              </a:rPr>
              <a:t>Accurate classification of skin lesions can help with early detection and treatment of skin cancer.</a:t>
            </a:r>
            <a:endParaRPr lang="en-US" dirty="0"/>
          </a:p>
          <a:p>
            <a:r>
              <a:rPr lang="en-US" b="1" dirty="0">
                <a:ea typeface="+mn-lt"/>
                <a:cs typeface="+mn-lt"/>
              </a:rPr>
              <a:t>Treatment Planning</a:t>
            </a:r>
            <a:endParaRPr lang="en-US" dirty="0"/>
          </a:p>
          <a:p>
            <a:r>
              <a:rPr lang="en-US" dirty="0">
                <a:ea typeface="+mn-lt"/>
                <a:cs typeface="+mn-lt"/>
              </a:rPr>
              <a:t>Classifying skin lesions can help dermatologists decide on the best treatment plan for the patient.</a:t>
            </a:r>
            <a:endParaRPr lang="en-US" dirty="0"/>
          </a:p>
          <a:p>
            <a:r>
              <a:rPr lang="en-US" b="1" dirty="0">
                <a:ea typeface="+mn-lt"/>
                <a:cs typeface="+mn-lt"/>
              </a:rPr>
              <a:t>Improved Patient Outcomes</a:t>
            </a:r>
            <a:endParaRPr lang="en-US" dirty="0"/>
          </a:p>
          <a:p>
            <a:r>
              <a:rPr lang="en-US" dirty="0">
                <a:ea typeface="+mn-lt"/>
                <a:cs typeface="+mn-lt"/>
              </a:rPr>
              <a:t>An accurate diagnosis and classification of skin lesions can improve patient outcomes and quality of life.</a:t>
            </a:r>
            <a:endParaRPr lang="en-US" dirty="0"/>
          </a:p>
          <a:p>
            <a:endParaRPr lang="en-US" dirty="0">
              <a:ea typeface="Calibri" panose="020F0502020204030204"/>
              <a:cs typeface="Calibri" panose="020F0502020204030204"/>
            </a:endParaRPr>
          </a:p>
          <a:p>
            <a:endParaRPr lang="en-US"/>
          </a:p>
          <a:p>
            <a:endParaRPr lang="en-US"/>
          </a:p>
        </p:txBody>
      </p:sp>
      <p:sp>
        <p:nvSpPr>
          <p:cNvPr id="3" name="TextBox 2"/>
          <p:cNvSpPr txBox="1"/>
          <p:nvPr/>
        </p:nvSpPr>
        <p:spPr>
          <a:xfrm>
            <a:off x="362651" y="2292476"/>
            <a:ext cx="44683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u="sng" dirty="0">
                <a:ea typeface="Calibri" panose="020F0502020204030204"/>
                <a:cs typeface="Calibri" panose="020F0502020204030204"/>
              </a:rPr>
              <a:t>WHY SKIN LESION CLASSIFICATION</a:t>
            </a:r>
            <a:r>
              <a:rPr lang="en-US" dirty="0">
                <a:ea typeface="Calibri" panose="020F0502020204030204"/>
                <a:cs typeface="Calibri" panose="020F0502020204030204"/>
              </a:rPr>
              <a:t>?</a:t>
            </a:r>
            <a:endParaRPr lang="en-US" dirty="0"/>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8317" y="1178617"/>
            <a:ext cx="32638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u="sng" dirty="0">
                <a:ea typeface="Calibri" panose="020F0502020204030204"/>
                <a:cs typeface="Calibri" panose="020F0502020204030204"/>
              </a:rPr>
              <a:t>TYPES OF SKIN LESIONS:</a:t>
            </a:r>
            <a:endParaRPr lang="en-US" b="1" u="sng" dirty="0"/>
          </a:p>
        </p:txBody>
      </p:sp>
      <p:pic>
        <p:nvPicPr>
          <p:cNvPr id="4" name="Picture 3"/>
          <p:cNvPicPr>
            <a:picLocks noChangeAspect="1"/>
          </p:cNvPicPr>
          <p:nvPr/>
        </p:nvPicPr>
        <p:blipFill>
          <a:blip r:embed="rId1"/>
          <a:stretch>
            <a:fillRect/>
          </a:stretch>
        </p:blipFill>
        <p:spPr>
          <a:xfrm>
            <a:off x="1703167" y="2072904"/>
            <a:ext cx="5750617" cy="4007375"/>
          </a:xfrm>
          <a:prstGeom prst="rect">
            <a:avLst/>
          </a:prstGeom>
        </p:spPr>
      </p:pic>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Technical Details</a:t>
            </a:r>
            <a:endParaRPr lang="en-US"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395536" y="730486"/>
            <a:ext cx="8136904" cy="5816977"/>
          </a:xfrm>
          <a:prstGeom prst="rect">
            <a:avLst/>
          </a:prstGeom>
        </p:spPr>
        <p:txBody>
          <a:bodyPr wrap="square" lIns="91440" tIns="45720" rIns="91440" bIns="45720" anchor="t">
            <a:spAutoFit/>
          </a:bodyPr>
          <a:lstStyle/>
          <a:p>
            <a:endParaRPr lang="en-US" sz="1400" dirty="0">
              <a:ea typeface="+mn-lt"/>
              <a:cs typeface="+mn-lt"/>
            </a:endParaRPr>
          </a:p>
          <a:p>
            <a:r>
              <a:rPr lang="en-US" sz="1400" b="1" u="sng" dirty="0">
                <a:ea typeface="Calibri" panose="020F0502020204030204"/>
                <a:cs typeface="Calibri" panose="020F0502020204030204"/>
              </a:rPr>
              <a:t>Libraries used: </a:t>
            </a:r>
            <a:endParaRPr lang="en-US" sz="1400" b="1" u="sng" dirty="0">
              <a:ea typeface="Calibri" panose="020F0502020204030204"/>
              <a:cs typeface="Calibri" panose="020F0502020204030204"/>
            </a:endParaRPr>
          </a:p>
          <a:p>
            <a:endParaRPr lang="en-US" sz="1400" b="1" u="sng" dirty="0">
              <a:ea typeface="+mn-lt"/>
              <a:cs typeface="+mn-lt"/>
            </a:endParaRPr>
          </a:p>
          <a:p>
            <a:r>
              <a:rPr lang="en-US" sz="1400" dirty="0">
                <a:ea typeface="+mn-lt"/>
                <a:cs typeface="+mn-lt"/>
              </a:rPr>
              <a:t>1. NumPy:  NumPy is a fundamental Python library for numerical computations, providing support for arrays and matrices, along with a wide range of mathematical functions.</a:t>
            </a:r>
            <a:endParaRPr lang="en-US" sz="1400" dirty="0">
              <a:ea typeface="+mn-lt"/>
              <a:cs typeface="+mn-lt"/>
            </a:endParaRPr>
          </a:p>
          <a:p>
            <a:endParaRPr lang="en-US" sz="1400" dirty="0">
              <a:ea typeface="Calibri" panose="020F0502020204030204"/>
              <a:cs typeface="Calibri" panose="020F0502020204030204"/>
            </a:endParaRPr>
          </a:p>
          <a:p>
            <a:r>
              <a:rPr lang="en-US" sz="1400" dirty="0">
                <a:ea typeface="+mn-lt"/>
                <a:cs typeface="+mn-lt"/>
              </a:rPr>
              <a:t>2. Pandas: Pandas is a Python library that offers data structures like </a:t>
            </a:r>
            <a:r>
              <a:rPr lang="en-US" sz="1400" dirty="0" err="1">
                <a:ea typeface="+mn-lt"/>
                <a:cs typeface="+mn-lt"/>
              </a:rPr>
              <a:t>DataFrames</a:t>
            </a:r>
            <a:r>
              <a:rPr lang="en-US" sz="1400" dirty="0">
                <a:ea typeface="+mn-lt"/>
                <a:cs typeface="+mn-lt"/>
              </a:rPr>
              <a:t> and Series, making data manipulation and analysis easier, especially for tabular data.</a:t>
            </a:r>
            <a:endParaRPr lang="en-US" sz="1400" dirty="0">
              <a:ea typeface="+mn-lt"/>
              <a:cs typeface="+mn-lt"/>
            </a:endParaRPr>
          </a:p>
          <a:p>
            <a:endParaRPr lang="en-US" sz="1400" dirty="0">
              <a:ea typeface="Calibri" panose="020F0502020204030204"/>
              <a:cs typeface="Calibri" panose="020F0502020204030204"/>
            </a:endParaRPr>
          </a:p>
          <a:p>
            <a:r>
              <a:rPr lang="en-US" sz="1400" dirty="0">
                <a:ea typeface="+mn-lt"/>
                <a:cs typeface="+mn-lt"/>
              </a:rPr>
              <a:t>3. Scikit-Learn (</a:t>
            </a:r>
            <a:r>
              <a:rPr lang="en-US" sz="1400" dirty="0" err="1">
                <a:ea typeface="+mn-lt"/>
                <a:cs typeface="+mn-lt"/>
              </a:rPr>
              <a:t>Sklearn</a:t>
            </a:r>
            <a:r>
              <a:rPr lang="en-US" sz="1400" dirty="0">
                <a:ea typeface="+mn-lt"/>
                <a:cs typeface="+mn-lt"/>
              </a:rPr>
              <a:t>): Scikit-Learn is a machine learning library for Python that provides a wide array of tools and algorithms for tasks such as classification, regression, clustering, and more.</a:t>
            </a:r>
            <a:endParaRPr lang="en-US" sz="1400" dirty="0">
              <a:ea typeface="+mn-lt"/>
              <a:cs typeface="+mn-lt"/>
            </a:endParaRPr>
          </a:p>
          <a:p>
            <a:endParaRPr lang="en-US" sz="1400" dirty="0">
              <a:ea typeface="Calibri" panose="020F0502020204030204"/>
              <a:cs typeface="Calibri" panose="020F0502020204030204"/>
            </a:endParaRPr>
          </a:p>
          <a:p>
            <a:r>
              <a:rPr lang="en-US" sz="1400" dirty="0">
                <a:ea typeface="+mn-lt"/>
                <a:cs typeface="+mn-lt"/>
              </a:rPr>
              <a:t>4. TensorFlow: TensorFlow is an open-source deep learning framework developed by Google, widely used for building and training neural networks for various machine learning and AI applications.</a:t>
            </a:r>
            <a:endParaRPr lang="en-US" sz="1400" dirty="0">
              <a:ea typeface="+mn-lt"/>
              <a:cs typeface="+mn-lt"/>
            </a:endParaRPr>
          </a:p>
          <a:p>
            <a:endParaRPr lang="en-US" sz="1400" dirty="0">
              <a:ea typeface="Calibri" panose="020F0502020204030204"/>
              <a:cs typeface="Calibri" panose="020F0502020204030204"/>
            </a:endParaRPr>
          </a:p>
          <a:p>
            <a:r>
              <a:rPr lang="en-US" sz="1400" dirty="0">
                <a:ea typeface="+mn-lt"/>
                <a:cs typeface="+mn-lt"/>
              </a:rPr>
              <a:t>5. </a:t>
            </a:r>
            <a:r>
              <a:rPr lang="en-US" sz="1400" dirty="0" err="1">
                <a:ea typeface="+mn-lt"/>
                <a:cs typeface="+mn-lt"/>
              </a:rPr>
              <a:t>Keras</a:t>
            </a:r>
            <a:r>
              <a:rPr lang="en-US" sz="1400" dirty="0">
                <a:ea typeface="+mn-lt"/>
                <a:cs typeface="+mn-lt"/>
              </a:rPr>
              <a:t>: </a:t>
            </a:r>
            <a:r>
              <a:rPr lang="en-US" sz="1400" dirty="0" err="1">
                <a:ea typeface="+mn-lt"/>
                <a:cs typeface="+mn-lt"/>
              </a:rPr>
              <a:t>Keras</a:t>
            </a:r>
            <a:r>
              <a:rPr lang="en-US" sz="1400" dirty="0">
                <a:ea typeface="+mn-lt"/>
                <a:cs typeface="+mn-lt"/>
              </a:rPr>
              <a:t> is an open-source neural network library that serves as a high-level API for building and training deep learning models. It can run on top of TensorFlow and other deep learning frameworks.</a:t>
            </a:r>
            <a:r>
              <a:rPr lang="en-US" sz="3200" dirty="0">
                <a:latin typeface="Times New Roman" panose="02020603050405020304"/>
                <a:ea typeface="+mn-lt"/>
                <a:cs typeface="Times New Roman" panose="02020603050405020304"/>
              </a:rPr>
              <a:t> </a:t>
            </a:r>
            <a:endParaRPr lang="en-US" sz="3200" dirty="0">
              <a:latin typeface="Times New Roman" panose="02020603050405020304"/>
              <a:cs typeface="Times New Roman" panose="02020603050405020304"/>
            </a:endParaRPr>
          </a:p>
          <a:p>
            <a:r>
              <a:rPr lang="en-US" sz="1600" b="1" u="sng" dirty="0">
                <a:latin typeface="Times New Roman" panose="02020603050405020304"/>
                <a:cs typeface="Times New Roman" panose="02020603050405020304"/>
              </a:rPr>
              <a:t>Model Used:</a:t>
            </a:r>
            <a:endParaRPr lang="en-US" sz="1600" b="1" u="sng" dirty="0">
              <a:latin typeface="Times New Roman" panose="02020603050405020304" pitchFamily="18" charset="0"/>
              <a:cs typeface="Times New Roman" panose="02020603050405020304" pitchFamily="18" charset="0"/>
            </a:endParaRPr>
          </a:p>
          <a:p>
            <a:endParaRPr lang="en-US" sz="1400" dirty="0">
              <a:latin typeface="Calibri" panose="020F0502020204030204"/>
              <a:ea typeface="Calibri" panose="020F0502020204030204"/>
              <a:cs typeface="Calibri" panose="020F0502020204030204"/>
            </a:endParaRPr>
          </a:p>
          <a:p>
            <a:r>
              <a:rPr lang="en-US" sz="1400" dirty="0">
                <a:ea typeface="+mn-lt"/>
                <a:cs typeface="+mn-lt"/>
              </a:rPr>
              <a:t>1. VGG16 Pretrained Model: VGG16 is a pre-trained convolutional neural network model known for its simplicity and effectiveness in image classification tasks, with 16 weight layers.</a:t>
            </a:r>
            <a:endParaRPr lang="en-US" sz="1400" dirty="0">
              <a:ea typeface="Calibri" panose="020F0502020204030204"/>
              <a:cs typeface="Calibri" panose="020F0502020204030204"/>
            </a:endParaRPr>
          </a:p>
          <a:p>
            <a:endParaRPr lang="en-US" sz="1400" dirty="0">
              <a:ea typeface="Calibri" panose="020F0502020204030204"/>
              <a:cs typeface="Calibri" panose="020F0502020204030204"/>
            </a:endParaRPr>
          </a:p>
          <a:p>
            <a:r>
              <a:rPr lang="en-US" sz="1400" dirty="0">
                <a:ea typeface="+mn-lt"/>
                <a:cs typeface="+mn-lt"/>
              </a:rPr>
              <a:t>2. InceptionV3 Pretrained Model: InceptionV3 is a pre-trained deep convolutional neural network known for its complex architecture, including inception modules, and its strong performance in image recognition and transfer learning tasks</a:t>
            </a:r>
            <a:r>
              <a:rPr lang="en-US" sz="1600" dirty="0">
                <a:ea typeface="+mn-lt"/>
                <a:cs typeface="+mn-lt"/>
              </a:rPr>
              <a:t>.</a:t>
            </a:r>
            <a:endParaRPr lang="en-US" dirty="0"/>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Key Features</a:t>
            </a:r>
            <a:endParaRPr lang="en-US"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395536" y="1196752"/>
            <a:ext cx="8136904" cy="4708981"/>
          </a:xfrm>
          <a:prstGeom prst="rect">
            <a:avLst/>
          </a:prstGeom>
        </p:spPr>
        <p:txBody>
          <a:bodyPr wrap="square" lIns="91440" tIns="45720" rIns="91440" bIns="45720" anchor="t">
            <a:spAutoFit/>
          </a:bodyPr>
          <a:lstStyle/>
          <a:p>
            <a:r>
              <a:rPr lang="en-US" sz="2000" dirty="0">
                <a:ea typeface="+mn-lt"/>
                <a:cs typeface="+mn-lt"/>
              </a:rPr>
              <a:t>Key features to solve the skin lesion classification problem:</a:t>
            </a:r>
            <a:endParaRPr lang="en-US" sz="2000" dirty="0">
              <a:ea typeface="Calibri" panose="020F0502020204030204"/>
              <a:cs typeface="Calibri" panose="020F0502020204030204"/>
            </a:endParaRPr>
          </a:p>
          <a:p>
            <a:endParaRPr lang="en-US" sz="2000" dirty="0">
              <a:ea typeface="Calibri" panose="020F0502020204030204"/>
              <a:cs typeface="Calibri" panose="020F0502020204030204"/>
            </a:endParaRPr>
          </a:p>
          <a:p>
            <a:r>
              <a:rPr lang="en-US" sz="2000" dirty="0">
                <a:ea typeface="+mn-lt"/>
                <a:cs typeface="+mn-lt"/>
              </a:rPr>
              <a:t>1. Quality Data: High-quality, diverse dataset of skin lesion images.</a:t>
            </a:r>
            <a:endParaRPr lang="en-US" sz="2000" dirty="0">
              <a:ea typeface="Calibri" panose="020F0502020204030204"/>
              <a:cs typeface="Calibri" panose="020F0502020204030204"/>
            </a:endParaRPr>
          </a:p>
          <a:p>
            <a:r>
              <a:rPr lang="en-US" sz="2000" dirty="0">
                <a:ea typeface="+mn-lt"/>
                <a:cs typeface="+mn-lt"/>
              </a:rPr>
              <a:t>2. Transfer Learning: Leveraging pre-trained models for feature extraction.</a:t>
            </a:r>
            <a:endParaRPr lang="en-US" sz="2000" dirty="0">
              <a:ea typeface="Calibri" panose="020F0502020204030204"/>
              <a:cs typeface="Calibri" panose="020F0502020204030204"/>
            </a:endParaRPr>
          </a:p>
          <a:p>
            <a:r>
              <a:rPr lang="en-US" sz="2000" dirty="0">
                <a:ea typeface="+mn-lt"/>
                <a:cs typeface="+mn-lt"/>
              </a:rPr>
              <a:t>3. Optimized Architecture: Designing and fine-tuning neural network architecture.</a:t>
            </a:r>
            <a:endParaRPr lang="en-US" sz="2000" dirty="0">
              <a:ea typeface="Calibri" panose="020F0502020204030204"/>
              <a:cs typeface="Calibri" panose="020F0502020204030204"/>
            </a:endParaRPr>
          </a:p>
          <a:p>
            <a:r>
              <a:rPr lang="en-US" sz="2000" dirty="0">
                <a:ea typeface="+mn-lt"/>
                <a:cs typeface="+mn-lt"/>
              </a:rPr>
              <a:t>4. Proper Evaluation: Selecting relevant evaluation metrics for performance assessment.</a:t>
            </a:r>
            <a:endParaRPr lang="en-US" sz="2000" dirty="0">
              <a:ea typeface="Calibri" panose="020F0502020204030204"/>
              <a:cs typeface="Calibri" panose="020F0502020204030204"/>
            </a:endParaRPr>
          </a:p>
          <a:p>
            <a:r>
              <a:rPr lang="en-US" sz="2000" dirty="0">
                <a:ea typeface="+mn-lt"/>
                <a:cs typeface="+mn-lt"/>
              </a:rPr>
              <a:t>5. Interpretability: Methods to explain model decisions.</a:t>
            </a:r>
            <a:endParaRPr lang="en-US" sz="2000" dirty="0">
              <a:ea typeface="Calibri" panose="020F0502020204030204"/>
              <a:cs typeface="Calibri" panose="020F0502020204030204"/>
            </a:endParaRPr>
          </a:p>
          <a:p>
            <a:r>
              <a:rPr lang="en-US" sz="2000" dirty="0">
                <a:ea typeface="+mn-lt"/>
                <a:cs typeface="+mn-lt"/>
              </a:rPr>
              <a:t>6. Ethical Considerations: Addressing privacy, bias, and ethical concerns.</a:t>
            </a:r>
            <a:endParaRPr lang="en-US" sz="2000" dirty="0">
              <a:ea typeface="Calibri" panose="020F0502020204030204"/>
              <a:cs typeface="Calibri" panose="020F0502020204030204"/>
            </a:endParaRPr>
          </a:p>
          <a:p>
            <a:r>
              <a:rPr lang="en-US" sz="2000" dirty="0">
                <a:ea typeface="+mn-lt"/>
                <a:cs typeface="+mn-lt"/>
              </a:rPr>
              <a:t>7. User Interface:  Intuitive interface for user interaction.</a:t>
            </a:r>
            <a:endParaRPr lang="en-US" sz="2000" dirty="0">
              <a:ea typeface="Calibri" panose="020F0502020204030204"/>
              <a:cs typeface="Calibri" panose="020F0502020204030204"/>
            </a:endParaRPr>
          </a:p>
          <a:p>
            <a:r>
              <a:rPr lang="en-US" sz="2000" dirty="0">
                <a:ea typeface="+mn-lt"/>
                <a:cs typeface="+mn-lt"/>
              </a:rPr>
              <a:t>8. Validation: Clinical validation with experts for real-world applicability.</a:t>
            </a:r>
            <a:endParaRPr lang="en-US" sz="2000" dirty="0">
              <a:ea typeface="Calibri" panose="020F0502020204030204"/>
              <a:cs typeface="Calibri" panose="020F0502020204030204"/>
            </a:endParaRPr>
          </a:p>
          <a:p>
            <a:r>
              <a:rPr lang="en-US" sz="2000" dirty="0">
                <a:ea typeface="+mn-lt"/>
                <a:cs typeface="+mn-lt"/>
              </a:rPr>
              <a:t>9. Scalability: Handling a large volume of images efficiently.</a:t>
            </a:r>
            <a:endParaRPr lang="en-US" sz="2000" dirty="0">
              <a:ea typeface="Calibri" panose="020F0502020204030204"/>
              <a:cs typeface="Calibri" panose="020F0502020204030204"/>
            </a:endParaRPr>
          </a:p>
          <a:p>
            <a:r>
              <a:rPr lang="en-US" sz="2000" dirty="0">
                <a:ea typeface="+mn-lt"/>
                <a:cs typeface="+mn-lt"/>
              </a:rPr>
              <a:t>10. Continuous Improvement: Regular model updates and adaptation to new data.</a:t>
            </a:r>
            <a:endParaRPr lang="en-US" sz="2000" dirty="0"/>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Project Highlights</a:t>
            </a:r>
            <a:endParaRPr lang="en-US"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395536" y="1196752"/>
            <a:ext cx="8136904" cy="1077218"/>
          </a:xfrm>
          <a:prstGeom prst="rect">
            <a:avLst/>
          </a:prstGeom>
        </p:spPr>
        <p:txBody>
          <a:bodyPr wrap="square" lIns="91440" tIns="45720" rIns="91440" bIns="45720" anchor="t">
            <a:spAutoFit/>
          </a:bodyPr>
          <a:lstStyle/>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pic>
        <p:nvPicPr>
          <p:cNvPr id="6" name="Picture 5" descr="Screenshot (26)"/>
          <p:cNvPicPr>
            <a:picLocks noChangeAspect="1"/>
          </p:cNvPicPr>
          <p:nvPr/>
        </p:nvPicPr>
        <p:blipFill>
          <a:blip r:embed="rId1"/>
          <a:stretch>
            <a:fillRect/>
          </a:stretch>
        </p:blipFill>
        <p:spPr>
          <a:xfrm>
            <a:off x="4860290" y="1701165"/>
            <a:ext cx="4190365" cy="4088765"/>
          </a:xfrm>
          <a:prstGeom prst="rect">
            <a:avLst/>
          </a:prstGeom>
        </p:spPr>
      </p:pic>
      <p:pic>
        <p:nvPicPr>
          <p:cNvPr id="7" name="Picture 6" descr="Screenshot (28)"/>
          <p:cNvPicPr>
            <a:picLocks noChangeAspect="1"/>
          </p:cNvPicPr>
          <p:nvPr/>
        </p:nvPicPr>
        <p:blipFill>
          <a:blip r:embed="rId2"/>
          <a:stretch>
            <a:fillRect/>
          </a:stretch>
        </p:blipFill>
        <p:spPr>
          <a:xfrm>
            <a:off x="257810" y="1701165"/>
            <a:ext cx="4578350" cy="4076700"/>
          </a:xfrm>
          <a:prstGeom prst="rect">
            <a:avLst/>
          </a:prstGeom>
        </p:spPr>
      </p:pic>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4776</Words>
  <Application>WPS Presentation</Application>
  <PresentationFormat>On-screen Show (4:3)</PresentationFormat>
  <Paragraphs>102</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Times New Roman</vt:lpstr>
      <vt:lpstr>MS PGothic</vt:lpstr>
      <vt:lpstr>Calibri</vt:lpstr>
      <vt:lpstr>Arial Black</vt:lpstr>
      <vt:lpstr>Calibri</vt:lpstr>
      <vt:lpstr>Times New Roman</vt:lpstr>
      <vt:lpstr>Arial</vt:lpstr>
      <vt:lpstr>Microsoft YaHei</vt:lpstr>
      <vt:lpstr>Arial Unicode MS</vt:lpstr>
      <vt:lpstr>Bubble Sort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Anmol Verma</cp:lastModifiedBy>
  <cp:revision>145</cp:revision>
  <dcterms:created xsi:type="dcterms:W3CDTF">2022-12-12T14:14:00Z</dcterms:created>
  <dcterms:modified xsi:type="dcterms:W3CDTF">2023-10-10T17:16:35Z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03D0289C59C54F31AE0CF2348E0875FF_12</vt:lpwstr>
  </property>
  <property fmtid="{D5CDD505-2E9C-101B-9397-08002B2CF9AE}" pid="3" name="KSOProductBuildVer">
    <vt:lpwstr>1033-12.2.0.13215</vt:lpwstr>
  </property>
</Properties>
</file>