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79" r:id="rId3"/>
    <p:sldId id="277" r:id="rId4"/>
    <p:sldId id="280" r:id="rId5"/>
    <p:sldId id="281" r:id="rId6"/>
    <p:sldId id="282" r:id="rId7"/>
    <p:sldId id="284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0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67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5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2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4/3/2024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INFO251 – Applied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07369"/>
          </a:xfrm>
        </p:spPr>
        <p:txBody>
          <a:bodyPr/>
          <a:lstStyle/>
          <a:p>
            <a:r>
              <a:rPr lang="en-US" dirty="0"/>
              <a:t>Lab 10</a:t>
            </a:r>
          </a:p>
          <a:p>
            <a:r>
              <a:rPr lang="en-US" b="1" dirty="0"/>
              <a:t>Suraj R. Nair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r>
              <a:rPr lang="en-US" dirty="0"/>
              <a:t>Convolutional neural networks (CNNs)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7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086547" cy="4024488"/>
          </a:xfrm>
        </p:spPr>
        <p:txBody>
          <a:bodyPr>
            <a:normAutofit/>
          </a:bodyPr>
          <a:lstStyle/>
          <a:p>
            <a:r>
              <a:rPr lang="en-US" dirty="0"/>
              <a:t>Goal: Capture the spatial dependencies in parts of an image </a:t>
            </a:r>
          </a:p>
          <a:p>
            <a:r>
              <a:rPr lang="en-US" dirty="0"/>
              <a:t>Multiply a </a:t>
            </a:r>
            <a:r>
              <a:rPr lang="en-US" b="1" dirty="0"/>
              <a:t>kernel matrix</a:t>
            </a:r>
            <a:r>
              <a:rPr lang="en-US" dirty="0"/>
              <a:t> (“</a:t>
            </a:r>
            <a:r>
              <a:rPr lang="en-US" b="1" dirty="0"/>
              <a:t>filter</a:t>
            </a:r>
            <a:r>
              <a:rPr lang="en-US" dirty="0"/>
              <a:t>”)</a:t>
            </a:r>
            <a:r>
              <a:rPr lang="en-US" b="1" dirty="0"/>
              <a:t> </a:t>
            </a:r>
            <a:r>
              <a:rPr lang="en-US" i="1" dirty="0"/>
              <a:t>k</a:t>
            </a:r>
            <a:r>
              <a:rPr lang="en-US" dirty="0"/>
              <a:t> by subsets of the input image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Hyperparameter</a:t>
            </a:r>
            <a:r>
              <a:rPr lang="en-US" dirty="0"/>
              <a:t>: Size of</a:t>
            </a:r>
            <a:r>
              <a:rPr lang="en-US" i="1" dirty="0"/>
              <a:t> k </a:t>
            </a:r>
            <a:r>
              <a:rPr lang="en-US" dirty="0"/>
              <a:t>(often 3x3, 5x5, or 7x7)</a:t>
            </a:r>
            <a:endParaRPr lang="en-US" i="1" dirty="0"/>
          </a:p>
          <a:p>
            <a:pPr lvl="1"/>
            <a:r>
              <a:rPr lang="en-US" dirty="0">
                <a:solidFill>
                  <a:schemeClr val="accent3"/>
                </a:solidFill>
              </a:rPr>
              <a:t>Learn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The weights of </a:t>
            </a:r>
            <a:r>
              <a:rPr lang="en-US" i="1" dirty="0"/>
              <a:t>k</a:t>
            </a:r>
          </a:p>
          <a:p>
            <a:r>
              <a:rPr lang="en-US" b="1" dirty="0"/>
              <a:t>Stride</a:t>
            </a:r>
            <a:r>
              <a:rPr lang="en-US" dirty="0"/>
              <a:t>: How to shift the kernel matrix </a:t>
            </a:r>
            <a:endParaRPr lang="en-US" i="1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Hyperparameter</a:t>
            </a:r>
            <a:r>
              <a:rPr lang="en-US" dirty="0"/>
              <a:t>: Stride value (integer)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F828E-793D-A147-B850-698F6472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682" y="1875258"/>
            <a:ext cx="5086547" cy="37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9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81201"/>
            <a:ext cx="3950368" cy="4024488"/>
          </a:xfrm>
        </p:spPr>
        <p:txBody>
          <a:bodyPr>
            <a:normAutofit/>
          </a:bodyPr>
          <a:lstStyle/>
          <a:p>
            <a:r>
              <a:rPr lang="en-US" b="1" dirty="0"/>
              <a:t>Channels: </a:t>
            </a:r>
            <a:r>
              <a:rPr lang="en-US" dirty="0"/>
              <a:t>Number of ”layers” in the input image</a:t>
            </a:r>
          </a:p>
          <a:p>
            <a:pPr lvl="1"/>
            <a:r>
              <a:rPr lang="en-US" dirty="0"/>
              <a:t>Grayscale: 1 channel</a:t>
            </a:r>
          </a:p>
          <a:p>
            <a:pPr lvl="1"/>
            <a:r>
              <a:rPr lang="en-US" dirty="0"/>
              <a:t>RGB: 3 channels</a:t>
            </a:r>
          </a:p>
          <a:p>
            <a:pPr lvl="1"/>
            <a:r>
              <a:rPr lang="en-US" dirty="0"/>
              <a:t>RGBA: 4 channels</a:t>
            </a:r>
          </a:p>
          <a:p>
            <a:r>
              <a:rPr lang="en-US" dirty="0"/>
              <a:t>Same filter size and stride length, but each channel has different weights</a:t>
            </a:r>
          </a:p>
          <a:p>
            <a:r>
              <a:rPr lang="en-US" dirty="0"/>
              <a:t>Outputs of channels are summed up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47E77-681B-584C-BB70-E1AC67C1B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68" y="1988218"/>
            <a:ext cx="6069264" cy="34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343" y="1946294"/>
            <a:ext cx="6041857" cy="4024488"/>
          </a:xfrm>
        </p:spPr>
        <p:txBody>
          <a:bodyPr>
            <a:normAutofit/>
          </a:bodyPr>
          <a:lstStyle/>
          <a:p>
            <a:r>
              <a:rPr lang="en-US" dirty="0"/>
              <a:t>Goal: Reduce size of convolved layer to decrease compute cost</a:t>
            </a:r>
          </a:p>
          <a:p>
            <a:r>
              <a:rPr lang="en-US" dirty="0"/>
              <a:t>Again, operates kernel matrix </a:t>
            </a:r>
            <a:r>
              <a:rPr lang="en-US" i="1" dirty="0"/>
              <a:t>k</a:t>
            </a:r>
            <a:r>
              <a:rPr lang="en-US" dirty="0"/>
              <a:t> over the convolved matrix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Hyperparameter</a:t>
            </a:r>
            <a:r>
              <a:rPr lang="en-US" dirty="0"/>
              <a:t>: Size of </a:t>
            </a:r>
            <a:r>
              <a:rPr lang="en-US" i="1" dirty="0"/>
              <a:t>k</a:t>
            </a:r>
            <a:r>
              <a:rPr lang="en-US" dirty="0"/>
              <a:t> (usually 2x2)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Hyperparameter</a:t>
            </a:r>
            <a:r>
              <a:rPr lang="en-US" dirty="0"/>
              <a:t>: Stride width (usually 2)</a:t>
            </a:r>
          </a:p>
          <a:p>
            <a:r>
              <a:rPr lang="en-US" b="1" dirty="0"/>
              <a:t>Max pooling</a:t>
            </a:r>
            <a:r>
              <a:rPr lang="en-US" dirty="0"/>
              <a:t>: Return maximum value in area covered by kernel</a:t>
            </a:r>
          </a:p>
          <a:p>
            <a:r>
              <a:rPr lang="en-US" b="1" dirty="0"/>
              <a:t>Average pooling</a:t>
            </a:r>
            <a:r>
              <a:rPr lang="en-US" dirty="0"/>
              <a:t>: Return average value in area covered by kernel 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A36F7-399A-FA44-B008-99FE9B417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2707403"/>
            <a:ext cx="3995562" cy="250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343" y="1946294"/>
            <a:ext cx="8837194" cy="4024488"/>
          </a:xfrm>
        </p:spPr>
        <p:txBody>
          <a:bodyPr>
            <a:normAutofit/>
          </a:bodyPr>
          <a:lstStyle/>
          <a:p>
            <a:r>
              <a:rPr lang="en-US" dirty="0"/>
              <a:t>Convolutional layer</a:t>
            </a:r>
          </a:p>
          <a:p>
            <a:r>
              <a:rPr lang="en-US" dirty="0"/>
              <a:t>Pooling layer</a:t>
            </a:r>
          </a:p>
          <a:p>
            <a:r>
              <a:rPr lang="en-US" dirty="0"/>
              <a:t>Convolutional layer</a:t>
            </a:r>
          </a:p>
          <a:p>
            <a:r>
              <a:rPr lang="en-US" dirty="0"/>
              <a:t>Pooling layer</a:t>
            </a:r>
          </a:p>
          <a:p>
            <a:r>
              <a:rPr lang="en-US" dirty="0"/>
              <a:t>Flatten </a:t>
            </a:r>
          </a:p>
          <a:p>
            <a:r>
              <a:rPr lang="en-US" dirty="0"/>
              <a:t>Fully connected layer(s) (activation: sigmoid/tanh/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/>
              <a:t>Output layer (activation: determined by problem type)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59D10C4-F106-5B42-A1AE-DF4B75E54908}"/>
              </a:ext>
            </a:extLst>
          </p:cNvPr>
          <p:cNvSpPr/>
          <p:nvPr/>
        </p:nvSpPr>
        <p:spPr>
          <a:xfrm>
            <a:off x="4403558" y="1946294"/>
            <a:ext cx="348916" cy="19158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3E8FA-6E39-3E4B-8A86-B19D1F054023}"/>
              </a:ext>
            </a:extLst>
          </p:cNvPr>
          <p:cNvSpPr txBox="1"/>
          <p:nvPr/>
        </p:nvSpPr>
        <p:spPr>
          <a:xfrm>
            <a:off x="4916906" y="2642605"/>
            <a:ext cx="2975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Repeat convolution followed by pooling any number of times. Option to add dropout after pooling.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0FF7695-11CB-504E-BA0F-521ECB313877}"/>
              </a:ext>
            </a:extLst>
          </p:cNvPr>
          <p:cNvSpPr/>
          <p:nvPr/>
        </p:nvSpPr>
        <p:spPr>
          <a:xfrm>
            <a:off x="8081211" y="4415738"/>
            <a:ext cx="348916" cy="4690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90F57-8EF3-C643-9A5D-54CBF2024776}"/>
              </a:ext>
            </a:extLst>
          </p:cNvPr>
          <p:cNvSpPr txBox="1"/>
          <p:nvPr/>
        </p:nvSpPr>
        <p:spPr>
          <a:xfrm>
            <a:off x="8546432" y="4361601"/>
            <a:ext cx="297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Add any number of fully connected layers. Option to add dropout. </a:t>
            </a:r>
          </a:p>
        </p:txBody>
      </p:sp>
    </p:spTree>
    <p:extLst>
      <p:ext uri="{BB962C8B-B14F-4D97-AF65-F5344CB8AC3E}">
        <p14:creationId xmlns:p14="http://schemas.microsoft.com/office/powerpoint/2010/main" val="2228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C45C-E105-9325-CAD5-32741369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0984C-9005-B16A-2302-01C52BF0B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output size from a convolutional layer: [(N − F + 2P)/S] + 1</a:t>
            </a:r>
          </a:p>
          <a:p>
            <a:pPr lvl="2"/>
            <a:r>
              <a:rPr lang="en-US" dirty="0"/>
              <a:t>N: Input image dimensions (e.g. </a:t>
            </a:r>
            <a:r>
              <a:rPr lang="en-US" b="1" dirty="0"/>
              <a:t>28</a:t>
            </a:r>
            <a:r>
              <a:rPr lang="en-US" dirty="0"/>
              <a:t> X 28)</a:t>
            </a:r>
          </a:p>
          <a:p>
            <a:pPr lvl="2"/>
            <a:r>
              <a:rPr lang="en-US" dirty="0"/>
              <a:t>F: Filter / Kernel dimension(e.g. </a:t>
            </a:r>
            <a:r>
              <a:rPr lang="en-US" b="1" dirty="0"/>
              <a:t>3</a:t>
            </a:r>
            <a:r>
              <a:rPr lang="en-US" dirty="0"/>
              <a:t> X 3)</a:t>
            </a:r>
          </a:p>
          <a:p>
            <a:pPr lvl="2"/>
            <a:r>
              <a:rPr lang="en-US" dirty="0"/>
              <a:t>P: Padding (default 0)</a:t>
            </a:r>
          </a:p>
          <a:p>
            <a:pPr lvl="2"/>
            <a:r>
              <a:rPr lang="en-US" dirty="0"/>
              <a:t>S: Stride (default 1)</a:t>
            </a:r>
          </a:p>
          <a:p>
            <a:r>
              <a:rPr lang="en-US" dirty="0"/>
              <a:t>Number of parameters associated with a convolutional layer: ((f * f * d)+1)* k)</a:t>
            </a:r>
          </a:p>
          <a:p>
            <a:pPr lvl="1"/>
            <a:r>
              <a:rPr lang="en-US" dirty="0"/>
              <a:t>d is the number of filters/ channels in the previous layer</a:t>
            </a:r>
          </a:p>
          <a:p>
            <a:pPr lvl="1"/>
            <a:r>
              <a:rPr lang="en-US" dirty="0"/>
              <a:t>k is the number of filters in the current layer</a:t>
            </a:r>
          </a:p>
        </p:txBody>
      </p:sp>
    </p:spTree>
    <p:extLst>
      <p:ext uri="{BB962C8B-B14F-4D97-AF65-F5344CB8AC3E}">
        <p14:creationId xmlns:p14="http://schemas.microsoft.com/office/powerpoint/2010/main" val="31931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80CF-ED2F-2300-11FA-5E89A4AB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VGG-16 (Simonyan &amp; Zisserman, 2015)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CA6E-ED6C-7F78-0ACD-212B91BBE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596FB7-AE10-3B4F-06CD-63AB8A769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817" y="2081868"/>
            <a:ext cx="5985187" cy="380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71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3925</TotalTime>
  <Words>376</Words>
  <Application>Microsoft Office PowerPoint</Application>
  <PresentationFormat>Widescreen</PresentationFormat>
  <Paragraphs>72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Diamond Grid 16x9</vt:lpstr>
      <vt:lpstr>INFO251 – Applied Machine Learning</vt:lpstr>
      <vt:lpstr>Topics</vt:lpstr>
      <vt:lpstr>Convolutional Layers</vt:lpstr>
      <vt:lpstr>Convolutional Layers</vt:lpstr>
      <vt:lpstr>Pooling Layers</vt:lpstr>
      <vt:lpstr>Convolutional Neural Network Structure</vt:lpstr>
      <vt:lpstr>Dimensions</vt:lpstr>
      <vt:lpstr>Example: VGG-16 (Simonyan &amp; Zisserman, 2015)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INFO251 – Applied Machine Learning</dc:title>
  <dc:creator>Qutub Khan V</dc:creator>
  <cp:lastModifiedBy>Suraj Nair</cp:lastModifiedBy>
  <cp:revision>86</cp:revision>
  <dcterms:created xsi:type="dcterms:W3CDTF">2021-01-27T19:47:22Z</dcterms:created>
  <dcterms:modified xsi:type="dcterms:W3CDTF">2024-04-03T15:50:32Z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