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501241-FE96-4B4A-80AE-94174054F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534448-15F4-4A02-9D22-C34AF8E8A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E0508D-543E-4B7F-8096-361DF6E7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78-D473-4367-903E-99EF0473AB25}" type="datetimeFigureOut">
              <a:rPr lang="es-PE" smtClean="0"/>
              <a:t>15/04/2025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E0DB95-FB24-46C9-9780-8511884D1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301AF9-5AA7-4CA3-88F2-D66F5D0F6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036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45DCC7-2F6A-4E98-ACAA-0644B4F3A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3D9C458-E0C3-41E0-87D4-330A74F64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471DBB-41C3-4C57-AFA9-751F823A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78-D473-4367-903E-99EF0473AB25}" type="datetimeFigureOut">
              <a:rPr lang="es-PE" smtClean="0"/>
              <a:t>15/04/2025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693AD21-D7CD-4CDA-BEC7-942BD33B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EBC27A-791A-4CAC-A5C6-4F2FD254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556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637D5EA-8CF5-45B0-B857-227000844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A63453-B489-4F25-B4AD-0DDAB2552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FA2D2-EDC8-4A85-B61A-D77D9A9B2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78-D473-4367-903E-99EF0473AB25}" type="datetimeFigureOut">
              <a:rPr lang="es-PE" smtClean="0"/>
              <a:t>15/04/2025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58D54B-9B7A-49C4-A12C-295F0E8FC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D12F4-4E73-422D-9917-C4C020A1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3028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235EAB-B785-403D-B6D1-8BDB80B0C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5EDE6-62D9-4374-AA6E-9999C1EC1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5EEDEA-272B-4EF7-81C3-E837AD671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78-D473-4367-903E-99EF0473AB25}" type="datetimeFigureOut">
              <a:rPr lang="es-PE" smtClean="0"/>
              <a:t>15/04/2025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398834-1A15-4C3C-BDFB-F6A252F2F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0EF35A-A352-451A-BA30-411280BB8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2050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D75FE5-02B4-4719-B828-2D375BB1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9FD948-0061-46B7-86AD-F52F4773B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89E2FD-82A4-46B3-ADEC-DCCABE1B2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78-D473-4367-903E-99EF0473AB25}" type="datetimeFigureOut">
              <a:rPr lang="es-PE" smtClean="0"/>
              <a:t>15/04/2025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D016D0-0B70-4300-90E0-B87581673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FD30E2-7CFE-4EE2-936A-AFD85979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9769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882798-2A4C-4C54-A25A-ED284090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6AC8C9-CE29-4935-A975-543AAE20B8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BD6555F-5204-41E3-95FB-1366D43BE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AFF7863-30CA-4487-B8A8-9BC6E2D7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78-D473-4367-903E-99EF0473AB25}" type="datetimeFigureOut">
              <a:rPr lang="es-PE" smtClean="0"/>
              <a:t>15/04/2025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94494A-D627-4445-BEA9-B97AB22A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7A1D5B-1AF5-491B-A15B-6E66C0FBC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778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787D6E-1BCF-4A29-AB77-1D558F1C9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E470D2-1044-477A-BC81-936A348B4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444D49-909E-4C22-A973-B0868EC86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3F4909E-8D8D-4662-83A3-D028CC114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1F2029-418F-41BD-8076-8B55FADE3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E80F651-EE85-4DA8-A330-58DAE7887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78-D473-4367-903E-99EF0473AB25}" type="datetimeFigureOut">
              <a:rPr lang="es-PE" smtClean="0"/>
              <a:t>15/04/2025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456CBC-54D6-474C-8DDD-E4B10D4C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F50BA9A-399F-42FD-80E8-7C3FAC54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8227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2DA10-BCFC-4A61-9836-20AC2AFD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2A0BC6-3AA7-4286-8082-A8E837F17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78-D473-4367-903E-99EF0473AB25}" type="datetimeFigureOut">
              <a:rPr lang="es-PE" smtClean="0"/>
              <a:t>15/04/2025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90057A4-24BA-4C0C-9E46-1A908544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C93A0E-EA17-46BC-972B-C1711F48E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9006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DF79692-2196-4DA9-89DD-B77A3D2D1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78-D473-4367-903E-99EF0473AB25}" type="datetimeFigureOut">
              <a:rPr lang="es-PE" smtClean="0"/>
              <a:t>15/04/2025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C790E28-8B36-4E9F-B4B0-637752AE5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A24E22F-DDA2-4B44-8B62-D45695F7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084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5642C-0686-42AE-A18F-D7A13903A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1199B-3CA5-4F37-870D-54477248E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628A06-5174-4621-9105-D57DEEDB1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4F1804F-7267-4E92-988A-69A539B3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78-D473-4367-903E-99EF0473AB25}" type="datetimeFigureOut">
              <a:rPr lang="es-PE" smtClean="0"/>
              <a:t>15/04/2025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6947F0B-BF3E-4EF4-A8E2-879E7264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A5192A-A2E3-4A1F-9078-B9F03CC6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46512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2A4B4-C75C-46FD-B56F-C86555AE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E7C2DE3-7F96-4332-8417-B43213BDD8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76350F-DA4B-40FD-9135-81C526936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E7BCE3-4411-4DAE-8ACC-109A53E12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12C78-D473-4367-903E-99EF0473AB25}" type="datetimeFigureOut">
              <a:rPr lang="es-PE" smtClean="0"/>
              <a:t>15/04/2025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4B2970-C018-4865-9051-8A87AAF82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63499E-E717-4D09-B6A5-1131030B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60221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F32125C-99E9-4E18-9D6E-0F298812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ED7A3C-CAE2-446B-9099-5D7CF7721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566AF5-EA29-42A9-97F1-BDCBF9677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2C78-D473-4367-903E-99EF0473AB25}" type="datetimeFigureOut">
              <a:rPr lang="es-PE" smtClean="0"/>
              <a:t>15/04/2025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FB5E65-E7F3-45F8-BB80-0340BF596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4AA448-A41C-43A8-AD8B-8F82DD88FF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5ABA4-954E-4D67-81BD-2B002E9E8B3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714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FDC91482-C2DD-4721-971F-45EE2E6BC4AA}"/>
              </a:ext>
            </a:extLst>
          </p:cNvPr>
          <p:cNvSpPr/>
          <p:nvPr/>
        </p:nvSpPr>
        <p:spPr>
          <a:xfrm>
            <a:off x="1026694" y="4511842"/>
            <a:ext cx="2679032" cy="2185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60C224A-344B-45DD-A161-4987E55C60B9}"/>
              </a:ext>
            </a:extLst>
          </p:cNvPr>
          <p:cNvSpPr/>
          <p:nvPr/>
        </p:nvSpPr>
        <p:spPr>
          <a:xfrm>
            <a:off x="4050631" y="4511842"/>
            <a:ext cx="2679032" cy="2185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6974438-66CD-440C-9BDE-E42125264448}"/>
              </a:ext>
            </a:extLst>
          </p:cNvPr>
          <p:cNvSpPr/>
          <p:nvPr/>
        </p:nvSpPr>
        <p:spPr>
          <a:xfrm>
            <a:off x="7074568" y="4511842"/>
            <a:ext cx="2679032" cy="2185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2A4C4B21-1C51-47B9-BFD8-F1131A4B42EE}"/>
              </a:ext>
            </a:extLst>
          </p:cNvPr>
          <p:cNvSpPr/>
          <p:nvPr/>
        </p:nvSpPr>
        <p:spPr>
          <a:xfrm>
            <a:off x="1010653" y="3282615"/>
            <a:ext cx="8726906" cy="104875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672027BB-55F5-49DD-9907-BCB202175916}"/>
              </a:ext>
            </a:extLst>
          </p:cNvPr>
          <p:cNvSpPr/>
          <p:nvPr/>
        </p:nvSpPr>
        <p:spPr>
          <a:xfrm>
            <a:off x="1010652" y="721894"/>
            <a:ext cx="2679032" cy="2185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983B1184-28E3-4EF9-85A1-8AB68524327F}"/>
              </a:ext>
            </a:extLst>
          </p:cNvPr>
          <p:cNvSpPr/>
          <p:nvPr/>
        </p:nvSpPr>
        <p:spPr>
          <a:xfrm>
            <a:off x="4034589" y="721894"/>
            <a:ext cx="2679032" cy="2185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8D32BB9E-EBCD-41F3-A1E9-F7AFC1A5C22E}"/>
              </a:ext>
            </a:extLst>
          </p:cNvPr>
          <p:cNvSpPr/>
          <p:nvPr/>
        </p:nvSpPr>
        <p:spPr>
          <a:xfrm>
            <a:off x="7058527" y="714998"/>
            <a:ext cx="2679032" cy="21857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684EA92-2A6D-467E-9A66-239135CDDDF3}"/>
              </a:ext>
            </a:extLst>
          </p:cNvPr>
          <p:cNvSpPr txBox="1"/>
          <p:nvPr/>
        </p:nvSpPr>
        <p:spPr>
          <a:xfrm>
            <a:off x="1241257" y="882316"/>
            <a:ext cx="2217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1. COMPRENSIÓN DEL NEGOCIO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895AEB7-FD0A-43E9-88E5-6153F29D0661}"/>
              </a:ext>
            </a:extLst>
          </p:cNvPr>
          <p:cNvSpPr txBox="1"/>
          <p:nvPr/>
        </p:nvSpPr>
        <p:spPr>
          <a:xfrm>
            <a:off x="4265194" y="870922"/>
            <a:ext cx="2217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2. COMPRENSIÓN DE LOS DATOS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6596886-CD30-4E5F-BC85-ECCCCB916A9F}"/>
              </a:ext>
            </a:extLst>
          </p:cNvPr>
          <p:cNvSpPr txBox="1"/>
          <p:nvPr/>
        </p:nvSpPr>
        <p:spPr>
          <a:xfrm>
            <a:off x="7289131" y="882315"/>
            <a:ext cx="2217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3. PREPARACIÓN DE LOS DATOS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3C79DAA-AF67-4BC4-8150-7943697CA58D}"/>
              </a:ext>
            </a:extLst>
          </p:cNvPr>
          <p:cNvSpPr txBox="1"/>
          <p:nvPr/>
        </p:nvSpPr>
        <p:spPr>
          <a:xfrm>
            <a:off x="1203158" y="4575372"/>
            <a:ext cx="221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4. MODELADO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FF208EA-4482-441C-8199-224BEB8CB387}"/>
              </a:ext>
            </a:extLst>
          </p:cNvPr>
          <p:cNvSpPr txBox="1"/>
          <p:nvPr/>
        </p:nvSpPr>
        <p:spPr>
          <a:xfrm>
            <a:off x="4227095" y="4563978"/>
            <a:ext cx="221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5. EVALUACIÓN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2F5D71B-E02B-437E-B46F-545553A5598C}"/>
              </a:ext>
            </a:extLst>
          </p:cNvPr>
          <p:cNvSpPr txBox="1"/>
          <p:nvPr/>
        </p:nvSpPr>
        <p:spPr>
          <a:xfrm>
            <a:off x="7251032" y="4575371"/>
            <a:ext cx="2217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6. DESPLIEGUE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25AA96DE-E716-429D-9051-AFCBC16F1679}"/>
              </a:ext>
            </a:extLst>
          </p:cNvPr>
          <p:cNvSpPr txBox="1"/>
          <p:nvPr/>
        </p:nvSpPr>
        <p:spPr>
          <a:xfrm>
            <a:off x="1975183" y="3276238"/>
            <a:ext cx="6422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latin typeface="Arial" panose="020B0604020202020204" pitchFamily="34" charset="0"/>
                <a:cs typeface="Arial" panose="020B0604020202020204" pitchFamily="34" charset="0"/>
              </a:rPr>
              <a:t>LEXICÓN ESPECIALIZADO EN SEGUROS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8BA71020-5103-4D4E-AB52-9345865E274A}"/>
              </a:ext>
            </a:extLst>
          </p:cNvPr>
          <p:cNvCxnSpPr/>
          <p:nvPr/>
        </p:nvCxnSpPr>
        <p:spPr>
          <a:xfrm>
            <a:off x="3705726" y="3645570"/>
            <a:ext cx="0" cy="6857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C1AE2999-F3FA-4E32-AA70-280CD83EE809}"/>
              </a:ext>
            </a:extLst>
          </p:cNvPr>
          <p:cNvCxnSpPr/>
          <p:nvPr/>
        </p:nvCxnSpPr>
        <p:spPr>
          <a:xfrm>
            <a:off x="6874042" y="3645570"/>
            <a:ext cx="0" cy="68579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965CF13-4E1A-4EE3-8BCD-62C99CC6EECE}"/>
              </a:ext>
            </a:extLst>
          </p:cNvPr>
          <p:cNvSpPr txBox="1"/>
          <p:nvPr/>
        </p:nvSpPr>
        <p:spPr>
          <a:xfrm>
            <a:off x="1241257" y="1595076"/>
            <a:ext cx="23399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Identificación de necesidades junto a la aseguradora.</a:t>
            </a:r>
          </a:p>
          <a:p>
            <a: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  <a:t>- Detección de oportunidades para analizar automáticamente quejas, emociones y patrones</a:t>
            </a:r>
            <a:b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2BD356C-B981-46FD-B29F-C782A39504F6}"/>
              </a:ext>
            </a:extLst>
          </p:cNvPr>
          <p:cNvSpPr txBox="1"/>
          <p:nvPr/>
        </p:nvSpPr>
        <p:spPr>
          <a:xfrm>
            <a:off x="4220190" y="1610583"/>
            <a:ext cx="233991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Exploración de las transcripciones: calidad del texto, palabras clave, localismos limeños y términos técnicos del sector seguros.</a:t>
            </a:r>
            <a:br>
              <a:rPr lang="es-MX" sz="1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29D00FD9-2FF8-4D48-94A1-ED3B66D31B30}"/>
              </a:ext>
            </a:extLst>
          </p:cNvPr>
          <p:cNvSpPr/>
          <p:nvPr/>
        </p:nvSpPr>
        <p:spPr>
          <a:xfrm>
            <a:off x="1203158" y="138896"/>
            <a:ext cx="8426979" cy="40252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b="1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CRISP-DM + Léxico Especializado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A9CD9E7-BF21-4C22-B7F9-28FDBFB02367}"/>
              </a:ext>
            </a:extLst>
          </p:cNvPr>
          <p:cNvSpPr txBox="1"/>
          <p:nvPr/>
        </p:nvSpPr>
        <p:spPr>
          <a:xfrm>
            <a:off x="7302579" y="1697660"/>
            <a:ext cx="23399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1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Limpieza y transformación: corrección ortográfica, lematización, segmentación y stopwords.</a:t>
            </a:r>
            <a:endParaRPr lang="es-P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BD33BD2-7FEA-4A6A-88C1-4E8EDBBBFBCC}"/>
              </a:ext>
            </a:extLst>
          </p:cNvPr>
          <p:cNvSpPr txBox="1"/>
          <p:nvPr/>
        </p:nvSpPr>
        <p:spPr>
          <a:xfrm>
            <a:off x="1440755" y="3576254"/>
            <a:ext cx="2017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Fase 1: Extracción léxica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4AF34824-0D7A-4E81-BFED-66B59912BA29}"/>
              </a:ext>
            </a:extLst>
          </p:cNvPr>
          <p:cNvSpPr txBox="1"/>
          <p:nvPr/>
        </p:nvSpPr>
        <p:spPr>
          <a:xfrm>
            <a:off x="3933496" y="3607268"/>
            <a:ext cx="27689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Fase 2: Categorización semántica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3323FCD-FFA1-46A6-BC22-C80C486E2E99}"/>
              </a:ext>
            </a:extLst>
          </p:cNvPr>
          <p:cNvSpPr txBox="1"/>
          <p:nvPr/>
        </p:nvSpPr>
        <p:spPr>
          <a:xfrm>
            <a:off x="7128457" y="3622267"/>
            <a:ext cx="24839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Fase 3: Evaluación semántica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3F91E19C-E57D-4125-AC98-4D35F6B36CAC}"/>
              </a:ext>
            </a:extLst>
          </p:cNvPr>
          <p:cNvSpPr/>
          <p:nvPr/>
        </p:nvSpPr>
        <p:spPr>
          <a:xfrm>
            <a:off x="1241257" y="3853253"/>
            <a:ext cx="990066" cy="3749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Valor de polaridad</a:t>
            </a:r>
            <a:endParaRPr lang="es-PE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ABD41AA0-D290-4CC1-AD91-BA6A6882654C}"/>
              </a:ext>
            </a:extLst>
          </p:cNvPr>
          <p:cNvSpPr/>
          <p:nvPr/>
        </p:nvSpPr>
        <p:spPr>
          <a:xfrm>
            <a:off x="2411213" y="3846235"/>
            <a:ext cx="942666" cy="3749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TF</a:t>
            </a:r>
            <a:endParaRPr lang="es-P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5ED2404E-4344-49FD-AB2D-72A69ADAF3A6}"/>
              </a:ext>
            </a:extLst>
          </p:cNvPr>
          <p:cNvSpPr/>
          <p:nvPr/>
        </p:nvSpPr>
        <p:spPr>
          <a:xfrm>
            <a:off x="4067378" y="3871046"/>
            <a:ext cx="1351347" cy="3749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Neutros, afectivos, contextuales</a:t>
            </a:r>
            <a:endParaRPr lang="es-P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36C5C700-5B6E-4F47-9E29-C905A9E8A668}"/>
              </a:ext>
            </a:extLst>
          </p:cNvPr>
          <p:cNvSpPr/>
          <p:nvPr/>
        </p:nvSpPr>
        <p:spPr>
          <a:xfrm>
            <a:off x="5575276" y="3871047"/>
            <a:ext cx="942666" cy="3749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Filtrado no léxico</a:t>
            </a:r>
            <a:endParaRPr lang="es-P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857AC0AA-D3B4-41BC-BE8F-FA8DD442A738}"/>
              </a:ext>
            </a:extLst>
          </p:cNvPr>
          <p:cNvSpPr/>
          <p:nvPr/>
        </p:nvSpPr>
        <p:spPr>
          <a:xfrm>
            <a:off x="7288274" y="3888481"/>
            <a:ext cx="2205911" cy="37498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Evaluación modal (actitud, juicio, afecto)</a:t>
            </a:r>
          </a:p>
        </p:txBody>
      </p:sp>
      <p:cxnSp>
        <p:nvCxnSpPr>
          <p:cNvPr id="37" name="Conector recto de flecha 36">
            <a:extLst>
              <a:ext uri="{FF2B5EF4-FFF2-40B4-BE49-F238E27FC236}">
                <a16:creationId xmlns:a16="http://schemas.microsoft.com/office/drawing/2014/main" id="{E1839059-A912-440C-A239-42655F6FF0AF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689684" y="1814763"/>
            <a:ext cx="3449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8C58C95E-A1B5-4681-BA63-BE45F77A6D7D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6713621" y="1807867"/>
            <a:ext cx="344906" cy="6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: angular 41">
            <a:extLst>
              <a:ext uri="{FF2B5EF4-FFF2-40B4-BE49-F238E27FC236}">
                <a16:creationId xmlns:a16="http://schemas.microsoft.com/office/drawing/2014/main" id="{8542B103-2138-460E-83D8-CBFFAC10EE79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rot="5400000">
            <a:off x="6604577" y="1482772"/>
            <a:ext cx="375502" cy="3211430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ector: angular 43">
            <a:extLst>
              <a:ext uri="{FF2B5EF4-FFF2-40B4-BE49-F238E27FC236}">
                <a16:creationId xmlns:a16="http://schemas.microsoft.com/office/drawing/2014/main" id="{98270756-8B1C-4B2A-AE2C-C2A5A4583BC7}"/>
              </a:ext>
            </a:extLst>
          </p:cNvPr>
          <p:cNvCxnSpPr>
            <a:stCxn id="10" idx="2"/>
            <a:endCxn id="7" idx="0"/>
          </p:cNvCxnSpPr>
          <p:nvPr/>
        </p:nvCxnSpPr>
        <p:spPr>
          <a:xfrm rot="5400000">
            <a:off x="3779921" y="2917657"/>
            <a:ext cx="180474" cy="3007896"/>
          </a:xfrm>
          <a:prstGeom prst="bentConnector3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7FA8962D-6764-44C1-BB85-0E6396D22460}"/>
              </a:ext>
            </a:extLst>
          </p:cNvPr>
          <p:cNvSpPr/>
          <p:nvPr/>
        </p:nvSpPr>
        <p:spPr>
          <a:xfrm>
            <a:off x="1243729" y="5125178"/>
            <a:ext cx="990066" cy="3749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SVM</a:t>
            </a:r>
            <a:endParaRPr lang="es-PE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CE3EDD2E-D8F2-447C-B748-2A1EC36FFD13}"/>
              </a:ext>
            </a:extLst>
          </p:cNvPr>
          <p:cNvSpPr/>
          <p:nvPr/>
        </p:nvSpPr>
        <p:spPr>
          <a:xfrm>
            <a:off x="2382300" y="5125178"/>
            <a:ext cx="990066" cy="3749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RF</a:t>
            </a:r>
            <a:endParaRPr lang="es-PE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89050804-7C94-4562-A656-7528A7CDEC0A}"/>
              </a:ext>
            </a:extLst>
          </p:cNvPr>
          <p:cNvSpPr/>
          <p:nvPr/>
        </p:nvSpPr>
        <p:spPr>
          <a:xfrm>
            <a:off x="1250568" y="5625326"/>
            <a:ext cx="990066" cy="3749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Naïve Bayes</a:t>
            </a:r>
            <a:endParaRPr lang="es-PE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CD07AE85-70AC-4E0B-9DC7-3968181520B8}"/>
              </a:ext>
            </a:extLst>
          </p:cNvPr>
          <p:cNvSpPr/>
          <p:nvPr/>
        </p:nvSpPr>
        <p:spPr>
          <a:xfrm>
            <a:off x="2382300" y="5600701"/>
            <a:ext cx="990066" cy="3996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BERT</a:t>
            </a:r>
            <a:endParaRPr lang="es-PE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64550F85-F76B-4A1C-86ED-BA44E4D2B772}"/>
              </a:ext>
            </a:extLst>
          </p:cNvPr>
          <p:cNvSpPr/>
          <p:nvPr/>
        </p:nvSpPr>
        <p:spPr>
          <a:xfrm>
            <a:off x="1250567" y="6100849"/>
            <a:ext cx="2103311" cy="39960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Lexicon</a:t>
            </a:r>
            <a:endParaRPr lang="es-PE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0D5EBAA6-651F-4B3B-B29C-20468672082D}"/>
              </a:ext>
            </a:extLst>
          </p:cNvPr>
          <p:cNvSpPr txBox="1"/>
          <p:nvPr/>
        </p:nvSpPr>
        <p:spPr>
          <a:xfrm>
            <a:off x="4062402" y="4823543"/>
            <a:ext cx="692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Nivel 1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788E5B6F-E86E-4C23-B844-40F78D80D3E5}"/>
              </a:ext>
            </a:extLst>
          </p:cNvPr>
          <p:cNvSpPr txBox="1"/>
          <p:nvPr/>
        </p:nvSpPr>
        <p:spPr>
          <a:xfrm>
            <a:off x="5043710" y="4814786"/>
            <a:ext cx="692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Nivel 2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DCADF03B-D9E5-494E-9C8C-B91DCDF1039F}"/>
              </a:ext>
            </a:extLst>
          </p:cNvPr>
          <p:cNvSpPr txBox="1"/>
          <p:nvPr/>
        </p:nvSpPr>
        <p:spPr>
          <a:xfrm>
            <a:off x="5928524" y="4814786"/>
            <a:ext cx="6928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>
                <a:latin typeface="Arial" panose="020B0604020202020204" pitchFamily="34" charset="0"/>
                <a:cs typeface="Arial" panose="020B0604020202020204" pitchFamily="34" charset="0"/>
              </a:rPr>
              <a:t>Nivel 3</a:t>
            </a:r>
            <a:endParaRPr lang="es-PE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AE4DBDC1-5EB7-4BA7-BB88-8A54016E68C1}"/>
              </a:ext>
            </a:extLst>
          </p:cNvPr>
          <p:cNvCxnSpPr>
            <a:cxnSpLocks/>
          </p:cNvCxnSpPr>
          <p:nvPr/>
        </p:nvCxnSpPr>
        <p:spPr>
          <a:xfrm>
            <a:off x="4888273" y="5096521"/>
            <a:ext cx="0" cy="14039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E57A5675-C283-4478-9EC6-8C4500012D25}"/>
              </a:ext>
            </a:extLst>
          </p:cNvPr>
          <p:cNvCxnSpPr>
            <a:cxnSpLocks/>
          </p:cNvCxnSpPr>
          <p:nvPr/>
        </p:nvCxnSpPr>
        <p:spPr>
          <a:xfrm>
            <a:off x="5827752" y="5084946"/>
            <a:ext cx="0" cy="140393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2EA24EDF-A9A3-4F7A-8DAB-9C664412A2FD}"/>
              </a:ext>
            </a:extLst>
          </p:cNvPr>
          <p:cNvSpPr/>
          <p:nvPr/>
        </p:nvSpPr>
        <p:spPr>
          <a:xfrm>
            <a:off x="4123809" y="5085813"/>
            <a:ext cx="692873" cy="37498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Accuracy</a:t>
            </a:r>
            <a:endParaRPr lang="es-P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FA90FC92-AF50-4890-ADDE-FE6EC030A0F8}"/>
              </a:ext>
            </a:extLst>
          </p:cNvPr>
          <p:cNvSpPr/>
          <p:nvPr/>
        </p:nvSpPr>
        <p:spPr>
          <a:xfrm>
            <a:off x="5005980" y="5101669"/>
            <a:ext cx="692873" cy="37498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Macro F1</a:t>
            </a:r>
            <a:endParaRPr lang="es-P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3105EB96-096C-4703-98D9-A24C4B163267}"/>
              </a:ext>
            </a:extLst>
          </p:cNvPr>
          <p:cNvSpPr/>
          <p:nvPr/>
        </p:nvSpPr>
        <p:spPr>
          <a:xfrm>
            <a:off x="5890077" y="5115998"/>
            <a:ext cx="692873" cy="37498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900" dirty="0">
                <a:latin typeface="Arial" panose="020B0604020202020204" pitchFamily="34" charset="0"/>
                <a:cs typeface="Arial" panose="020B0604020202020204" pitchFamily="34" charset="0"/>
              </a:rPr>
              <a:t>Macro F1</a:t>
            </a:r>
            <a:endParaRPr lang="es-P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2907A3B3-C000-4F0F-BB37-2E7416CEB527}"/>
              </a:ext>
            </a:extLst>
          </p:cNvPr>
          <p:cNvSpPr/>
          <p:nvPr/>
        </p:nvSpPr>
        <p:spPr>
          <a:xfrm>
            <a:off x="4123016" y="5559112"/>
            <a:ext cx="692873" cy="6101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Arial" panose="020B0604020202020204" pitchFamily="34" charset="0"/>
                <a:cs typeface="Arial" panose="020B0604020202020204" pitchFamily="34" charset="0"/>
              </a:rPr>
              <a:t>Precision, Recall, F1-Score</a:t>
            </a:r>
            <a:endParaRPr lang="es-P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82B6B520-D8FC-4079-9102-0348496ED393}"/>
              </a:ext>
            </a:extLst>
          </p:cNvPr>
          <p:cNvSpPr/>
          <p:nvPr/>
        </p:nvSpPr>
        <p:spPr>
          <a:xfrm>
            <a:off x="5005979" y="5601719"/>
            <a:ext cx="692873" cy="610194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Arial" panose="020B0604020202020204" pitchFamily="34" charset="0"/>
                <a:cs typeface="Arial" panose="020B0604020202020204" pitchFamily="34" charset="0"/>
              </a:rPr>
              <a:t>Umass, C_v</a:t>
            </a:r>
            <a:endParaRPr lang="es-P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E9542A38-21AD-49A1-82F0-9F3C869C53F8}"/>
              </a:ext>
            </a:extLst>
          </p:cNvPr>
          <p:cNvSpPr/>
          <p:nvPr/>
        </p:nvSpPr>
        <p:spPr>
          <a:xfrm>
            <a:off x="5863514" y="5529011"/>
            <a:ext cx="839586" cy="81065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Arial" panose="020B0604020202020204" pitchFamily="34" charset="0"/>
                <a:cs typeface="Arial" panose="020B0604020202020204" pitchFamily="34" charset="0"/>
              </a:rPr>
              <a:t>Matriz de confusión, AUC-ROC, análisis polaridad</a:t>
            </a:r>
            <a:endParaRPr lang="es-P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2892783E-00FC-499A-9582-0A99765D0DC7}"/>
              </a:ext>
            </a:extLst>
          </p:cNvPr>
          <p:cNvSpPr/>
          <p:nvPr/>
        </p:nvSpPr>
        <p:spPr>
          <a:xfrm>
            <a:off x="4260938" y="6392387"/>
            <a:ext cx="2103311" cy="22862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rial" panose="020B0604020202020204" pitchFamily="34" charset="0"/>
                <a:cs typeface="Arial" panose="020B0604020202020204" pitchFamily="34" charset="0"/>
              </a:rPr>
              <a:t>Validación Cruzada</a:t>
            </a:r>
            <a:endParaRPr lang="es-PE" sz="10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DA56F549-6127-4403-A0C4-A835C9BA3DEF}"/>
              </a:ext>
            </a:extLst>
          </p:cNvPr>
          <p:cNvSpPr/>
          <p:nvPr/>
        </p:nvSpPr>
        <p:spPr>
          <a:xfrm>
            <a:off x="7311128" y="5080097"/>
            <a:ext cx="2205911" cy="37498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SIMULACIÓN INTEGRACIÓN SISTEMA DE REPORTES</a:t>
            </a:r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591A6D3D-341C-4E30-82D2-320F409550AF}"/>
              </a:ext>
            </a:extLst>
          </p:cNvPr>
          <p:cNvSpPr/>
          <p:nvPr/>
        </p:nvSpPr>
        <p:spPr>
          <a:xfrm>
            <a:off x="7288274" y="5625356"/>
            <a:ext cx="2205911" cy="5865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VISUALIZACIÓN DE TENDENCIAS, EMOCIONES Y TEMAS CRÍTICOS</a:t>
            </a:r>
          </a:p>
        </p:txBody>
      </p:sp>
    </p:spTree>
    <p:extLst>
      <p:ext uri="{BB962C8B-B14F-4D97-AF65-F5344CB8AC3E}">
        <p14:creationId xmlns:p14="http://schemas.microsoft.com/office/powerpoint/2010/main" val="10329095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177</Words>
  <Application>Microsoft Office PowerPoint</Application>
  <PresentationFormat>Panorámica</PresentationFormat>
  <Paragraphs>37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Jatziry WS</dc:creator>
  <cp:lastModifiedBy>Jatziry WS</cp:lastModifiedBy>
  <cp:revision>4</cp:revision>
  <dcterms:created xsi:type="dcterms:W3CDTF">2025-04-15T21:17:41Z</dcterms:created>
  <dcterms:modified xsi:type="dcterms:W3CDTF">2025-04-15T21:32:24Z</dcterms:modified>
</cp:coreProperties>
</file>