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01241-FE96-4B4A-80AE-94174054F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34448-15F4-4A02-9D22-C34AF8E8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0508D-543E-4B7F-8096-361DF6E7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0DB95-FB24-46C9-9780-8511884D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01AF9-5AA7-4CA3-88F2-D66F5D0F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36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DCC7-2F6A-4E98-ACAA-0644B4F3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9C458-E0C3-41E0-87D4-330A74F6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71DBB-41C3-4C57-AFA9-751F823A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3AD21-D7CD-4CDA-BEC7-942BD33B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BC27A-791A-4CAC-A5C6-4F2FD254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5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37D5EA-8CF5-45B0-B857-227000844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63453-B489-4F25-B4AD-0DDAB255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FA2D2-EDC8-4A85-B61A-D77D9A9B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8D54B-9B7A-49C4-A12C-295F0E8F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D12F4-4E73-422D-9917-C4C020A1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028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35EAB-B785-403D-B6D1-8BDB80B0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5EDE6-62D9-4374-AA6E-9999C1EC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EEDEA-272B-4EF7-81C3-E837AD67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98834-1A15-4C3C-BDFB-F6A252F2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EF35A-A352-451A-BA30-411280BB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05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75FE5-02B4-4719-B828-2D375BB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9FD948-0061-46B7-86AD-F52F4773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9E2FD-82A4-46B3-ADEC-DCCABE1B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016D0-0B70-4300-90E0-B8758167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D30E2-7CFE-4EE2-936A-AFD8597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769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82798-2A4C-4C54-A25A-ED28409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C8C9-CE29-4935-A975-543AAE20B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D6555F-5204-41E3-95FB-1366D43BE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FF7863-30CA-4487-B8A8-9BC6E2D7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94494A-D627-4445-BEA9-B97AB22A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7A1D5B-1AF5-491B-A15B-6E66C0FB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7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87D6E-1BCF-4A29-AB77-1D558F1C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E470D2-1044-477A-BC81-936A348B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444D49-909E-4C22-A973-B0868EC86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F4909E-8D8D-4662-83A3-D028CC11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1F2029-418F-41BD-8076-8B55FADE3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80F651-EE85-4DA8-A330-58DAE78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456CBC-54D6-474C-8DDD-E4B10D4C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50BA9A-399F-42FD-80E8-7C3FAC5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822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DA10-BCFC-4A61-9836-20AC2AFD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2A0BC6-3AA7-4286-8082-A8E837F1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057A4-24BA-4C0C-9E46-1A908544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C93A0E-EA17-46BC-972B-C1711F48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006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F79692-2196-4DA9-89DD-B77A3D2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790E28-8B36-4E9F-B4B0-637752AE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24E22F-DDA2-4B44-8B62-D45695F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84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5642C-0686-42AE-A18F-D7A13903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1199B-3CA5-4F37-870D-54477248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628A06-5174-4621-9105-D57DEEDB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1804F-7267-4E92-988A-69A539B3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47F0B-BF3E-4EF4-A8E2-879E7264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5192A-A2E3-4A1F-9078-B9F03CC6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65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2A4B4-C75C-46FD-B56F-C86555AE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7C2DE3-7F96-4332-8417-B43213BDD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76350F-DA4B-40FD-9135-81C52693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E7BCE3-4411-4DAE-8ACC-109A53E1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4B2970-C018-4865-9051-8A87AAF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63499E-E717-4D09-B6A5-1131030B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22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32125C-99E9-4E18-9D6E-0F298812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D7A3C-CAE2-446B-9099-5D7CF772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66AF5-EA29-42A9-97F1-BDCBF967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2C78-D473-4367-903E-99EF0473AB2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FB5E65-E7F3-45F8-BB80-0340BF596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AA448-A41C-43A8-AD8B-8F82DD88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14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DC91482-C2DD-4721-971F-45EE2E6BC4AA}"/>
              </a:ext>
            </a:extLst>
          </p:cNvPr>
          <p:cNvSpPr/>
          <p:nvPr/>
        </p:nvSpPr>
        <p:spPr>
          <a:xfrm>
            <a:off x="1026694" y="4511842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60C224A-344B-45DD-A161-4987E55C60B9}"/>
              </a:ext>
            </a:extLst>
          </p:cNvPr>
          <p:cNvSpPr/>
          <p:nvPr/>
        </p:nvSpPr>
        <p:spPr>
          <a:xfrm>
            <a:off x="4050631" y="4511842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6974438-66CD-440C-9BDE-E42125264448}"/>
              </a:ext>
            </a:extLst>
          </p:cNvPr>
          <p:cNvSpPr/>
          <p:nvPr/>
        </p:nvSpPr>
        <p:spPr>
          <a:xfrm>
            <a:off x="7074568" y="4511842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4C4B21-1C51-47B9-BFD8-F1131A4B42EE}"/>
              </a:ext>
            </a:extLst>
          </p:cNvPr>
          <p:cNvSpPr/>
          <p:nvPr/>
        </p:nvSpPr>
        <p:spPr>
          <a:xfrm>
            <a:off x="1010653" y="3282615"/>
            <a:ext cx="8726906" cy="1048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72027BB-55F5-49DD-9907-BCB202175916}"/>
              </a:ext>
            </a:extLst>
          </p:cNvPr>
          <p:cNvSpPr/>
          <p:nvPr/>
        </p:nvSpPr>
        <p:spPr>
          <a:xfrm>
            <a:off x="1010652" y="721894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83B1184-28E3-4EF9-85A1-8AB68524327F}"/>
              </a:ext>
            </a:extLst>
          </p:cNvPr>
          <p:cNvSpPr/>
          <p:nvPr/>
        </p:nvSpPr>
        <p:spPr>
          <a:xfrm>
            <a:off x="4034589" y="721894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D32BB9E-EBCD-41F3-A1E9-F7AFC1A5C22E}"/>
              </a:ext>
            </a:extLst>
          </p:cNvPr>
          <p:cNvSpPr/>
          <p:nvPr/>
        </p:nvSpPr>
        <p:spPr>
          <a:xfrm>
            <a:off x="7058527" y="714998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84EA92-2A6D-467E-9A66-239135CDDDF3}"/>
              </a:ext>
            </a:extLst>
          </p:cNvPr>
          <p:cNvSpPr txBox="1"/>
          <p:nvPr/>
        </p:nvSpPr>
        <p:spPr>
          <a:xfrm>
            <a:off x="1241257" y="882316"/>
            <a:ext cx="221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1.CREACIÓN DEL DATASET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95AEB7-FD0A-43E9-88E5-6153F29D0661}"/>
              </a:ext>
            </a:extLst>
          </p:cNvPr>
          <p:cNvSpPr txBox="1"/>
          <p:nvPr/>
        </p:nvSpPr>
        <p:spPr>
          <a:xfrm>
            <a:off x="4265194" y="870922"/>
            <a:ext cx="221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2. ANOTACIÓN MANUAL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596886-CD30-4E5F-BC85-ECCCCB916A9F}"/>
              </a:ext>
            </a:extLst>
          </p:cNvPr>
          <p:cNvSpPr txBox="1"/>
          <p:nvPr/>
        </p:nvSpPr>
        <p:spPr>
          <a:xfrm>
            <a:off x="7289131" y="746741"/>
            <a:ext cx="2217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s-E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LIMPIEZA Y PREPROCESAMIENTO DE LAS RESEÑAS</a:t>
            </a:r>
            <a:endParaRPr lang="es-PE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C79DAA-AF67-4BC4-8150-7943697CA58D}"/>
              </a:ext>
            </a:extLst>
          </p:cNvPr>
          <p:cNvSpPr txBox="1"/>
          <p:nvPr/>
        </p:nvSpPr>
        <p:spPr>
          <a:xfrm>
            <a:off x="1203158" y="4575372"/>
            <a:ext cx="221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4. MODELADO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FF208EA-4482-441C-8199-224BEB8CB387}"/>
              </a:ext>
            </a:extLst>
          </p:cNvPr>
          <p:cNvSpPr txBox="1"/>
          <p:nvPr/>
        </p:nvSpPr>
        <p:spPr>
          <a:xfrm>
            <a:off x="4205786" y="4609078"/>
            <a:ext cx="221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5. EVALUACIÓN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D71B-E02B-437E-B46F-545553A5598C}"/>
              </a:ext>
            </a:extLst>
          </p:cNvPr>
          <p:cNvSpPr txBox="1"/>
          <p:nvPr/>
        </p:nvSpPr>
        <p:spPr>
          <a:xfrm>
            <a:off x="7251032" y="4575371"/>
            <a:ext cx="221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6. VISUALIZACIÓN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AA96DE-E716-429D-9051-AFCBC16F1679}"/>
              </a:ext>
            </a:extLst>
          </p:cNvPr>
          <p:cNvSpPr txBox="1"/>
          <p:nvPr/>
        </p:nvSpPr>
        <p:spPr>
          <a:xfrm>
            <a:off x="1852114" y="3274099"/>
            <a:ext cx="7232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4. CREACIÓN DE LEXICÓN ESPECIALIZADO EN INDUSTRIA LIMEÑA (LSEPE)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A71020-5103-4D4E-AB52-9345865E274A}"/>
              </a:ext>
            </a:extLst>
          </p:cNvPr>
          <p:cNvCxnSpPr/>
          <p:nvPr/>
        </p:nvCxnSpPr>
        <p:spPr>
          <a:xfrm>
            <a:off x="6933142" y="3574676"/>
            <a:ext cx="0" cy="685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9D00FD9-2FF8-4D48-94A1-ED3B66D31B30}"/>
              </a:ext>
            </a:extLst>
          </p:cNvPr>
          <p:cNvSpPr/>
          <p:nvPr/>
        </p:nvSpPr>
        <p:spPr>
          <a:xfrm>
            <a:off x="1203158" y="138896"/>
            <a:ext cx="8426979" cy="402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METODOLOGÍA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D33BD2-7FEA-4A6A-88C1-4E8EDBBBFBCC}"/>
              </a:ext>
            </a:extLst>
          </p:cNvPr>
          <p:cNvSpPr txBox="1"/>
          <p:nvPr/>
        </p:nvSpPr>
        <p:spPr>
          <a:xfrm>
            <a:off x="1133138" y="3651947"/>
            <a:ext cx="116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4.1 MODELO EMOCIONAL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AF34824-0D7A-4E81-BFED-66B59912BA29}"/>
              </a:ext>
            </a:extLst>
          </p:cNvPr>
          <p:cNvSpPr txBox="1"/>
          <p:nvPr/>
        </p:nvSpPr>
        <p:spPr>
          <a:xfrm>
            <a:off x="6839279" y="3557043"/>
            <a:ext cx="3070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4.2 IDENTIFICACIÓN DRIVERS LINGUÍSTICOS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F91E19C-E57D-4125-AC98-4D35F6B36CAC}"/>
              </a:ext>
            </a:extLst>
          </p:cNvPr>
          <p:cNvSpPr/>
          <p:nvPr/>
        </p:nvSpPr>
        <p:spPr>
          <a:xfrm>
            <a:off x="4974868" y="3538695"/>
            <a:ext cx="990066" cy="3554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Emociones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BD41AA0-D290-4CC1-AD91-BA6A6882654C}"/>
              </a:ext>
            </a:extLst>
          </p:cNvPr>
          <p:cNvSpPr/>
          <p:nvPr/>
        </p:nvSpPr>
        <p:spPr>
          <a:xfrm>
            <a:off x="2634946" y="3519767"/>
            <a:ext cx="942666" cy="374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Polaridades</a:t>
            </a:r>
            <a:endParaRPr lang="es-P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1839059-A912-440C-A239-42655F6FF0A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689684" y="1814763"/>
            <a:ext cx="34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C58C95E-A1B5-4681-BA63-BE45F77A6D7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713621" y="1807867"/>
            <a:ext cx="344906" cy="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8542B103-2138-460E-83D8-CBFFAC10EE79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5400000">
            <a:off x="6746461" y="1622516"/>
            <a:ext cx="373363" cy="2929802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98270756-8B1C-4B2A-AE2C-C2A5A4583BC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3779921" y="2917657"/>
            <a:ext cx="180474" cy="300789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64550F85-F76B-4A1C-86ED-BA44E4D2B772}"/>
              </a:ext>
            </a:extLst>
          </p:cNvPr>
          <p:cNvSpPr/>
          <p:nvPr/>
        </p:nvSpPr>
        <p:spPr>
          <a:xfrm>
            <a:off x="1803390" y="5003312"/>
            <a:ext cx="1279385" cy="288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LSEPE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DA56F549-6127-4403-A0C4-A835C9BA3DEF}"/>
              </a:ext>
            </a:extLst>
          </p:cNvPr>
          <p:cNvSpPr/>
          <p:nvPr/>
        </p:nvSpPr>
        <p:spPr>
          <a:xfrm>
            <a:off x="7311128" y="5080097"/>
            <a:ext cx="2205911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Nube de palabras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E70E83C-0E7E-A05A-2886-9C0BD311EB8E}"/>
              </a:ext>
            </a:extLst>
          </p:cNvPr>
          <p:cNvSpPr/>
          <p:nvPr/>
        </p:nvSpPr>
        <p:spPr>
          <a:xfrm>
            <a:off x="1308357" y="1856245"/>
            <a:ext cx="990066" cy="374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Web Scraping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ADD8A88-C85D-08A1-D0F4-F623F861AEC5}"/>
              </a:ext>
            </a:extLst>
          </p:cNvPr>
          <p:cNvSpPr/>
          <p:nvPr/>
        </p:nvSpPr>
        <p:spPr>
          <a:xfrm>
            <a:off x="2478313" y="1849227"/>
            <a:ext cx="942666" cy="374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endParaRPr lang="es-P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72D99BA-6979-13A8-B597-5C34CE30A1F2}"/>
              </a:ext>
            </a:extLst>
          </p:cNvPr>
          <p:cNvSpPr/>
          <p:nvPr/>
        </p:nvSpPr>
        <p:spPr>
          <a:xfrm>
            <a:off x="1314342" y="2374539"/>
            <a:ext cx="990066" cy="3749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Filtrado de reseñas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FF3BBFD-5205-D1E1-0CE2-1C7A28A6F14B}"/>
              </a:ext>
            </a:extLst>
          </p:cNvPr>
          <p:cNvSpPr/>
          <p:nvPr/>
        </p:nvSpPr>
        <p:spPr>
          <a:xfrm>
            <a:off x="2452913" y="2374539"/>
            <a:ext cx="990066" cy="3749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Remoción de reseñas 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3E8CB33-3F32-EFB9-3B98-976D4E7E30E7}"/>
              </a:ext>
            </a:extLst>
          </p:cNvPr>
          <p:cNvSpPr/>
          <p:nvPr/>
        </p:nvSpPr>
        <p:spPr>
          <a:xfrm>
            <a:off x="4182376" y="1637626"/>
            <a:ext cx="1388847" cy="4770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Multianotación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6DDE1850-B189-76B4-3D4C-2FA502620822}"/>
              </a:ext>
            </a:extLst>
          </p:cNvPr>
          <p:cNvSpPr/>
          <p:nvPr/>
        </p:nvSpPr>
        <p:spPr>
          <a:xfrm>
            <a:off x="4182376" y="2295773"/>
            <a:ext cx="1511963" cy="3749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Coeficiente de Cohen’s Kappa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A248C82-705C-2C2F-AF8A-B98A8CC4EC37}"/>
              </a:ext>
            </a:extLst>
          </p:cNvPr>
          <p:cNvSpPr/>
          <p:nvPr/>
        </p:nvSpPr>
        <p:spPr>
          <a:xfrm>
            <a:off x="5901476" y="1456800"/>
            <a:ext cx="696983" cy="331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Positivo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7C5D4CA-6806-C3FD-B384-86D3B056BEBC}"/>
              </a:ext>
            </a:extLst>
          </p:cNvPr>
          <p:cNvSpPr/>
          <p:nvPr/>
        </p:nvSpPr>
        <p:spPr>
          <a:xfrm>
            <a:off x="5904727" y="1823538"/>
            <a:ext cx="764355" cy="331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Negativo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D88FDB4-E7DE-68E9-46DA-115DD0F77814}"/>
              </a:ext>
            </a:extLst>
          </p:cNvPr>
          <p:cNvSpPr/>
          <p:nvPr/>
        </p:nvSpPr>
        <p:spPr>
          <a:xfrm>
            <a:off x="5904727" y="2190276"/>
            <a:ext cx="696983" cy="3313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Neutro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19850395-ADD7-B2AE-76DF-EF52958D0B69}"/>
              </a:ext>
            </a:extLst>
          </p:cNvPr>
          <p:cNvCxnSpPr>
            <a:stCxn id="6" idx="3"/>
            <a:endCxn id="38" idx="1"/>
          </p:cNvCxnSpPr>
          <p:nvPr/>
        </p:nvCxnSpPr>
        <p:spPr>
          <a:xfrm flipV="1">
            <a:off x="5571223" y="1622457"/>
            <a:ext cx="330253" cy="25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CFA66C83-F16B-29E1-9BCA-19B2C18205F4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5571223" y="1876143"/>
            <a:ext cx="333504" cy="1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26EAB856-9087-A679-90F0-CE139C3ECE45}"/>
              </a:ext>
            </a:extLst>
          </p:cNvPr>
          <p:cNvCxnSpPr>
            <a:cxnSpLocks/>
            <a:stCxn id="6" idx="3"/>
            <a:endCxn id="41" idx="1"/>
          </p:cNvCxnSpPr>
          <p:nvPr/>
        </p:nvCxnSpPr>
        <p:spPr>
          <a:xfrm>
            <a:off x="5571223" y="1876143"/>
            <a:ext cx="333504" cy="47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0ACC294A-3DF1-6BAD-F083-C15A47B1989C}"/>
              </a:ext>
            </a:extLst>
          </p:cNvPr>
          <p:cNvSpPr/>
          <p:nvPr/>
        </p:nvSpPr>
        <p:spPr>
          <a:xfrm>
            <a:off x="7185577" y="1489375"/>
            <a:ext cx="1258364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Identificación de modificadores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CAB0B279-93B4-0F16-1FED-E8AC1556279B}"/>
              </a:ext>
            </a:extLst>
          </p:cNvPr>
          <p:cNvSpPr/>
          <p:nvPr/>
        </p:nvSpPr>
        <p:spPr>
          <a:xfrm>
            <a:off x="8493206" y="1489375"/>
            <a:ext cx="1220481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Arial" panose="020B0604020202020204" pitchFamily="34" charset="0"/>
                <a:cs typeface="Arial" panose="020B0604020202020204" pitchFamily="34" charset="0"/>
              </a:rPr>
              <a:t>Eliminación de verbos de estado</a:t>
            </a:r>
            <a:endParaRPr lang="es-MX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D78E15A2-D4CF-410B-1201-8CDC015016A5}"/>
              </a:ext>
            </a:extLst>
          </p:cNvPr>
          <p:cNvSpPr/>
          <p:nvPr/>
        </p:nvSpPr>
        <p:spPr>
          <a:xfrm>
            <a:off x="7170257" y="1965319"/>
            <a:ext cx="1258364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Remoción de tildes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008E298-8E14-5B49-6012-3A7CE9937A96}"/>
              </a:ext>
            </a:extLst>
          </p:cNvPr>
          <p:cNvSpPr/>
          <p:nvPr/>
        </p:nvSpPr>
        <p:spPr>
          <a:xfrm>
            <a:off x="8477886" y="1965319"/>
            <a:ext cx="1136931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Lematización</a:t>
            </a:r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83C42B02-78BD-6B48-FAAB-11F6F7B1B2BF}"/>
              </a:ext>
            </a:extLst>
          </p:cNvPr>
          <p:cNvSpPr/>
          <p:nvPr/>
        </p:nvSpPr>
        <p:spPr>
          <a:xfrm>
            <a:off x="7826003" y="2407618"/>
            <a:ext cx="1258364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Tokenización</a:t>
            </a:r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B4D357D9-0FC5-B704-F84C-2418E5A33A48}"/>
              </a:ext>
            </a:extLst>
          </p:cNvPr>
          <p:cNvSpPr/>
          <p:nvPr/>
        </p:nvSpPr>
        <p:spPr>
          <a:xfrm>
            <a:off x="2260646" y="3958280"/>
            <a:ext cx="607943" cy="2769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Positivo</a:t>
            </a:r>
            <a:endParaRPr lang="es-P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675F3962-3604-8DD9-1C8F-AF3E04BD1359}"/>
              </a:ext>
            </a:extLst>
          </p:cNvPr>
          <p:cNvSpPr/>
          <p:nvPr/>
        </p:nvSpPr>
        <p:spPr>
          <a:xfrm>
            <a:off x="2947946" y="3953829"/>
            <a:ext cx="607943" cy="2769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Negativo</a:t>
            </a:r>
            <a:endParaRPr lang="es-P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329EE561-6620-81F0-A8BA-0C5B05BB83E2}"/>
              </a:ext>
            </a:extLst>
          </p:cNvPr>
          <p:cNvSpPr/>
          <p:nvPr/>
        </p:nvSpPr>
        <p:spPr>
          <a:xfrm>
            <a:off x="3635246" y="3947635"/>
            <a:ext cx="607943" cy="27699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Neutro</a:t>
            </a:r>
            <a:endParaRPr lang="es-P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245E3263-3C2F-4888-3FC0-691625B5C55F}"/>
              </a:ext>
            </a:extLst>
          </p:cNvPr>
          <p:cNvSpPr/>
          <p:nvPr/>
        </p:nvSpPr>
        <p:spPr>
          <a:xfrm>
            <a:off x="4381706" y="3975829"/>
            <a:ext cx="607943" cy="2769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Alegría</a:t>
            </a:r>
            <a:endParaRPr lang="es-P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B2F5FA7B-579D-B5B8-2AC2-8F11B9730EA6}"/>
              </a:ext>
            </a:extLst>
          </p:cNvPr>
          <p:cNvSpPr/>
          <p:nvPr/>
        </p:nvSpPr>
        <p:spPr>
          <a:xfrm>
            <a:off x="5069006" y="3971378"/>
            <a:ext cx="607943" cy="2769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Tristeza</a:t>
            </a:r>
            <a:endParaRPr lang="es-P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CBE58541-55B5-8B12-5A20-B4748A5EB4FD}"/>
              </a:ext>
            </a:extLst>
          </p:cNvPr>
          <p:cNvSpPr/>
          <p:nvPr/>
        </p:nvSpPr>
        <p:spPr>
          <a:xfrm>
            <a:off x="5756306" y="3965184"/>
            <a:ext cx="607943" cy="2769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Enojo</a:t>
            </a:r>
            <a:endParaRPr lang="es-P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311335FC-FDD6-6E9B-9E9F-320969970436}"/>
              </a:ext>
            </a:extLst>
          </p:cNvPr>
          <p:cNvSpPr/>
          <p:nvPr/>
        </p:nvSpPr>
        <p:spPr>
          <a:xfrm>
            <a:off x="7490679" y="3986708"/>
            <a:ext cx="773373" cy="2769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Valor Semántico</a:t>
            </a:r>
            <a:endParaRPr lang="es-P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A6000FB4-FECB-DC12-58D8-C57DACE32B35}"/>
              </a:ext>
            </a:extLst>
          </p:cNvPr>
          <p:cNvSpPr/>
          <p:nvPr/>
        </p:nvSpPr>
        <p:spPr>
          <a:xfrm>
            <a:off x="8448089" y="3986708"/>
            <a:ext cx="773373" cy="27699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700" dirty="0">
                <a:latin typeface="Arial" panose="020B0604020202020204" pitchFamily="34" charset="0"/>
                <a:cs typeface="Arial" panose="020B0604020202020204" pitchFamily="34" charset="0"/>
              </a:rPr>
              <a:t>Valor Emocional</a:t>
            </a:r>
            <a:endParaRPr lang="es-PE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B2F1671-2376-F7A7-A875-DED01DB4C6EA}"/>
              </a:ext>
            </a:extLst>
          </p:cNvPr>
          <p:cNvGrpSpPr/>
          <p:nvPr/>
        </p:nvGrpSpPr>
        <p:grpSpPr>
          <a:xfrm>
            <a:off x="4591004" y="5361288"/>
            <a:ext cx="1746504" cy="553579"/>
            <a:chOff x="-218960" y="3807376"/>
            <a:chExt cx="1953388" cy="869907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2EA24EDF-A9A3-4F7A-8DAB-9C664412A2FD}"/>
                </a:ext>
              </a:extLst>
            </p:cNvPr>
            <p:cNvSpPr/>
            <p:nvPr/>
          </p:nvSpPr>
          <p:spPr>
            <a:xfrm>
              <a:off x="-218960" y="3807376"/>
              <a:ext cx="865840" cy="3749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latin typeface="Arial" panose="020B0604020202020204" pitchFamily="34" charset="0"/>
                  <a:cs typeface="Arial" panose="020B0604020202020204" pitchFamily="34" charset="0"/>
                </a:rPr>
                <a:t>Accuracy</a:t>
              </a:r>
              <a:endParaRPr lang="es-P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ángulo: esquinas redondeadas 95">
              <a:extLst>
                <a:ext uri="{FF2B5EF4-FFF2-40B4-BE49-F238E27FC236}">
                  <a16:creationId xmlns:a16="http://schemas.microsoft.com/office/drawing/2014/main" id="{B8A617C0-0DA2-AC36-A1A8-89FD8E24938E}"/>
                </a:ext>
              </a:extLst>
            </p:cNvPr>
            <p:cNvSpPr/>
            <p:nvPr/>
          </p:nvSpPr>
          <p:spPr>
            <a:xfrm>
              <a:off x="868588" y="3814247"/>
              <a:ext cx="865840" cy="3749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latin typeface="Arial" panose="020B0604020202020204" pitchFamily="34" charset="0"/>
                  <a:cs typeface="Arial" panose="020B0604020202020204" pitchFamily="34" charset="0"/>
                </a:rPr>
                <a:t>Precision</a:t>
              </a:r>
              <a:endParaRPr lang="es-P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Rectángulo: esquinas redondeadas 96">
              <a:extLst>
                <a:ext uri="{FF2B5EF4-FFF2-40B4-BE49-F238E27FC236}">
                  <a16:creationId xmlns:a16="http://schemas.microsoft.com/office/drawing/2014/main" id="{5063C6EF-9354-3E81-F434-D4CAEBE72983}"/>
                </a:ext>
              </a:extLst>
            </p:cNvPr>
            <p:cNvSpPr/>
            <p:nvPr/>
          </p:nvSpPr>
          <p:spPr>
            <a:xfrm>
              <a:off x="-218960" y="4268376"/>
              <a:ext cx="865840" cy="3749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latin typeface="Arial" panose="020B0604020202020204" pitchFamily="34" charset="0"/>
                  <a:cs typeface="Arial" panose="020B0604020202020204" pitchFamily="34" charset="0"/>
                </a:rPr>
                <a:t>Recall</a:t>
              </a:r>
              <a:endParaRPr lang="es-P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Rectángulo: esquinas redondeadas 97">
              <a:extLst>
                <a:ext uri="{FF2B5EF4-FFF2-40B4-BE49-F238E27FC236}">
                  <a16:creationId xmlns:a16="http://schemas.microsoft.com/office/drawing/2014/main" id="{21C07951-720E-CC59-B1D3-4A27E8519026}"/>
                </a:ext>
              </a:extLst>
            </p:cNvPr>
            <p:cNvSpPr/>
            <p:nvPr/>
          </p:nvSpPr>
          <p:spPr>
            <a:xfrm>
              <a:off x="868588" y="4302300"/>
              <a:ext cx="865840" cy="37498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latin typeface="Arial" panose="020B0604020202020204" pitchFamily="34" charset="0"/>
                  <a:cs typeface="Arial" panose="020B0604020202020204" pitchFamily="34" charset="0"/>
                </a:rPr>
                <a:t>F1-Score</a:t>
              </a:r>
              <a:endParaRPr lang="es-P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BBA8507A-3291-DF5B-0126-7314E4084FA4}"/>
              </a:ext>
            </a:extLst>
          </p:cNvPr>
          <p:cNvSpPr/>
          <p:nvPr/>
        </p:nvSpPr>
        <p:spPr>
          <a:xfrm>
            <a:off x="7311128" y="5573231"/>
            <a:ext cx="2205911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Gráfico de barras</a:t>
            </a:r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F904FBCB-EE05-16F1-8AE3-8E7E1326F1AC}"/>
              </a:ext>
            </a:extLst>
          </p:cNvPr>
          <p:cNvSpPr/>
          <p:nvPr/>
        </p:nvSpPr>
        <p:spPr>
          <a:xfrm>
            <a:off x="7325665" y="6066365"/>
            <a:ext cx="2205911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Gráfico circular</a:t>
            </a:r>
          </a:p>
        </p:txBody>
      </p: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C90B2519-37F5-93A9-91BB-EAF1215286C1}"/>
              </a:ext>
            </a:extLst>
          </p:cNvPr>
          <p:cNvSpPr/>
          <p:nvPr/>
        </p:nvSpPr>
        <p:spPr>
          <a:xfrm>
            <a:off x="4299216" y="4988488"/>
            <a:ext cx="2122468" cy="24318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LSEPE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B6ADC984-3C87-8E31-4CE9-084B45D61585}"/>
              </a:ext>
            </a:extLst>
          </p:cNvPr>
          <p:cNvSpPr/>
          <p:nvPr/>
        </p:nvSpPr>
        <p:spPr>
          <a:xfrm>
            <a:off x="5000004" y="6257698"/>
            <a:ext cx="833285" cy="3103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s-MX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B00AA605-0EE1-04E3-2B17-FC01F342D059}"/>
              </a:ext>
            </a:extLst>
          </p:cNvPr>
          <p:cNvSpPr/>
          <p:nvPr/>
        </p:nvSpPr>
        <p:spPr>
          <a:xfrm>
            <a:off x="4148637" y="6014513"/>
            <a:ext cx="774139" cy="243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  <a:endParaRPr lang="es-MX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FB29DCEA-7A05-719C-BB64-2CD04DAFB601}"/>
              </a:ext>
            </a:extLst>
          </p:cNvPr>
          <p:cNvSpPr/>
          <p:nvPr/>
        </p:nvSpPr>
        <p:spPr>
          <a:xfrm>
            <a:off x="5910548" y="6003857"/>
            <a:ext cx="752711" cy="3693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LEXICONES GENÉRICOS</a:t>
            </a:r>
            <a:endParaRPr lang="es-MX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09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108</Words>
  <Application>Microsoft Office PowerPoint</Application>
  <PresentationFormat>Panorámica</PresentationFormat>
  <Paragraphs>46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Jatziry WS</dc:creator>
  <cp:lastModifiedBy>Jat</cp:lastModifiedBy>
  <cp:revision>7</cp:revision>
  <dcterms:created xsi:type="dcterms:W3CDTF">2025-04-15T21:17:41Z</dcterms:created>
  <dcterms:modified xsi:type="dcterms:W3CDTF">2025-05-14T20:29:53Z</dcterms:modified>
</cp:coreProperties>
</file>