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5"/>
  </p:sldMasterIdLst>
  <p:notesMasterIdLst>
    <p:notesMasterId r:id="rId28"/>
  </p:notesMasterIdLst>
  <p:handoutMasterIdLst>
    <p:handoutMasterId r:id="rId29"/>
  </p:handoutMasterIdLst>
  <p:sldIdLst>
    <p:sldId id="258" r:id="rId6"/>
    <p:sldId id="259" r:id="rId7"/>
    <p:sldId id="264" r:id="rId8"/>
    <p:sldId id="262" r:id="rId9"/>
    <p:sldId id="261" r:id="rId10"/>
    <p:sldId id="263" r:id="rId11"/>
    <p:sldId id="260" r:id="rId12"/>
    <p:sldId id="265" r:id="rId13"/>
    <p:sldId id="266" r:id="rId14"/>
    <p:sldId id="277" r:id="rId15"/>
    <p:sldId id="268" r:id="rId16"/>
    <p:sldId id="269" r:id="rId17"/>
    <p:sldId id="279" r:id="rId18"/>
    <p:sldId id="278" r:id="rId19"/>
    <p:sldId id="280" r:id="rId20"/>
    <p:sldId id="270" r:id="rId21"/>
    <p:sldId id="271" r:id="rId22"/>
    <p:sldId id="272" r:id="rId23"/>
    <p:sldId id="274" r:id="rId24"/>
    <p:sldId id="275" r:id="rId25"/>
    <p:sldId id="276" r:id="rId26"/>
    <p:sldId id="281" r:id="rId2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00195A"/>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E2FE7-CDB3-4C51-A8E7-A6DBDE80AEF4}" v="4" dt="2021-05-24T16:43:34.354"/>
    <p1510:client id="{5F1D15D8-2755-46FD-8D5C-F3676CA84E22}" v="86" dt="2021-05-24T13:51:42.169"/>
    <p1510:client id="{7D21C3DD-8A76-4557-9A3A-10B87F8E6DE9}" v="216" dt="2021-05-24T20:13:04.154"/>
    <p1510:client id="{FCBF2972-6953-49AE-88C6-4FCD580F73EF}" v="9" dt="2021-05-25T08:29:52.36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1"/>
        <p:guide orient="horz" pos="2160"/>
      </p:guideLst>
    </p:cSldViewPr>
  </p:slide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‹Nr.›</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2021</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2021</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2021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www.sap.com/trademark</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900114C7-C3C5-8C49-B878-831CB7B0D5D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91FA3574-14E3-394F-B1DA-DE2ADF8DA49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8DDAED38-57B9-2249-939D-D659980AE757}"/>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7" name="Facebook icon with link">
            <a:hlinkClick r:id="rId11"/>
            <a:extLst>
              <a:ext uri="{FF2B5EF4-FFF2-40B4-BE49-F238E27FC236}">
                <a16:creationId xmlns:a16="http://schemas.microsoft.com/office/drawing/2014/main" id="{0C30C213-BD8C-2E40-931D-3843268E4FE5}"/>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2021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en-US" sz="800" kern="1200">
                <a:solidFill>
                  <a:schemeClr val="tx1"/>
                </a:solidFill>
                <a:latin typeface="Arial"/>
                <a:ea typeface="Arial Unicode MS" panose="020B0604020202020204" pitchFamily="34" charset="-128"/>
                <a:cs typeface="+mn-cs"/>
                <a:hlinkClick r:id="rId3"/>
              </a:rPr>
              <a:t>www.sap.com/trademark</a:t>
            </a:r>
            <a:r>
              <a:rPr lang="en-US" sz="800" kern="1200">
                <a:solidFill>
                  <a:schemeClr val="tx1"/>
                </a:solidFill>
                <a:latin typeface="Arial"/>
                <a:ea typeface="Arial Unicode MS" panose="020B0604020202020204" pitchFamily="34" charset="-128"/>
                <a:cs typeface="+mn-cs"/>
              </a:rPr>
              <a:t> </a:t>
            </a:r>
            <a:endParaRPr lang="de-DE" sz="800" kern="1200" noProof="0">
              <a:solidFill>
                <a:schemeClr val="tx1"/>
              </a:solidFill>
              <a:effectLst/>
              <a:latin typeface="Arial"/>
              <a:ea typeface="+mn-ea"/>
              <a:cs typeface="+mn-cs"/>
            </a:endParaRP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C605E06B-6A8F-534A-9087-7626E8D0C1C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CD517ED8-3F22-504E-83B3-619F9637D79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7" name="Twitter icon with link">
            <a:hlinkClick r:id="rId9" tooltip="https://twitter.com/sap"/>
            <a:extLst>
              <a:ext uri="{FF2B5EF4-FFF2-40B4-BE49-F238E27FC236}">
                <a16:creationId xmlns:a16="http://schemas.microsoft.com/office/drawing/2014/main" id="{848B9344-7392-E54F-A296-7BBEF5EAB1E5}"/>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8" name="Facebook icon with link">
            <a:hlinkClick r:id="rId11"/>
            <a:extLst>
              <a:ext uri="{FF2B5EF4-FFF2-40B4-BE49-F238E27FC236}">
                <a16:creationId xmlns:a16="http://schemas.microsoft.com/office/drawing/2014/main" id="{AD0E3266-AFDB-2B4B-AA99-7D811F32F40E}"/>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2021</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‹Nr.›</a:t>
            </a:fld>
            <a:endParaRPr lang="en-US" sz="900" noProof="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2021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aker">
            <a:extLst>
              <a:ext uri="{FF2B5EF4-FFF2-40B4-BE49-F238E27FC236}">
                <a16:creationId xmlns:a16="http://schemas.microsoft.com/office/drawing/2014/main" id="{87BB68DD-4A44-410A-97F9-EEDFFC3947CB}"/>
              </a:ext>
            </a:extLst>
          </p:cNvPr>
          <p:cNvSpPr txBox="1">
            <a:spLocks/>
          </p:cNvSpPr>
          <p:nvPr/>
        </p:nvSpPr>
        <p:spPr>
          <a:xfrm>
            <a:off x="561706" y="2998113"/>
            <a:ext cx="10899174" cy="430887"/>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t>Johannes Quast</a:t>
            </a:r>
          </a:p>
          <a:p>
            <a:r>
              <a:rPr lang="en-US"/>
              <a:t>25. Mai 2021</a:t>
            </a:r>
          </a:p>
        </p:txBody>
      </p:sp>
      <p:sp>
        <p:nvSpPr>
          <p:cNvPr id="4" name="Presentation Title">
            <a:extLst>
              <a:ext uri="{FF2B5EF4-FFF2-40B4-BE49-F238E27FC236}">
                <a16:creationId xmlns:a16="http://schemas.microsoft.com/office/drawing/2014/main" id="{97F26F6D-AA41-42EC-A921-87B818685194}"/>
              </a:ext>
            </a:extLst>
          </p:cNvPr>
          <p:cNvSpPr txBox="1">
            <a:spLocks/>
          </p:cNvSpPr>
          <p:nvPr/>
        </p:nvSpPr>
        <p:spPr bwMode="black">
          <a:xfrm>
            <a:off x="561706" y="1892054"/>
            <a:ext cx="11628000" cy="997196"/>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err="1"/>
              <a:t>Datenpersistenz</a:t>
            </a:r>
            <a:r>
              <a:rPr lang="en-US"/>
              <a:t> in Android</a:t>
            </a:r>
            <a:br>
              <a:rPr lang="en-US"/>
            </a:br>
            <a:r>
              <a:rPr lang="en-US" err="1">
                <a:solidFill>
                  <a:schemeClr val="accent1"/>
                </a:solidFill>
              </a:rPr>
              <a:t>mit</a:t>
            </a:r>
            <a:r>
              <a:rPr lang="en-US">
                <a:solidFill>
                  <a:schemeClr val="accent1"/>
                </a:solidFill>
              </a:rPr>
              <a:t> Room – </a:t>
            </a:r>
            <a:r>
              <a:rPr lang="en-US" err="1">
                <a:solidFill>
                  <a:schemeClr val="accent1"/>
                </a:solidFill>
              </a:rPr>
              <a:t>ein</a:t>
            </a:r>
            <a:r>
              <a:rPr lang="en-US">
                <a:solidFill>
                  <a:schemeClr val="accent1"/>
                </a:solidFill>
              </a:rPr>
              <a:t> </a:t>
            </a:r>
            <a:r>
              <a:rPr lang="en-US" err="1">
                <a:solidFill>
                  <a:schemeClr val="accent1"/>
                </a:solidFill>
              </a:rPr>
              <a:t>Einstieg</a:t>
            </a:r>
            <a:r>
              <a:rPr lang="en-US">
                <a:solidFill>
                  <a:schemeClr val="accent1"/>
                </a:solidFill>
              </a:rPr>
              <a:t>.</a:t>
            </a:r>
            <a:endParaRPr lang="de-DE">
              <a:solidFill>
                <a:schemeClr val="accent1"/>
              </a:solidFill>
            </a:endParaRPr>
          </a:p>
        </p:txBody>
      </p:sp>
      <p:pic>
        <p:nvPicPr>
          <p:cNvPr id="6" name="Picture 5">
            <a:extLst>
              <a:ext uri="{FF2B5EF4-FFF2-40B4-BE49-F238E27FC236}">
                <a16:creationId xmlns:a16="http://schemas.microsoft.com/office/drawing/2014/main" id="{242E0B88-0D5A-4C04-80CD-7A3040495590}"/>
              </a:ext>
            </a:extLst>
          </p:cNvPr>
          <p:cNvPicPr>
            <a:picLocks noChangeAspect="1"/>
          </p:cNvPicPr>
          <p:nvPr/>
        </p:nvPicPr>
        <p:blipFill>
          <a:blip r:embed="rId2"/>
          <a:stretch>
            <a:fillRect/>
          </a:stretch>
        </p:blipFill>
        <p:spPr>
          <a:xfrm>
            <a:off x="7618543" y="2184391"/>
            <a:ext cx="3429000" cy="3429000"/>
          </a:xfrm>
          <a:prstGeom prst="rect">
            <a:avLst/>
          </a:prstGeom>
        </p:spPr>
      </p:pic>
    </p:spTree>
    <p:extLst>
      <p:ext uri="{BB962C8B-B14F-4D97-AF65-F5344CB8AC3E}">
        <p14:creationId xmlns:p14="http://schemas.microsoft.com/office/powerpoint/2010/main" val="126975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 am Beispiel der User-Tabelle</a:t>
            </a:r>
            <a:endParaRPr lang="de-DE"/>
          </a:p>
        </p:txBody>
      </p:sp>
      <p:sp>
        <p:nvSpPr>
          <p:cNvPr id="3" name="Rectangle 2">
            <a:extLst>
              <a:ext uri="{FF2B5EF4-FFF2-40B4-BE49-F238E27FC236}">
                <a16:creationId xmlns:a16="http://schemas.microsoft.com/office/drawing/2014/main" id="{EB4ADCAD-3609-4FE2-8D1B-A3ADABEB26F7}"/>
              </a:ext>
            </a:extLst>
          </p:cNvPr>
          <p:cNvSpPr>
            <a:spLocks noChangeArrowheads="1"/>
          </p:cNvSpPr>
          <p:nvPr/>
        </p:nvSpPr>
        <p:spPr bwMode="auto">
          <a:xfrm>
            <a:off x="1313896" y="2090172"/>
            <a:ext cx="5118581"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BBB529"/>
                </a:solidFill>
                <a:effectLst/>
                <a:latin typeface="JetBrains Mono"/>
              </a:rPr>
              <a:t>@Dao</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err="1">
                <a:ln>
                  <a:noFill/>
                </a:ln>
                <a:solidFill>
                  <a:srgbClr val="CC7832"/>
                </a:solidFill>
                <a:effectLst/>
                <a:latin typeface="JetBrains Mono"/>
              </a:rPr>
              <a:t>interface</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LocalUserDao</a:t>
            </a: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getAllUsers</a:t>
            </a:r>
            <a:r>
              <a:rPr kumimoji="0" lang="de-DE" altLang="de-DE" sz="2400" b="0" i="0" u="none" strike="noStrike" cap="none" normalizeH="0" baseline="0">
                <a:ln>
                  <a:noFill/>
                </a:ln>
                <a:solidFill>
                  <a:srgbClr val="A9B7C6"/>
                </a:solidFill>
                <a:effectLst/>
                <a:latin typeface="JetBrains Mono"/>
              </a:rPr>
              <a:t>(): List&lt;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&gt;</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a:ln>
                  <a:noFill/>
                </a:ln>
                <a:solidFill>
                  <a:srgbClr val="BBB529"/>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createUser</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a:ln>
                  <a:noFill/>
                </a:ln>
                <a:solidFill>
                  <a:srgbClr val="BBB529"/>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updateUser</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p>
          <a:p>
            <a:pPr lvl="0" defTabSz="914400" eaLnBrk="0" fontAlgn="base" hangingPunct="0">
              <a:spcBef>
                <a:spcPct val="0"/>
              </a:spcBef>
              <a:spcAft>
                <a:spcPct val="0"/>
              </a:spcAft>
            </a:pPr>
            <a:r>
              <a:rPr lang="de-DE" altLang="de-DE" sz="2400">
                <a:solidFill>
                  <a:srgbClr val="A9B7C6"/>
                </a:solidFill>
                <a:latin typeface="JetBrains Mono"/>
              </a:rPr>
              <a:t>    </a:t>
            </a:r>
            <a:r>
              <a:rPr lang="de-DE" altLang="de-DE" sz="2400" err="1">
                <a:solidFill>
                  <a:srgbClr val="CC7832"/>
                </a:solidFill>
                <a:latin typeface="JetBrains Mono"/>
              </a:rPr>
              <a:t>fun</a:t>
            </a:r>
            <a:r>
              <a:rPr lang="de-DE" altLang="de-DE" sz="2400">
                <a:solidFill>
                  <a:srgbClr val="CC7832"/>
                </a:solidFill>
                <a:latin typeface="JetBrains Mono"/>
              </a:rPr>
              <a:t> </a:t>
            </a:r>
            <a:r>
              <a:rPr lang="de-DE" altLang="de-DE" sz="2400" err="1">
                <a:solidFill>
                  <a:srgbClr val="FFC66D"/>
                </a:solidFill>
                <a:latin typeface="JetBrains Mono"/>
              </a:rPr>
              <a:t>deleteUser</a:t>
            </a:r>
            <a:r>
              <a:rPr lang="de-DE" altLang="de-DE" sz="2400">
                <a:solidFill>
                  <a:srgbClr val="A9B7C6"/>
                </a:solidFill>
                <a:latin typeface="JetBrains Mono"/>
              </a:rPr>
              <a:t>(</a:t>
            </a:r>
            <a:r>
              <a:rPr lang="de-DE" altLang="de-DE" sz="2400" err="1">
                <a:solidFill>
                  <a:srgbClr val="A9B7C6"/>
                </a:solidFill>
                <a:latin typeface="JetBrains Mono"/>
              </a:rPr>
              <a:t>localUser</a:t>
            </a:r>
            <a:r>
              <a:rPr lang="de-DE" altLang="de-DE" sz="2400">
                <a:solidFill>
                  <a:srgbClr val="A9B7C6"/>
                </a:solidFill>
                <a:latin typeface="JetBrains Mono"/>
              </a:rPr>
              <a:t>: </a:t>
            </a:r>
            <a:r>
              <a:rPr lang="de-DE" altLang="de-DE" sz="2400" err="1">
                <a:solidFill>
                  <a:srgbClr val="A9B7C6"/>
                </a:solidFill>
                <a:latin typeface="JetBrains Mono"/>
              </a:rPr>
              <a:t>LocalUser</a:t>
            </a:r>
            <a:r>
              <a:rPr lang="de-DE" altLang="de-DE" sz="2400">
                <a:solidFill>
                  <a:srgbClr val="A9B7C6"/>
                </a:solidFill>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032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 am Beispiel der User-Tabelle</a:t>
            </a:r>
            <a:endParaRPr lang="de-DE"/>
          </a:p>
        </p:txBody>
      </p:sp>
      <p:sp>
        <p:nvSpPr>
          <p:cNvPr id="3" name="Rectangle 2">
            <a:extLst>
              <a:ext uri="{FF2B5EF4-FFF2-40B4-BE49-F238E27FC236}">
                <a16:creationId xmlns:a16="http://schemas.microsoft.com/office/drawing/2014/main" id="{EB4ADCAD-3609-4FE2-8D1B-A3ADABEB26F7}"/>
              </a:ext>
            </a:extLst>
          </p:cNvPr>
          <p:cNvSpPr>
            <a:spLocks noChangeArrowheads="1"/>
          </p:cNvSpPr>
          <p:nvPr/>
        </p:nvSpPr>
        <p:spPr bwMode="auto">
          <a:xfrm>
            <a:off x="1313896" y="928002"/>
            <a:ext cx="5171800" cy="563231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BBB529"/>
                </a:solidFill>
                <a:effectLst/>
                <a:latin typeface="JetBrains Mono"/>
              </a:rPr>
              <a:t>@Dao</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err="1">
                <a:ln>
                  <a:noFill/>
                </a:ln>
                <a:solidFill>
                  <a:srgbClr val="CC7832"/>
                </a:solidFill>
                <a:effectLst/>
                <a:latin typeface="JetBrains Mono"/>
              </a:rPr>
              <a:t>interface</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LocalUserDao</a:t>
            </a: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@Query</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a:ln>
                  <a:noFill/>
                </a:ln>
                <a:solidFill>
                  <a:srgbClr val="6A8759"/>
                </a:solidFill>
                <a:effectLst/>
                <a:latin typeface="JetBrains Mono"/>
              </a:rPr>
              <a:t>"SELECT * FROM </a:t>
            </a:r>
            <a:r>
              <a:rPr kumimoji="0" lang="de-DE" altLang="de-DE" sz="2400" b="0" i="0" u="none" strike="noStrike" cap="none" normalizeH="0" baseline="0" err="1">
                <a:ln>
                  <a:noFill/>
                </a:ln>
                <a:solidFill>
                  <a:srgbClr val="6A8759"/>
                </a:solidFill>
                <a:effectLst/>
                <a:latin typeface="JetBrains Mono"/>
              </a:rPr>
              <a:t>LocalUser</a:t>
            </a:r>
            <a:r>
              <a:rPr kumimoji="0" lang="de-DE" altLang="de-DE" sz="2400" b="0" i="0" u="none" strike="noStrike" cap="none" normalizeH="0" baseline="0">
                <a:ln>
                  <a:noFill/>
                </a:ln>
                <a:solidFill>
                  <a:srgbClr val="6A8759"/>
                </a:solidFill>
                <a:effectLst/>
                <a:latin typeface="JetBrains Mono"/>
              </a:rPr>
              <a:t>"</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getAllUsers</a:t>
            </a:r>
            <a:r>
              <a:rPr kumimoji="0" lang="de-DE" altLang="de-DE" sz="2400" b="0" i="0" u="none" strike="noStrike" cap="none" normalizeH="0" baseline="0">
                <a:ln>
                  <a:noFill/>
                </a:ln>
                <a:solidFill>
                  <a:srgbClr val="A9B7C6"/>
                </a:solidFill>
                <a:effectLst/>
                <a:latin typeface="JetBrains Mono"/>
              </a:rPr>
              <a:t>(): List&lt;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&gt;</a:t>
            </a:r>
            <a:br>
              <a:rPr kumimoji="0" lang="de-DE" altLang="de-DE" sz="2400" b="0" i="0" u="none" strike="noStrike" cap="none" normalizeH="0" baseline="0">
                <a:ln>
                  <a:noFill/>
                </a:ln>
                <a:solidFill>
                  <a:srgbClr val="A9B7C6"/>
                </a:solidFill>
                <a:effectLst/>
                <a:latin typeface="JetBrains Mono"/>
              </a:rPr>
            </a:b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@Insert</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a:ln>
                  <a:noFill/>
                </a:ln>
                <a:solidFill>
                  <a:srgbClr val="BBB529"/>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createUser</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@Update</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a:ln>
                  <a:noFill/>
                </a:ln>
                <a:solidFill>
                  <a:srgbClr val="BBB529"/>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updateUser</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endParaRPr kumimoji="0" lang="de-DE" altLang="de-DE" sz="2400" b="0" i="0" u="none" strike="noStrike" cap="none" normalizeH="0" baseline="0">
              <a:ln>
                <a:noFill/>
              </a:ln>
              <a:solidFill>
                <a:srgbClr val="A9B7C6"/>
              </a:solidFill>
              <a:effectLst/>
              <a:latin typeface="JetBrains Mono"/>
            </a:endParaRPr>
          </a:p>
          <a:p>
            <a:pPr lvl="0" defTabSz="914400" eaLnBrk="0" fontAlgn="base" hangingPunct="0">
              <a:spcBef>
                <a:spcPct val="0"/>
              </a:spcBef>
              <a:spcAft>
                <a:spcPct val="0"/>
              </a:spcAft>
            </a:pPr>
            <a:r>
              <a:rPr lang="de-DE" altLang="de-DE" sz="2400">
                <a:solidFill>
                  <a:srgbClr val="A9B7C6"/>
                </a:solidFill>
                <a:latin typeface="JetBrains Mono"/>
              </a:rPr>
              <a:t>    </a:t>
            </a:r>
            <a:r>
              <a:rPr lang="de-DE" altLang="de-DE" sz="2400">
                <a:solidFill>
                  <a:srgbClr val="BBB529"/>
                </a:solidFill>
                <a:latin typeface="JetBrains Mono"/>
              </a:rPr>
              <a:t>@Delete</a:t>
            </a:r>
            <a:br>
              <a:rPr lang="de-DE" altLang="de-DE" sz="2400">
                <a:solidFill>
                  <a:srgbClr val="BBB529"/>
                </a:solidFill>
                <a:latin typeface="JetBrains Mono"/>
              </a:rPr>
            </a:br>
            <a:r>
              <a:rPr lang="de-DE" altLang="de-DE" sz="2400">
                <a:solidFill>
                  <a:srgbClr val="BBB529"/>
                </a:solidFill>
                <a:latin typeface="JetBrains Mono"/>
              </a:rPr>
              <a:t>    </a:t>
            </a:r>
            <a:r>
              <a:rPr lang="de-DE" altLang="de-DE" sz="2400" err="1">
                <a:solidFill>
                  <a:srgbClr val="CC7832"/>
                </a:solidFill>
                <a:latin typeface="JetBrains Mono"/>
              </a:rPr>
              <a:t>fun</a:t>
            </a:r>
            <a:r>
              <a:rPr lang="de-DE" altLang="de-DE" sz="2400">
                <a:solidFill>
                  <a:srgbClr val="CC7832"/>
                </a:solidFill>
                <a:latin typeface="JetBrains Mono"/>
              </a:rPr>
              <a:t> </a:t>
            </a:r>
            <a:r>
              <a:rPr lang="de-DE" altLang="de-DE" sz="2400" err="1">
                <a:solidFill>
                  <a:srgbClr val="FFC66D"/>
                </a:solidFill>
                <a:latin typeface="JetBrains Mono"/>
              </a:rPr>
              <a:t>deleteUser</a:t>
            </a:r>
            <a:r>
              <a:rPr lang="de-DE" altLang="de-DE" sz="2400">
                <a:solidFill>
                  <a:srgbClr val="A9B7C6"/>
                </a:solidFill>
                <a:latin typeface="JetBrains Mono"/>
              </a:rPr>
              <a:t>(</a:t>
            </a:r>
            <a:r>
              <a:rPr lang="de-DE" altLang="de-DE" sz="2400" err="1">
                <a:solidFill>
                  <a:srgbClr val="A9B7C6"/>
                </a:solidFill>
                <a:latin typeface="JetBrains Mono"/>
              </a:rPr>
              <a:t>localUser</a:t>
            </a:r>
            <a:r>
              <a:rPr lang="de-DE" altLang="de-DE" sz="2400">
                <a:solidFill>
                  <a:srgbClr val="A9B7C6"/>
                </a:solidFill>
                <a:latin typeface="JetBrains Mono"/>
              </a:rPr>
              <a:t>: </a:t>
            </a:r>
            <a:r>
              <a:rPr lang="de-DE" altLang="de-DE" sz="2400" err="1">
                <a:solidFill>
                  <a:srgbClr val="A9B7C6"/>
                </a:solidFill>
                <a:latin typeface="JetBrains Mono"/>
              </a:rPr>
              <a:t>LocalUser</a:t>
            </a:r>
            <a:r>
              <a:rPr lang="de-DE" altLang="de-DE" sz="2400">
                <a:solidFill>
                  <a:srgbClr val="A9B7C6"/>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24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 am Beispiel der User-Tabelle</a:t>
            </a:r>
            <a:endParaRPr lang="de-DE"/>
          </a:p>
        </p:txBody>
      </p:sp>
      <p:sp>
        <p:nvSpPr>
          <p:cNvPr id="2" name="Rectangle 1">
            <a:extLst>
              <a:ext uri="{FF2B5EF4-FFF2-40B4-BE49-F238E27FC236}">
                <a16:creationId xmlns:a16="http://schemas.microsoft.com/office/drawing/2014/main" id="{C37688EA-D045-4A54-A31D-99C5CA34A0F4}"/>
              </a:ext>
            </a:extLst>
          </p:cNvPr>
          <p:cNvSpPr>
            <a:spLocks noChangeArrowheads="1"/>
          </p:cNvSpPr>
          <p:nvPr/>
        </p:nvSpPr>
        <p:spPr bwMode="auto">
          <a:xfrm>
            <a:off x="1633492" y="2165633"/>
            <a:ext cx="7965835"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BBB529"/>
                </a:solidFill>
                <a:effectLst/>
                <a:latin typeface="JetBrains Mono"/>
              </a:rPr>
              <a:t>@Dao</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err="1">
                <a:ln>
                  <a:noFill/>
                </a:ln>
                <a:solidFill>
                  <a:srgbClr val="CC7832"/>
                </a:solidFill>
                <a:effectLst/>
                <a:latin typeface="JetBrains Mono"/>
              </a:rPr>
              <a:t>interface</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LocalUserDao</a:t>
            </a: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@Query</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a:ln>
                  <a:noFill/>
                </a:ln>
                <a:solidFill>
                  <a:srgbClr val="6A8759"/>
                </a:solidFill>
                <a:effectLst/>
                <a:latin typeface="JetBrains Mono"/>
              </a:rPr>
              <a:t>"SELECT * FROM </a:t>
            </a:r>
            <a:r>
              <a:rPr kumimoji="0" lang="de-DE" altLang="de-DE" sz="2400" b="0" i="0" u="none" strike="noStrike" cap="none" normalizeH="0" baseline="0" err="1">
                <a:ln>
                  <a:noFill/>
                </a:ln>
                <a:solidFill>
                  <a:srgbClr val="6A8759"/>
                </a:solidFill>
                <a:effectLst/>
                <a:latin typeface="JetBrains Mono"/>
              </a:rPr>
              <a:t>LocalUser</a:t>
            </a:r>
            <a:r>
              <a:rPr kumimoji="0" lang="de-DE" altLang="de-DE" sz="2400" b="0" i="0" u="none" strike="noStrike" cap="none" normalizeH="0" baseline="0">
                <a:ln>
                  <a:noFill/>
                </a:ln>
                <a:solidFill>
                  <a:srgbClr val="6A8759"/>
                </a:solidFill>
                <a:effectLst/>
                <a:latin typeface="JetBrains Mono"/>
              </a:rPr>
              <a:t> WHERE </a:t>
            </a:r>
            <a:r>
              <a:rPr kumimoji="0" lang="de-DE" altLang="de-DE" sz="2400" b="0" i="0" u="none" strike="noStrike" cap="none" normalizeH="0" baseline="0" err="1">
                <a:ln>
                  <a:noFill/>
                </a:ln>
                <a:solidFill>
                  <a:srgbClr val="6A8759"/>
                </a:solidFill>
                <a:effectLst/>
                <a:latin typeface="JetBrains Mono"/>
              </a:rPr>
              <a:t>user_id</a:t>
            </a:r>
            <a:r>
              <a:rPr kumimoji="0" lang="de-DE" altLang="de-DE" sz="2400" b="0" i="0" u="none" strike="noStrike" cap="none" normalizeH="0" baseline="0">
                <a:ln>
                  <a:noFill/>
                </a:ln>
                <a:solidFill>
                  <a:srgbClr val="6A8759"/>
                </a:solidFill>
                <a:effectLst/>
                <a:latin typeface="JetBrains Mono"/>
              </a:rPr>
              <a:t> = (:</a:t>
            </a:r>
            <a:r>
              <a:rPr kumimoji="0" lang="de-DE" altLang="de-DE" sz="2400" b="0" i="0" u="none" strike="noStrike" cap="none" normalizeH="0" baseline="0" err="1">
                <a:ln>
                  <a:noFill/>
                </a:ln>
                <a:solidFill>
                  <a:srgbClr val="6A8759"/>
                </a:solidFill>
                <a:effectLst/>
                <a:latin typeface="JetBrains Mono"/>
              </a:rPr>
              <a:t>id</a:t>
            </a:r>
            <a:r>
              <a:rPr kumimoji="0" lang="de-DE" altLang="de-DE" sz="2400" b="0" i="0" u="none" strike="noStrike" cap="none" normalizeH="0" baseline="0">
                <a:ln>
                  <a:noFill/>
                </a:ln>
                <a:solidFill>
                  <a:srgbClr val="6A8759"/>
                </a:solidFill>
                <a:effectLst/>
                <a:latin typeface="JetBrains Mono"/>
              </a:rPr>
              <a:t>)"</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getUserById</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id</a:t>
            </a:r>
            <a:r>
              <a:rPr kumimoji="0" lang="de-DE" altLang="de-DE" sz="2400" b="0" i="0" u="none" strike="noStrike" cap="none" normalizeH="0" baseline="0">
                <a:ln>
                  <a:noFill/>
                </a:ln>
                <a:solidFill>
                  <a:srgbClr val="A9B7C6"/>
                </a:solidFill>
                <a:effectLst/>
                <a:latin typeface="JetBrains Mono"/>
              </a:rPr>
              <a:t>: Long):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560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 Einschub zu </a:t>
            </a:r>
            <a:r>
              <a:rPr lang="de-DE" sz="2400" err="1"/>
              <a:t>LiveData</a:t>
            </a:r>
            <a:endParaRPr lang="de-DE" sz="2400"/>
          </a:p>
        </p:txBody>
      </p:sp>
      <p:sp>
        <p:nvSpPr>
          <p:cNvPr id="2" name="Rectangle 2">
            <a:extLst>
              <a:ext uri="{FF2B5EF4-FFF2-40B4-BE49-F238E27FC236}">
                <a16:creationId xmlns:a16="http://schemas.microsoft.com/office/drawing/2014/main" id="{B4DEBB98-E9C2-4253-B036-E7176BE1D8A6}"/>
              </a:ext>
            </a:extLst>
          </p:cNvPr>
          <p:cNvSpPr>
            <a:spLocks noChangeArrowheads="1"/>
          </p:cNvSpPr>
          <p:nvPr/>
        </p:nvSpPr>
        <p:spPr bwMode="auto">
          <a:xfrm>
            <a:off x="1569947" y="1620499"/>
            <a:ext cx="3934347"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800" b="0" i="0" u="none" strike="noStrike" cap="none" normalizeH="0" baseline="0">
                <a:ln>
                  <a:noFill/>
                </a:ln>
                <a:solidFill>
                  <a:srgbClr val="BBB529"/>
                </a:solidFill>
                <a:effectLst/>
                <a:latin typeface="JetBrains Mono"/>
              </a:rPr>
              <a:t>@Dao</a:t>
            </a:r>
            <a:br>
              <a:rPr lang="de-DE" altLang="de-DE" sz="1800" b="0" i="0" u="none" strike="noStrike" cap="none" normalizeH="0" baseline="0">
                <a:ln>
                  <a:noFill/>
                </a:ln>
                <a:effectLst/>
                <a:latin typeface="JetBrains Mono"/>
              </a:rPr>
            </a:br>
            <a:r>
              <a:rPr kumimoji="0" lang="de-DE" altLang="de-DE" sz="1800" b="0" i="0" u="none" strike="noStrike" cap="none" normalizeH="0" baseline="0">
                <a:ln>
                  <a:noFill/>
                </a:ln>
                <a:solidFill>
                  <a:srgbClr val="CC7832"/>
                </a:solidFill>
                <a:effectLst/>
                <a:latin typeface="JetBrains Mono"/>
              </a:rPr>
              <a:t>interface </a:t>
            </a:r>
            <a:r>
              <a:rPr kumimoji="0" lang="de-DE" altLang="de-DE" sz="1800" b="0" i="0" u="none" strike="noStrike" cap="none" normalizeH="0" baseline="0" err="1">
                <a:ln>
                  <a:noFill/>
                </a:ln>
                <a:solidFill>
                  <a:srgbClr val="A9B7C6"/>
                </a:solidFill>
                <a:effectLst/>
                <a:latin typeface="JetBrains Mono"/>
              </a:rPr>
              <a:t>LocalUserDao</a:t>
            </a:r>
            <a:r>
              <a:rPr kumimoji="0" lang="de-DE" altLang="de-DE" sz="1800" b="0" i="0" u="none" strike="noStrike" cap="none" normalizeH="0" baseline="0">
                <a:ln>
                  <a:noFill/>
                </a:ln>
                <a:solidFill>
                  <a:srgbClr val="A9B7C6"/>
                </a:solidFill>
                <a:effectLst/>
                <a:latin typeface="JetBrains Mono"/>
              </a:rPr>
              <a:t> {</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@Query</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a:ln>
                  <a:noFill/>
                </a:ln>
                <a:solidFill>
                  <a:srgbClr val="6A8759"/>
                </a:solidFill>
                <a:effectLst/>
                <a:latin typeface="JetBrains Mono"/>
              </a:rPr>
              <a:t>"SELECT * FROM </a:t>
            </a:r>
            <a:r>
              <a:rPr kumimoji="0" lang="de-DE" altLang="de-DE" sz="1800" b="0" i="0" u="none" strike="noStrike" cap="none" normalizeH="0" baseline="0" err="1">
                <a:ln>
                  <a:noFill/>
                </a:ln>
                <a:solidFill>
                  <a:srgbClr val="6A8759"/>
                </a:solidFill>
                <a:effectLst/>
                <a:latin typeface="JetBrains Mono"/>
              </a:rPr>
              <a:t>LocalUser</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getAllUsers</a:t>
            </a:r>
            <a:r>
              <a:rPr kumimoji="0" lang="de-DE" altLang="de-DE" sz="1800" b="0" i="0" u="none" strike="noStrike" cap="none" normalizeH="0" baseline="0">
                <a:ln>
                  <a:noFill/>
                </a:ln>
                <a:solidFill>
                  <a:srgbClr val="A9B7C6"/>
                </a:solidFill>
                <a:effectLst/>
                <a:latin typeface="JetBrains Mono"/>
              </a:rPr>
              <a:t>(): </a:t>
            </a:r>
            <a:r>
              <a:rPr lang="de-DE" altLang="de-DE" sz="1800">
                <a:solidFill>
                  <a:srgbClr val="A9B7C6"/>
                </a:solidFill>
                <a:latin typeface="JetBrains Mono"/>
              </a:rPr>
              <a:t>List</a:t>
            </a:r>
            <a:r>
              <a:rPr kumimoji="0" lang="de-DE" altLang="de-DE" sz="1800" b="0" i="0" u="none" strike="noStrike" cap="none" normalizeH="0" baseline="0">
                <a:ln>
                  <a:noFill/>
                </a:ln>
                <a:solidFill>
                  <a:srgbClr val="A9B7C6"/>
                </a:solidFill>
                <a:effectLst/>
                <a:latin typeface="JetBrains Mono"/>
              </a:rPr>
              <a:t>&lt;</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&gt;</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@Insert</a:t>
            </a:r>
            <a:br>
              <a:rPr lang="de-DE" altLang="de-DE" sz="1800" b="0" i="0" u="none" strike="noStrike" cap="none" normalizeH="0" baseline="0">
                <a:ln>
                  <a:noFill/>
                </a:ln>
                <a:effectLst/>
                <a:latin typeface="JetBrains Mono"/>
              </a:rPr>
            </a:br>
            <a:r>
              <a:rPr lang="de-DE" altLang="de-DE" sz="1800">
                <a:solidFill>
                  <a:srgbClr val="BBB529"/>
                </a:solidFill>
                <a:latin typeface="JetBrains Mono"/>
              </a:rPr>
              <a:t>   </a:t>
            </a:r>
            <a:r>
              <a:rPr kumimoji="0" lang="de-DE" altLang="de-DE" sz="1800" b="0" i="0" u="none" strike="noStrike" cap="none" normalizeH="0" baseline="0">
                <a:ln>
                  <a:noFill/>
                </a:ln>
                <a:solidFill>
                  <a:srgbClr val="BBB529"/>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createUser</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@Update</a:t>
            </a:r>
            <a:br>
              <a:rPr lang="de-DE" altLang="de-DE" sz="1800" b="0" i="0" u="none" strike="noStrike" cap="none" normalizeH="0" baseline="0">
                <a:ln>
                  <a:noFill/>
                </a:ln>
                <a:effectLst/>
                <a:latin typeface="JetBrains Mono"/>
              </a:rPr>
            </a:br>
            <a:r>
              <a:rPr lang="de-DE" altLang="de-DE" sz="1800">
                <a:solidFill>
                  <a:srgbClr val="BBB529"/>
                </a:solidFill>
                <a:latin typeface="JetBrains Mono"/>
              </a:rPr>
              <a:t>   </a:t>
            </a:r>
            <a:r>
              <a:rPr kumimoji="0" lang="de-DE" altLang="de-DE" sz="1800" b="0" i="0" u="none" strike="noStrike" cap="none" normalizeH="0" baseline="0">
                <a:ln>
                  <a:noFill/>
                </a:ln>
                <a:solidFill>
                  <a:srgbClr val="BBB529"/>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updateUser</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endParaRPr lang="de-DE" altLang="de-DE" sz="1800" b="0" i="0" u="none" strike="noStrike" cap="none" normalizeH="0" baseline="0">
              <a:ln>
                <a:noFill/>
              </a:ln>
              <a:solidFill>
                <a:srgbClr val="A9B7C6"/>
              </a:solidFill>
              <a:effectLst/>
              <a:latin typeface="JetBrains Mono"/>
            </a:endParaRPr>
          </a:p>
          <a:p>
            <a:pPr defTabSz="914400" eaLnBrk="0" fontAlgn="base" hangingPunct="0">
              <a:spcBef>
                <a:spcPct val="0"/>
              </a:spcBef>
              <a:spcAft>
                <a:spcPct val="0"/>
              </a:spcAft>
            </a:pPr>
            <a:r>
              <a:rPr lang="de-DE" altLang="de-DE" sz="1800">
                <a:solidFill>
                  <a:srgbClr val="A9B7C6"/>
                </a:solidFill>
                <a:latin typeface="JetBrains Mono"/>
              </a:rPr>
              <a:t>    </a:t>
            </a:r>
            <a:r>
              <a:rPr lang="de-DE" altLang="de-DE" sz="1800">
                <a:solidFill>
                  <a:srgbClr val="BBB529"/>
                </a:solidFill>
                <a:latin typeface="JetBrains Mono"/>
              </a:rPr>
              <a:t>@Delete</a:t>
            </a:r>
            <a:br>
              <a:rPr lang="de-DE" altLang="de-DE" sz="1800">
                <a:latin typeface="JetBrains Mono"/>
              </a:rPr>
            </a:br>
            <a:r>
              <a:rPr lang="de-DE" altLang="de-DE" sz="1800">
                <a:solidFill>
                  <a:srgbClr val="BBB529"/>
                </a:solidFill>
                <a:latin typeface="JetBrains Mono"/>
              </a:rPr>
              <a:t>    </a:t>
            </a:r>
            <a:r>
              <a:rPr lang="de-DE" altLang="de-DE" sz="1800" err="1">
                <a:solidFill>
                  <a:srgbClr val="CC7832"/>
                </a:solidFill>
                <a:latin typeface="JetBrains Mono"/>
              </a:rPr>
              <a:t>fun</a:t>
            </a:r>
            <a:r>
              <a:rPr lang="de-DE" altLang="de-DE" sz="1800">
                <a:solidFill>
                  <a:srgbClr val="CC7832"/>
                </a:solidFill>
                <a:latin typeface="JetBrains Mono"/>
              </a:rPr>
              <a:t> </a:t>
            </a:r>
            <a:r>
              <a:rPr lang="de-DE" altLang="de-DE" sz="1800" err="1">
                <a:solidFill>
                  <a:srgbClr val="FFC66D"/>
                </a:solidFill>
                <a:latin typeface="JetBrains Mono"/>
              </a:rPr>
              <a:t>deleteUser</a:t>
            </a:r>
            <a:r>
              <a:rPr lang="de-DE" altLang="de-DE" sz="1800">
                <a:solidFill>
                  <a:srgbClr val="A9B7C6"/>
                </a:solidFill>
                <a:latin typeface="JetBrains Mono"/>
              </a:rPr>
              <a:t>(</a:t>
            </a:r>
            <a:r>
              <a:rPr lang="de-DE" altLang="de-DE" sz="1800" err="1">
                <a:solidFill>
                  <a:srgbClr val="A9B7C6"/>
                </a:solidFill>
                <a:latin typeface="JetBrains Mono"/>
              </a:rPr>
              <a:t>localUser</a:t>
            </a:r>
            <a:r>
              <a:rPr lang="de-DE" altLang="de-DE" sz="1800">
                <a:solidFill>
                  <a:srgbClr val="A9B7C6"/>
                </a:solidFill>
                <a:latin typeface="JetBrains Mono"/>
              </a:rPr>
              <a:t>: </a:t>
            </a:r>
            <a:r>
              <a:rPr lang="de-DE" altLang="de-DE" sz="1800" err="1">
                <a:solidFill>
                  <a:srgbClr val="A9B7C6"/>
                </a:solidFill>
                <a:latin typeface="JetBrains Mono"/>
              </a:rPr>
              <a:t>LocalUser</a:t>
            </a:r>
            <a:r>
              <a:rPr lang="de-DE" altLang="de-DE" sz="1800">
                <a:solidFill>
                  <a:srgbClr val="A9B7C6"/>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A9B7C6"/>
                </a:solidFill>
                <a:effectLst/>
                <a:latin typeface="JetBrains Mono"/>
              </a:rPr>
              <a:t>}</a:t>
            </a:r>
            <a:endParaRPr lang="de-DE" altLang="de-DE" sz="1800" b="0" i="0" u="none" strike="noStrike" cap="none" normalizeH="0" baseline="0">
              <a:ln>
                <a:noFill/>
              </a:ln>
              <a:effectLst/>
              <a:latin typeface="Arial" panose="020B0604020202020204" pitchFamily="34" charset="0"/>
              <a:cs typeface="Arial"/>
            </a:endParaRPr>
          </a:p>
        </p:txBody>
      </p:sp>
    </p:spTree>
    <p:extLst>
      <p:ext uri="{BB962C8B-B14F-4D97-AF65-F5344CB8AC3E}">
        <p14:creationId xmlns:p14="http://schemas.microsoft.com/office/powerpoint/2010/main" val="290611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 Einschub zu </a:t>
            </a:r>
            <a:r>
              <a:rPr lang="de-DE" sz="2400" err="1"/>
              <a:t>LiveData</a:t>
            </a:r>
            <a:endParaRPr lang="de-DE"/>
          </a:p>
        </p:txBody>
      </p:sp>
      <p:sp>
        <p:nvSpPr>
          <p:cNvPr id="5" name="Rectangle 2">
            <a:extLst>
              <a:ext uri="{FF2B5EF4-FFF2-40B4-BE49-F238E27FC236}">
                <a16:creationId xmlns:a16="http://schemas.microsoft.com/office/drawing/2014/main" id="{CA32C759-E109-46A8-8B21-A76C05220792}"/>
              </a:ext>
            </a:extLst>
          </p:cNvPr>
          <p:cNvSpPr>
            <a:spLocks noChangeArrowheads="1"/>
          </p:cNvSpPr>
          <p:nvPr/>
        </p:nvSpPr>
        <p:spPr bwMode="auto">
          <a:xfrm>
            <a:off x="1569947" y="1620499"/>
            <a:ext cx="4567725"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1800" b="0" i="0" u="none" strike="noStrike" cap="none" normalizeH="0" baseline="0">
                <a:ln>
                  <a:noFill/>
                </a:ln>
                <a:solidFill>
                  <a:srgbClr val="BBB529"/>
                </a:solidFill>
                <a:effectLst/>
                <a:latin typeface="JetBrains Mono"/>
              </a:rPr>
              <a:t>@Dao</a:t>
            </a:r>
            <a:br>
              <a:rPr lang="de-DE" altLang="de-DE" sz="1800" b="0" i="0" u="none" strike="noStrike" cap="none" normalizeH="0" baseline="0">
                <a:ln>
                  <a:noFill/>
                </a:ln>
                <a:effectLst/>
                <a:latin typeface="JetBrains Mono"/>
              </a:rPr>
            </a:br>
            <a:r>
              <a:rPr kumimoji="0" lang="de-DE" altLang="de-DE" sz="1800" b="0" i="0" u="none" strike="noStrike" cap="none" normalizeH="0" baseline="0">
                <a:ln>
                  <a:noFill/>
                </a:ln>
                <a:solidFill>
                  <a:srgbClr val="CC7832"/>
                </a:solidFill>
                <a:effectLst/>
                <a:latin typeface="JetBrains Mono"/>
              </a:rPr>
              <a:t>interface </a:t>
            </a:r>
            <a:r>
              <a:rPr kumimoji="0" lang="de-DE" altLang="de-DE" sz="1800" b="0" i="0" u="none" strike="noStrike" cap="none" normalizeH="0" baseline="0" err="1">
                <a:ln>
                  <a:noFill/>
                </a:ln>
                <a:solidFill>
                  <a:srgbClr val="A9B7C6"/>
                </a:solidFill>
                <a:effectLst/>
                <a:latin typeface="JetBrains Mono"/>
              </a:rPr>
              <a:t>LocalUserDao</a:t>
            </a:r>
            <a:r>
              <a:rPr kumimoji="0" lang="de-DE" altLang="de-DE" sz="1800" b="0" i="0" u="none" strike="noStrike" cap="none" normalizeH="0" baseline="0">
                <a:ln>
                  <a:noFill/>
                </a:ln>
                <a:solidFill>
                  <a:srgbClr val="A9B7C6"/>
                </a:solidFill>
                <a:effectLst/>
                <a:latin typeface="JetBrains Mono"/>
              </a:rPr>
              <a:t> {</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@Query</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a:ln>
                  <a:noFill/>
                </a:ln>
                <a:solidFill>
                  <a:srgbClr val="6A8759"/>
                </a:solidFill>
                <a:effectLst/>
                <a:latin typeface="JetBrains Mono"/>
              </a:rPr>
              <a:t>"SELECT * FROM </a:t>
            </a:r>
            <a:r>
              <a:rPr kumimoji="0" lang="de-DE" altLang="de-DE" sz="1800" b="0" i="0" u="none" strike="noStrike" cap="none" normalizeH="0" baseline="0" err="1">
                <a:ln>
                  <a:noFill/>
                </a:ln>
                <a:solidFill>
                  <a:srgbClr val="6A8759"/>
                </a:solidFill>
                <a:effectLst/>
                <a:latin typeface="JetBrains Mono"/>
              </a:rPr>
              <a:t>LocalUser</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getAllUsers</a:t>
            </a:r>
            <a:r>
              <a:rPr kumimoji="0" lang="de-DE" altLang="de-DE" sz="1800" b="0" i="0" u="none" strike="noStrike" cap="none" normalizeH="0" baseline="0">
                <a:ln>
                  <a:noFill/>
                </a:ln>
                <a:solidFill>
                  <a:srgbClr val="A9B7C6"/>
                </a:solidFill>
                <a:effectLst/>
                <a:latin typeface="JetBrains Mono"/>
              </a:rPr>
              <a:t>(): </a:t>
            </a:r>
            <a:r>
              <a:rPr lang="de-DE" altLang="de-DE" sz="1800" b="1" u="sng" err="1">
                <a:solidFill>
                  <a:srgbClr val="FF0000"/>
                </a:solidFill>
                <a:latin typeface="JetBrains Mono"/>
              </a:rPr>
              <a:t>LiveData</a:t>
            </a:r>
            <a:r>
              <a:rPr lang="de-DE" altLang="de-DE" sz="1800">
                <a:solidFill>
                  <a:srgbClr val="A9B7C6"/>
                </a:solidFill>
                <a:latin typeface="JetBrains Mono"/>
              </a:rPr>
              <a:t>&lt;List</a:t>
            </a:r>
            <a:r>
              <a:rPr kumimoji="0" lang="de-DE" altLang="de-DE" sz="1800" b="0" i="0" u="none" strike="noStrike" cap="none" normalizeH="0" baseline="0">
                <a:ln>
                  <a:noFill/>
                </a:ln>
                <a:solidFill>
                  <a:srgbClr val="A9B7C6"/>
                </a:solidFill>
                <a:effectLst/>
                <a:latin typeface="JetBrains Mono"/>
              </a:rPr>
              <a:t>&lt;</a:t>
            </a:r>
            <a:r>
              <a:rPr kumimoji="0" lang="de-DE" altLang="de-DE" sz="1800" b="0" i="0" u="none" strike="noStrike" cap="none" normalizeH="0" baseline="0" err="1">
                <a:ln>
                  <a:noFill/>
                </a:ln>
                <a:solidFill>
                  <a:srgbClr val="A9B7C6"/>
                </a:solidFill>
                <a:effectLst/>
                <a:latin typeface="JetBrains Mono"/>
              </a:rPr>
              <a:t>LocalUser</a:t>
            </a:r>
            <a:r>
              <a:rPr lang="de-DE" altLang="de-DE" sz="1800">
                <a:solidFill>
                  <a:srgbClr val="A9B7C6"/>
                </a:solidFill>
                <a:latin typeface="JetBrains Mono"/>
              </a:rPr>
              <a:t>&gt;&gt;</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@Insert</a:t>
            </a:r>
            <a:br>
              <a:rPr lang="de-DE" altLang="de-DE" sz="1800" b="0" i="0" u="none" strike="noStrike" cap="none" normalizeH="0" baseline="0">
                <a:ln>
                  <a:noFill/>
                </a:ln>
                <a:effectLst/>
                <a:latin typeface="JetBrains Mono"/>
              </a:rPr>
            </a:br>
            <a:r>
              <a:rPr lang="de-DE" altLang="de-DE" sz="1800">
                <a:solidFill>
                  <a:srgbClr val="BBB529"/>
                </a:solidFill>
                <a:latin typeface="JetBrains Mono"/>
              </a:rPr>
              <a:t>   </a:t>
            </a:r>
            <a:r>
              <a:rPr kumimoji="0" lang="de-DE" altLang="de-DE" sz="1800" b="0" i="0" u="none" strike="noStrike" cap="none" normalizeH="0" baseline="0">
                <a:ln>
                  <a:noFill/>
                </a:ln>
                <a:solidFill>
                  <a:srgbClr val="BBB529"/>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createUser</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br>
              <a:rPr lang="de-DE" altLang="de-DE" sz="1800" b="0" i="0" u="none" strike="noStrike" cap="none" normalizeH="0" baseline="0">
                <a:ln>
                  <a:noFill/>
                </a:ln>
                <a:effectLst/>
                <a:latin typeface="JetBrains Mono"/>
              </a:rPr>
            </a:br>
            <a:r>
              <a:rPr lang="de-DE" altLang="de-DE" sz="1800">
                <a:solidFill>
                  <a:srgbClr val="A9B7C6"/>
                </a:solidFill>
                <a:latin typeface="JetBrains Mono"/>
              </a:rPr>
              <a:t>   </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@Update</a:t>
            </a:r>
            <a:br>
              <a:rPr lang="de-DE" altLang="de-DE" sz="1800" b="0" i="0" u="none" strike="noStrike" cap="none" normalizeH="0" baseline="0">
                <a:ln>
                  <a:noFill/>
                </a:ln>
                <a:effectLst/>
                <a:latin typeface="JetBrains Mono"/>
              </a:rPr>
            </a:br>
            <a:r>
              <a:rPr lang="de-DE" altLang="de-DE" sz="1800">
                <a:solidFill>
                  <a:srgbClr val="BBB529"/>
                </a:solidFill>
                <a:latin typeface="JetBrains Mono"/>
              </a:rPr>
              <a:t>   </a:t>
            </a:r>
            <a:r>
              <a:rPr kumimoji="0" lang="de-DE" altLang="de-DE" sz="1800" b="0" i="0" u="none" strike="noStrike" cap="none" normalizeH="0" baseline="0">
                <a:ln>
                  <a:noFill/>
                </a:ln>
                <a:solidFill>
                  <a:srgbClr val="BBB529"/>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updateUser</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lang="de-DE" altLang="de-DE" sz="1800" b="0" i="0" u="none" strike="noStrike" cap="none" normalizeH="0" baseline="0">
                <a:ln>
                  <a:noFill/>
                </a:ln>
                <a:effectLst/>
                <a:latin typeface="JetBrains Mono"/>
              </a:rPr>
            </a:br>
            <a:endParaRPr lang="de-DE" altLang="de-DE" sz="1800" b="0" i="0" u="none" strike="noStrike" cap="none" normalizeH="0" baseline="0">
              <a:ln>
                <a:noFill/>
              </a:ln>
              <a:solidFill>
                <a:srgbClr val="A9B7C6"/>
              </a:solidFill>
              <a:effectLst/>
              <a:latin typeface="JetBrains Mono"/>
            </a:endParaRPr>
          </a:p>
          <a:p>
            <a:pPr defTabSz="914400" eaLnBrk="0" fontAlgn="base" hangingPunct="0">
              <a:spcBef>
                <a:spcPct val="0"/>
              </a:spcBef>
              <a:spcAft>
                <a:spcPct val="0"/>
              </a:spcAft>
            </a:pPr>
            <a:r>
              <a:rPr lang="de-DE" altLang="de-DE" sz="1800">
                <a:solidFill>
                  <a:srgbClr val="A9B7C6"/>
                </a:solidFill>
                <a:latin typeface="JetBrains Mono"/>
              </a:rPr>
              <a:t>    </a:t>
            </a:r>
            <a:r>
              <a:rPr lang="de-DE" altLang="de-DE" sz="1800">
                <a:solidFill>
                  <a:srgbClr val="BBB529"/>
                </a:solidFill>
                <a:latin typeface="JetBrains Mono"/>
              </a:rPr>
              <a:t>@Delete</a:t>
            </a:r>
            <a:br>
              <a:rPr lang="de-DE" altLang="de-DE" sz="1800">
                <a:latin typeface="JetBrains Mono"/>
              </a:rPr>
            </a:br>
            <a:r>
              <a:rPr lang="de-DE" altLang="de-DE" sz="1800">
                <a:solidFill>
                  <a:srgbClr val="BBB529"/>
                </a:solidFill>
                <a:latin typeface="JetBrains Mono"/>
              </a:rPr>
              <a:t>    </a:t>
            </a:r>
            <a:r>
              <a:rPr lang="de-DE" altLang="de-DE" sz="1800" err="1">
                <a:solidFill>
                  <a:srgbClr val="CC7832"/>
                </a:solidFill>
                <a:latin typeface="JetBrains Mono"/>
              </a:rPr>
              <a:t>fun</a:t>
            </a:r>
            <a:r>
              <a:rPr lang="de-DE" altLang="de-DE" sz="1800">
                <a:solidFill>
                  <a:srgbClr val="CC7832"/>
                </a:solidFill>
                <a:latin typeface="JetBrains Mono"/>
              </a:rPr>
              <a:t> </a:t>
            </a:r>
            <a:r>
              <a:rPr lang="de-DE" altLang="de-DE" sz="1800" err="1">
                <a:solidFill>
                  <a:srgbClr val="FFC66D"/>
                </a:solidFill>
                <a:latin typeface="JetBrains Mono"/>
              </a:rPr>
              <a:t>deleteUser</a:t>
            </a:r>
            <a:r>
              <a:rPr lang="de-DE" altLang="de-DE" sz="1800">
                <a:solidFill>
                  <a:srgbClr val="A9B7C6"/>
                </a:solidFill>
                <a:latin typeface="JetBrains Mono"/>
              </a:rPr>
              <a:t>(</a:t>
            </a:r>
            <a:r>
              <a:rPr lang="de-DE" altLang="de-DE" sz="1800" err="1">
                <a:solidFill>
                  <a:srgbClr val="A9B7C6"/>
                </a:solidFill>
                <a:latin typeface="JetBrains Mono"/>
              </a:rPr>
              <a:t>localUser</a:t>
            </a:r>
            <a:r>
              <a:rPr lang="de-DE" altLang="de-DE" sz="1800">
                <a:solidFill>
                  <a:srgbClr val="A9B7C6"/>
                </a:solidFill>
                <a:latin typeface="JetBrains Mono"/>
              </a:rPr>
              <a:t>: </a:t>
            </a:r>
            <a:r>
              <a:rPr lang="de-DE" altLang="de-DE" sz="1800" err="1">
                <a:solidFill>
                  <a:srgbClr val="A9B7C6"/>
                </a:solidFill>
                <a:latin typeface="JetBrains Mono"/>
              </a:rPr>
              <a:t>LocalUser</a:t>
            </a:r>
            <a:r>
              <a:rPr lang="de-DE" altLang="de-DE" sz="1800">
                <a:solidFill>
                  <a:srgbClr val="A9B7C6"/>
                </a:solidFill>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A9B7C6"/>
                </a:solidFill>
                <a:effectLst/>
                <a:latin typeface="JetBrains Mono"/>
              </a:rPr>
              <a:t>}</a:t>
            </a:r>
            <a:endParaRPr lang="de-DE" altLang="de-DE" sz="1800" b="0" i="0" u="none" strike="noStrike" cap="none" normalizeH="0" baseline="0">
              <a:ln>
                <a:noFill/>
              </a:ln>
              <a:effectLst/>
              <a:latin typeface="Arial" panose="020B0604020202020204" pitchFamily="34" charset="0"/>
              <a:cs typeface="Arial"/>
            </a:endParaRPr>
          </a:p>
        </p:txBody>
      </p:sp>
      <p:sp>
        <p:nvSpPr>
          <p:cNvPr id="8" name="Textfeld 7">
            <a:extLst>
              <a:ext uri="{FF2B5EF4-FFF2-40B4-BE49-F238E27FC236}">
                <a16:creationId xmlns:a16="http://schemas.microsoft.com/office/drawing/2014/main" id="{C4FCE6E8-CFEF-4624-94EF-E80533366566}"/>
              </a:ext>
            </a:extLst>
          </p:cNvPr>
          <p:cNvSpPr txBox="1"/>
          <p:nvPr/>
        </p:nvSpPr>
        <p:spPr>
          <a:xfrm>
            <a:off x="6565982" y="3277791"/>
            <a:ext cx="5481691"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ct val="50000"/>
              </a:spcBef>
              <a:spcAft>
                <a:spcPct val="0"/>
              </a:spcAft>
            </a:pPr>
            <a:r>
              <a:rPr lang="en-US" sz="1800" err="1"/>
              <a:t>userDao.getAllUsers</a:t>
            </a:r>
            <a:r>
              <a:rPr lang="en-US" sz="1800"/>
              <a:t>().observe(&lt;</a:t>
            </a:r>
            <a:r>
              <a:rPr lang="en-US" sz="1800" err="1"/>
              <a:t>livecycleOwner</a:t>
            </a:r>
            <a:r>
              <a:rPr lang="en-US" sz="1800"/>
              <a:t>&gt;) {</a:t>
            </a:r>
            <a:br>
              <a:rPr lang="en-US" sz="1800"/>
            </a:br>
            <a:r>
              <a:rPr lang="en-US" sz="1800"/>
              <a:t>     </a:t>
            </a:r>
            <a:r>
              <a:rPr lang="en-US" sz="1800" err="1"/>
              <a:t>userListe</a:t>
            </a:r>
            <a:r>
              <a:rPr lang="en-US" sz="1800"/>
              <a:t> </a:t>
            </a:r>
            <a:r>
              <a:rPr lang="en-US" sz="1800" b="1"/>
              <a:t>-&gt;</a:t>
            </a:r>
            <a:br>
              <a:rPr lang="en-US" sz="1800" b="1"/>
            </a:br>
            <a:r>
              <a:rPr lang="en-US" sz="1800">
                <a:solidFill>
                  <a:srgbClr val="808080"/>
                </a:solidFill>
              </a:rPr>
              <a:t>          // </a:t>
            </a:r>
            <a:r>
              <a:rPr lang="en-US" sz="1800" err="1">
                <a:solidFill>
                  <a:srgbClr val="808080"/>
                </a:solidFill>
              </a:rPr>
              <a:t>Verarbeite</a:t>
            </a:r>
            <a:r>
              <a:rPr lang="en-US" sz="1800">
                <a:solidFill>
                  <a:srgbClr val="808080"/>
                </a:solidFill>
              </a:rPr>
              <a:t> </a:t>
            </a:r>
            <a:r>
              <a:rPr lang="en-US" sz="1800" err="1">
                <a:solidFill>
                  <a:srgbClr val="808080"/>
                </a:solidFill>
              </a:rPr>
              <a:t>aktualisierte</a:t>
            </a:r>
            <a:r>
              <a:rPr lang="en-US" sz="1800">
                <a:solidFill>
                  <a:srgbClr val="808080"/>
                </a:solidFill>
              </a:rPr>
              <a:t> </a:t>
            </a:r>
            <a:r>
              <a:rPr lang="en-US" sz="1800" err="1">
                <a:solidFill>
                  <a:srgbClr val="808080"/>
                </a:solidFill>
              </a:rPr>
              <a:t>Liste</a:t>
            </a:r>
            <a:r>
              <a:rPr lang="en-US" sz="1800">
                <a:solidFill>
                  <a:srgbClr val="808080"/>
                </a:solidFill>
              </a:rPr>
              <a:t> von </a:t>
            </a:r>
            <a:r>
              <a:rPr lang="en-US" sz="1800" err="1">
                <a:solidFill>
                  <a:srgbClr val="808080"/>
                </a:solidFill>
              </a:rPr>
              <a:t>Usern</a:t>
            </a:r>
            <a:br>
              <a:rPr lang="en-US" sz="1800"/>
            </a:br>
            <a:r>
              <a:rPr lang="en-US" sz="1800" b="1"/>
              <a:t>}</a:t>
            </a:r>
            <a:endParaRPr lang="en-US" sz="1800">
              <a:cs typeface="Arial"/>
            </a:endParaRPr>
          </a:p>
        </p:txBody>
      </p:sp>
    </p:spTree>
    <p:extLst>
      <p:ext uri="{BB962C8B-B14F-4D97-AF65-F5344CB8AC3E}">
        <p14:creationId xmlns:p14="http://schemas.microsoft.com/office/powerpoint/2010/main" val="40245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ea typeface="+mj-lt"/>
                <a:cs typeface="+mj-lt"/>
              </a:rPr>
              <a:t>DAO: Einschub zu </a:t>
            </a:r>
            <a:r>
              <a:rPr lang="de-DE" sz="2400" err="1">
                <a:ea typeface="+mj-lt"/>
                <a:cs typeface="+mj-lt"/>
              </a:rPr>
              <a:t>LiveData</a:t>
            </a:r>
            <a:r>
              <a:rPr lang="de-DE" sz="2400">
                <a:ea typeface="+mj-lt"/>
                <a:cs typeface="+mj-lt"/>
              </a:rPr>
              <a:t> – Negativbeispiel</a:t>
            </a:r>
            <a:endParaRPr lang="de-DE" sz="2400" b="0">
              <a:ea typeface="+mj-lt"/>
              <a:cs typeface="+mj-lt"/>
            </a:endParaRPr>
          </a:p>
          <a:p>
            <a:endParaRPr lang="de-DE" sz="2400">
              <a:cs typeface="Arial"/>
            </a:endParaRPr>
          </a:p>
        </p:txBody>
      </p:sp>
      <p:sp>
        <p:nvSpPr>
          <p:cNvPr id="2" name="Rectangle 1">
            <a:extLst>
              <a:ext uri="{FF2B5EF4-FFF2-40B4-BE49-F238E27FC236}">
                <a16:creationId xmlns:a16="http://schemas.microsoft.com/office/drawing/2014/main" id="{C37688EA-D045-4A54-A31D-99C5CA34A0F4}"/>
              </a:ext>
            </a:extLst>
          </p:cNvPr>
          <p:cNvSpPr>
            <a:spLocks noChangeArrowheads="1"/>
          </p:cNvSpPr>
          <p:nvPr/>
        </p:nvSpPr>
        <p:spPr bwMode="auto">
          <a:xfrm>
            <a:off x="1633492" y="2165633"/>
            <a:ext cx="7965835"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de-DE" altLang="de-DE" sz="2400" b="0" i="0" u="none" strike="noStrike" cap="none" normalizeH="0" baseline="0">
                <a:ln>
                  <a:noFill/>
                </a:ln>
                <a:solidFill>
                  <a:srgbClr val="BBB529"/>
                </a:solidFill>
                <a:effectLst/>
                <a:latin typeface="JetBrains Mono"/>
              </a:rPr>
              <a:t>@Dao</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a:ln>
                  <a:noFill/>
                </a:ln>
                <a:solidFill>
                  <a:srgbClr val="CC7832"/>
                </a:solidFill>
                <a:effectLst/>
                <a:latin typeface="JetBrains Mono"/>
              </a:rPr>
              <a:t>interface </a:t>
            </a:r>
            <a:r>
              <a:rPr kumimoji="0" lang="de-DE" altLang="de-DE" sz="2400" b="0" i="0" u="none" strike="noStrike" cap="none" normalizeH="0" baseline="0" err="1">
                <a:ln>
                  <a:noFill/>
                </a:ln>
                <a:solidFill>
                  <a:srgbClr val="A9B7C6"/>
                </a:solidFill>
                <a:effectLst/>
                <a:latin typeface="JetBrains Mono"/>
              </a:rPr>
              <a:t>LocalUserDao</a:t>
            </a: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r>
              <a:rPr lang="de-DE" altLang="de-DE" sz="2400">
                <a:solidFill>
                  <a:srgbClr val="A9B7C6"/>
                </a:solidFill>
                <a:latin typeface="JetBrains Mono"/>
              </a:rPr>
              <a:t>   </a:t>
            </a:r>
            <a:r>
              <a:rPr kumimoji="0" lang="de-DE" altLang="de-DE" sz="2400" b="0" i="0" u="none" strike="noStrike" cap="none" normalizeH="0" baseline="0">
                <a:ln>
                  <a:noFill/>
                </a:ln>
                <a:solidFill>
                  <a:srgbClr val="A9B7C6"/>
                </a:solidFill>
                <a:effectLst/>
                <a:latin typeface="JetBrains Mono"/>
              </a:rPr>
              <a:t> ...</a:t>
            </a:r>
          </a:p>
          <a:p>
            <a:pPr defTabSz="914400" eaLnBrk="0" fontAlgn="base" hangingPunct="0">
              <a:spcBef>
                <a:spcPct val="0"/>
              </a:spcBef>
              <a:spcAft>
                <a:spcPct val="0"/>
              </a:spcAft>
            </a:pPr>
            <a:br>
              <a:rPr kumimoji="0" lang="de-DE" altLang="de-DE" sz="2400" b="0" i="0" u="none" strike="noStrike" cap="none" normalizeH="0" baseline="0">
                <a:ln>
                  <a:noFill/>
                </a:ln>
                <a:solidFill>
                  <a:srgbClr val="A9B7C6"/>
                </a:solidFill>
                <a:effectLst/>
                <a:latin typeface="JetBrains Mono"/>
              </a:rPr>
            </a:br>
            <a:r>
              <a:rPr lang="de-DE" altLang="de-DE" sz="2400">
                <a:solidFill>
                  <a:srgbClr val="A9B7C6"/>
                </a:solidFill>
                <a:latin typeface="JetBrains Mono"/>
              </a:rPr>
              <a:t>   </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@Query</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a:ln>
                  <a:noFill/>
                </a:ln>
                <a:solidFill>
                  <a:srgbClr val="6A8759"/>
                </a:solidFill>
                <a:effectLst/>
                <a:latin typeface="JetBrains Mono"/>
              </a:rPr>
              <a:t>"SELECT * FROM </a:t>
            </a:r>
            <a:r>
              <a:rPr kumimoji="0" lang="de-DE" altLang="de-DE" sz="2400" b="0" i="0" u="none" strike="noStrike" cap="none" normalizeH="0" baseline="0" err="1">
                <a:ln>
                  <a:noFill/>
                </a:ln>
                <a:solidFill>
                  <a:srgbClr val="6A8759"/>
                </a:solidFill>
                <a:effectLst/>
                <a:latin typeface="JetBrains Mono"/>
              </a:rPr>
              <a:t>LocalUser</a:t>
            </a:r>
            <a:r>
              <a:rPr kumimoji="0" lang="de-DE" altLang="de-DE" sz="2400" b="0" i="0" u="none" strike="noStrike" cap="none" normalizeH="0" baseline="0">
                <a:ln>
                  <a:noFill/>
                </a:ln>
                <a:solidFill>
                  <a:srgbClr val="6A8759"/>
                </a:solidFill>
                <a:effectLst/>
                <a:latin typeface="JetBrains Mono"/>
              </a:rPr>
              <a:t> WHERE </a:t>
            </a:r>
            <a:r>
              <a:rPr kumimoji="0" lang="de-DE" altLang="de-DE" sz="2400" b="0" i="0" u="none" strike="noStrike" cap="none" normalizeH="0" baseline="0" err="1">
                <a:ln>
                  <a:noFill/>
                </a:ln>
                <a:solidFill>
                  <a:srgbClr val="6A8759"/>
                </a:solidFill>
                <a:effectLst/>
                <a:latin typeface="JetBrains Mono"/>
              </a:rPr>
              <a:t>user_id</a:t>
            </a:r>
            <a:r>
              <a:rPr kumimoji="0" lang="de-DE" altLang="de-DE" sz="2400" b="0" i="0" u="none" strike="noStrike" cap="none" normalizeH="0" baseline="0">
                <a:ln>
                  <a:noFill/>
                </a:ln>
                <a:solidFill>
                  <a:srgbClr val="6A8759"/>
                </a:solidFill>
                <a:effectLst/>
                <a:latin typeface="JetBrains Mono"/>
              </a:rPr>
              <a:t> = (:</a:t>
            </a:r>
            <a:r>
              <a:rPr kumimoji="0" lang="de-DE" altLang="de-DE" sz="2400" b="0" i="0" u="none" strike="noStrike" cap="none" normalizeH="0" baseline="0" err="1">
                <a:ln>
                  <a:noFill/>
                </a:ln>
                <a:solidFill>
                  <a:srgbClr val="6A8759"/>
                </a:solidFill>
                <a:effectLst/>
                <a:latin typeface="JetBrains Mono"/>
              </a:rPr>
              <a:t>id</a:t>
            </a:r>
            <a:r>
              <a:rPr kumimoji="0" lang="de-DE" altLang="de-DE" sz="2400" b="0" i="0" u="none" strike="noStrike" cap="none" normalizeH="0" baseline="0">
                <a:ln>
                  <a:noFill/>
                </a:ln>
                <a:solidFill>
                  <a:srgbClr val="6A8759"/>
                </a:solidFill>
                <a:effectLst/>
                <a:latin typeface="JetBrains Mono"/>
              </a:rPr>
              <a:t>)"</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lang="de-DE" altLang="de-DE" sz="2400">
                <a:solidFill>
                  <a:srgbClr val="A9B7C6"/>
                </a:solidFill>
                <a:latin typeface="JetBrains Mono"/>
              </a:rPr>
              <a:t>   </a:t>
            </a: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fun</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FFC66D"/>
                </a:solidFill>
                <a:effectLst/>
                <a:latin typeface="JetBrains Mono"/>
              </a:rPr>
              <a:t>getUserById</a:t>
            </a:r>
            <a:r>
              <a:rPr kumimoji="0" lang="de-DE" altLang="de-DE" sz="2400" b="0" i="0" u="none" strike="noStrike" cap="none" normalizeH="0" baseline="0">
                <a:ln>
                  <a:noFill/>
                </a:ln>
                <a:solidFill>
                  <a:srgbClr val="A9B7C6"/>
                </a:solidFill>
                <a:effectLst/>
                <a:latin typeface="JetBrains Mono"/>
              </a:rPr>
              <a:t>(</a:t>
            </a:r>
            <a:r>
              <a:rPr kumimoji="0" lang="de-DE" altLang="de-DE" sz="2400" b="0" i="0" u="none" strike="noStrike" cap="none" normalizeH="0" baseline="0" err="1">
                <a:ln>
                  <a:noFill/>
                </a:ln>
                <a:solidFill>
                  <a:srgbClr val="A9B7C6"/>
                </a:solidFill>
                <a:effectLst/>
                <a:latin typeface="JetBrains Mono"/>
              </a:rPr>
              <a:t>id</a:t>
            </a:r>
            <a:r>
              <a:rPr kumimoji="0" lang="de-DE" altLang="de-DE" sz="2400" b="0" i="0" u="none" strike="noStrike" cap="none" normalizeH="0" baseline="0">
                <a:ln>
                  <a:noFill/>
                </a:ln>
                <a:solidFill>
                  <a:srgbClr val="A9B7C6"/>
                </a:solidFill>
                <a:effectLst/>
                <a:latin typeface="JetBrains Mono"/>
              </a:rPr>
              <a:t>: Long): </a:t>
            </a:r>
            <a:r>
              <a:rPr lang="de-DE" altLang="de-DE" sz="2400" b="1" u="sng" err="1">
                <a:solidFill>
                  <a:srgbClr val="FF0000"/>
                </a:solidFill>
                <a:latin typeface="JetBrains Mono"/>
              </a:rPr>
              <a:t>LiveData</a:t>
            </a:r>
            <a:r>
              <a:rPr lang="de-DE" altLang="de-DE" sz="2400">
                <a:solidFill>
                  <a:srgbClr val="A9B7C6"/>
                </a:solidFill>
                <a:latin typeface="JetBrains Mono"/>
              </a:rPr>
              <a:t>&lt;</a:t>
            </a:r>
            <a:r>
              <a:rPr lang="de-DE" sz="2400" err="1">
                <a:solidFill>
                  <a:srgbClr val="A9B7C6"/>
                </a:solidFill>
                <a:cs typeface="Arial"/>
              </a:rPr>
              <a:t>LocalUser</a:t>
            </a:r>
            <a:r>
              <a:rPr lang="de-DE" sz="2400">
                <a:solidFill>
                  <a:srgbClr val="A9B7C6"/>
                </a:solidFill>
                <a:cs typeface="Arial"/>
              </a:rPr>
              <a:t>?&gt;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50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DE39-42F2-4491-8959-4C7D9041078C}"/>
              </a:ext>
            </a:extLst>
          </p:cNvPr>
          <p:cNvSpPr>
            <a:spLocks noGrp="1"/>
          </p:cNvSpPr>
          <p:nvPr>
            <p:ph type="ctrTitle"/>
          </p:nvPr>
        </p:nvSpPr>
        <p:spPr/>
        <p:txBody>
          <a:bodyPr/>
          <a:lstStyle/>
          <a:p>
            <a:r>
              <a:rPr lang="de-DE"/>
              <a:t>Beziehungen</a:t>
            </a:r>
          </a:p>
        </p:txBody>
      </p:sp>
    </p:spTree>
    <p:extLst>
      <p:ext uri="{BB962C8B-B14F-4D97-AF65-F5344CB8AC3E}">
        <p14:creationId xmlns:p14="http://schemas.microsoft.com/office/powerpoint/2010/main" val="12786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1:n Beziehung zwischen einem User und vielen Dateien</a:t>
            </a:r>
            <a:endParaRPr lang="de-DE"/>
          </a:p>
        </p:txBody>
      </p:sp>
      <p:sp>
        <p:nvSpPr>
          <p:cNvPr id="4" name="Rectangle 1">
            <a:extLst>
              <a:ext uri="{FF2B5EF4-FFF2-40B4-BE49-F238E27FC236}">
                <a16:creationId xmlns:a16="http://schemas.microsoft.com/office/drawing/2014/main" id="{06F01DD5-F6BD-4085-9A84-56C58507041C}"/>
              </a:ext>
            </a:extLst>
          </p:cNvPr>
          <p:cNvSpPr>
            <a:spLocks noChangeArrowheads="1"/>
          </p:cNvSpPr>
          <p:nvPr/>
        </p:nvSpPr>
        <p:spPr bwMode="auto">
          <a:xfrm>
            <a:off x="1340527" y="1565827"/>
            <a:ext cx="4225387" cy="424731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BBB529"/>
                </a:solidFill>
                <a:effectLst/>
                <a:latin typeface="JetBrains Mono"/>
              </a:rPr>
              <a:t>@Entity</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err="1">
                <a:ln>
                  <a:noFill/>
                </a:ln>
                <a:solidFill>
                  <a:srgbClr val="CC7832"/>
                </a:solidFill>
                <a:effectLst/>
                <a:latin typeface="JetBrains Mono"/>
              </a:rPr>
              <a:t>data</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@PrimaryKey</a:t>
            </a:r>
            <a:r>
              <a:rPr kumimoji="0" lang="de-DE" altLang="de-DE" sz="1800" b="0" i="0" u="none" strike="noStrike" cap="none" normalizeH="0" baseline="0">
                <a:ln>
                  <a:noFill/>
                </a:ln>
                <a:solidFill>
                  <a:srgbClr val="A9B7C6"/>
                </a:solidFill>
                <a:effectLst/>
                <a:latin typeface="JetBrains Mono"/>
              </a:rPr>
              <a:t>(autoGenerate = </a:t>
            </a:r>
            <a:r>
              <a:rPr kumimoji="0" lang="de-DE" altLang="de-DE" sz="1800" b="0" i="0" u="none" strike="noStrike" cap="none" normalizeH="0" baseline="0" err="1">
                <a:ln>
                  <a:noFill/>
                </a:ln>
                <a:solidFill>
                  <a:srgbClr val="CC7832"/>
                </a:solidFill>
                <a:effectLst/>
                <a:latin typeface="JetBrains Mono"/>
              </a:rPr>
              <a:t>true</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userId</a:t>
            </a:r>
            <a:r>
              <a:rPr kumimoji="0" lang="de-DE" altLang="de-DE" sz="1800" b="0" i="0" u="none" strike="noStrike" cap="none" normalizeH="0" baseline="0">
                <a:ln>
                  <a:noFill/>
                </a:ln>
                <a:solidFill>
                  <a:srgbClr val="A9B7C6"/>
                </a:solidFill>
                <a:effectLst/>
                <a:latin typeface="JetBrains Mono"/>
              </a:rPr>
              <a:t>: Long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endParaRPr kumimoji="0" lang="de-DE" altLang="de-DE" sz="1800" b="0" i="0" u="none" strike="noStrike" cap="none" normalizeH="0" baseline="0">
              <a:ln>
                <a:noFill/>
              </a:ln>
              <a:solidFill>
                <a:srgbClr val="CC7832"/>
              </a:solidFill>
              <a:effectLst/>
              <a:latin typeface="JetBrains Mono"/>
            </a:endParaRPr>
          </a:p>
          <a:p>
            <a:pPr lvl="0" defTabSz="914400" eaLnBrk="0" fontAlgn="base" hangingPunct="0">
              <a:spcBef>
                <a:spcPct val="0"/>
              </a:spcBef>
              <a:spcAft>
                <a:spcPct val="0"/>
              </a:spcAft>
            </a:pPr>
            <a:r>
              <a:rPr lang="de-DE" altLang="de-DE" sz="1800">
                <a:solidFill>
                  <a:srgbClr val="CC7832"/>
                </a:solidFill>
                <a:latin typeface="JetBrains Mono"/>
              </a:rPr>
              <a:t>    </a:t>
            </a:r>
            <a:r>
              <a:rPr lang="de-DE" altLang="de-DE" sz="1800">
                <a:solidFill>
                  <a:srgbClr val="BBB529"/>
                </a:solidFill>
                <a:latin typeface="JetBrains Mono"/>
              </a:rPr>
              <a:t>@ColumnInfo</a:t>
            </a:r>
            <a:r>
              <a:rPr lang="de-DE" altLang="de-DE" sz="1800">
                <a:solidFill>
                  <a:srgbClr val="A9B7C6"/>
                </a:solidFill>
                <a:latin typeface="JetBrains Mono"/>
              </a:rPr>
              <a:t>(index = </a:t>
            </a:r>
            <a:r>
              <a:rPr lang="de-DE" altLang="de-DE" sz="1800" err="1">
                <a:solidFill>
                  <a:srgbClr val="CC7832"/>
                </a:solidFill>
                <a:latin typeface="JetBrains Mono"/>
              </a:rPr>
              <a:t>true</a:t>
            </a:r>
            <a:r>
              <a:rPr lang="de-DE" altLang="de-DE" sz="1800">
                <a:solidFill>
                  <a:srgbClr val="A9B7C6"/>
                </a:solidFill>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p>
          <a:p>
            <a:pPr lvl="0" defTabSz="914400" eaLnBrk="0" fontAlgn="base" hangingPunct="0">
              <a:spcBef>
                <a:spcPct val="0"/>
              </a:spcBef>
              <a:spcAft>
                <a:spcPct val="0"/>
              </a:spcAft>
            </a:pP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firstName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last_login</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var</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lastLogin</a:t>
            </a:r>
            <a:r>
              <a:rPr kumimoji="0" lang="de-DE" altLang="de-DE" sz="1800" b="0" i="0" u="none" strike="noStrike" cap="none" normalizeH="0" baseline="0">
                <a:ln>
                  <a:noFill/>
                </a:ln>
                <a:solidFill>
                  <a:srgbClr val="A9B7C6"/>
                </a:solidFill>
                <a:effectLst/>
                <a:latin typeface="JetBrains Mono"/>
              </a:rPr>
              <a:t>: Long</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8A26E98D-C81E-492E-89A6-0AF0393B74DA}"/>
              </a:ext>
            </a:extLst>
          </p:cNvPr>
          <p:cNvSpPr>
            <a:spLocks noChangeArrowheads="1"/>
          </p:cNvSpPr>
          <p:nvPr/>
        </p:nvSpPr>
        <p:spPr bwMode="auto">
          <a:xfrm>
            <a:off x="6097239" y="1567404"/>
            <a:ext cx="3727239"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BBB529"/>
                </a:solidFill>
                <a:effectLst/>
                <a:latin typeface="JetBrains Mono"/>
              </a:rPr>
              <a:t>@Entity</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err="1">
                <a:ln>
                  <a:noFill/>
                </a:ln>
                <a:solidFill>
                  <a:srgbClr val="CC7832"/>
                </a:solidFill>
                <a:effectLst/>
                <a:latin typeface="JetBrains Mono"/>
              </a:rPr>
              <a:t>data</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LocalFile</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@PrimaryKey</a:t>
            </a:r>
            <a:r>
              <a:rPr kumimoji="0" lang="de-DE" altLang="de-DE" sz="1800" b="0" i="0" u="none" strike="noStrike" cap="none" normalizeH="0" baseline="0">
                <a:ln>
                  <a:noFill/>
                </a:ln>
                <a:solidFill>
                  <a:srgbClr val="A9B7C6"/>
                </a:solidFill>
                <a:effectLst/>
                <a:latin typeface="JetBrains Mono"/>
              </a:rPr>
              <a:t>(autoGenerate = </a:t>
            </a:r>
            <a:r>
              <a:rPr kumimoji="0" lang="de-DE" altLang="de-DE" sz="1800" b="0" i="0" u="none" strike="noStrike" cap="none" normalizeH="0" baseline="0" err="1">
                <a:ln>
                  <a:noFill/>
                </a:ln>
                <a:solidFill>
                  <a:srgbClr val="CC7832"/>
                </a:solidFill>
                <a:effectLst/>
                <a:latin typeface="JetBrains Mono"/>
              </a:rPr>
              <a:t>true</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file_id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fileId</a:t>
            </a:r>
            <a:r>
              <a:rPr kumimoji="0" lang="de-DE" altLang="de-DE" sz="1800" b="0" i="0" u="none" strike="noStrike" cap="none" normalizeH="0" baseline="0">
                <a:ln>
                  <a:noFill/>
                </a:ln>
                <a:solidFill>
                  <a:srgbClr val="A9B7C6"/>
                </a:solidFill>
                <a:effectLst/>
                <a:latin typeface="JetBrains Mono"/>
              </a:rPr>
              <a:t>: Long</a:t>
            </a:r>
            <a:r>
              <a:rPr kumimoji="0" lang="de-DE" altLang="de-DE" sz="1800" b="0" i="0" u="none" strike="noStrike" cap="none" normalizeH="0" baseline="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userId</a:t>
            </a:r>
            <a:r>
              <a:rPr kumimoji="0" lang="de-DE" altLang="de-DE" sz="1800" b="0" i="0" u="none" strike="noStrike" cap="none" normalizeH="0" baseline="0">
                <a:ln>
                  <a:noFill/>
                </a:ln>
                <a:solidFill>
                  <a:srgbClr val="A9B7C6"/>
                </a:solidFill>
                <a:effectLst/>
                <a:latin typeface="JetBrains Mono"/>
              </a:rPr>
              <a:t>: Long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file_name</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fileName</a:t>
            </a:r>
            <a:r>
              <a:rPr kumimoji="0" lang="de-DE" altLang="de-DE" sz="1800" b="0" i="0" u="none" strike="noStrike" cap="none" normalizeH="0" baseline="0">
                <a:ln>
                  <a:noFill/>
                </a:ln>
                <a:solidFill>
                  <a:srgbClr val="A9B7C6"/>
                </a:solidFill>
                <a:effectLst/>
                <a:latin typeface="JetBrains Mono"/>
              </a:rPr>
              <a:t>: String</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C01975C3-BAFA-4207-956D-FEC487ACC59E}"/>
              </a:ext>
            </a:extLst>
          </p:cNvPr>
          <p:cNvCxnSpPr>
            <a:cxnSpLocks/>
          </p:cNvCxnSpPr>
          <p:nvPr/>
        </p:nvCxnSpPr>
        <p:spPr>
          <a:xfrm>
            <a:off x="3459325" y="2939041"/>
            <a:ext cx="2882689" cy="75637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66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1:n Beziehung zwischen einem User und vielen Dateien</a:t>
            </a:r>
            <a:endParaRPr lang="de-DE"/>
          </a:p>
        </p:txBody>
      </p:sp>
      <p:sp>
        <p:nvSpPr>
          <p:cNvPr id="2" name="Rectangle 1">
            <a:extLst>
              <a:ext uri="{FF2B5EF4-FFF2-40B4-BE49-F238E27FC236}">
                <a16:creationId xmlns:a16="http://schemas.microsoft.com/office/drawing/2014/main" id="{514A19BA-AEE8-43F5-B0FF-8D53661E9E5A}"/>
              </a:ext>
            </a:extLst>
          </p:cNvPr>
          <p:cNvSpPr>
            <a:spLocks noChangeArrowheads="1"/>
          </p:cNvSpPr>
          <p:nvPr/>
        </p:nvSpPr>
        <p:spPr bwMode="auto">
          <a:xfrm>
            <a:off x="1358283" y="1997839"/>
            <a:ext cx="3460114"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err="1">
                <a:ln>
                  <a:noFill/>
                </a:ln>
                <a:solidFill>
                  <a:srgbClr val="CC7832"/>
                </a:solidFill>
                <a:effectLst/>
                <a:latin typeface="JetBrains Mono"/>
              </a:rPr>
              <a:t>data</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UserWithFiles</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@Embedded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@Relation</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parentColumn</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entityColumn</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br>
              <a:rPr kumimoji="0" lang="de-DE" altLang="de-DE" sz="1800" b="0" i="0" u="none" strike="noStrike" cap="none" normalizeH="0" baseline="0">
                <a:ln>
                  <a:noFill/>
                </a:ln>
                <a:solidFill>
                  <a:srgbClr val="6A8759"/>
                </a:solidFill>
                <a:effectLst/>
                <a:latin typeface="JetBrains Mono"/>
              </a:rPr>
            </a:br>
            <a:r>
              <a:rPr kumimoji="0" lang="de-DE" altLang="de-DE" sz="1800" b="0" i="0" u="none" strike="noStrike" cap="none" normalizeH="0" baseline="0">
                <a:ln>
                  <a:noFill/>
                </a:ln>
                <a:solidFill>
                  <a:srgbClr val="6A8759"/>
                </a:solidFill>
                <a:effectLst/>
                <a:latin typeface="JetBrains Mono"/>
              </a:rPr>
              <a:t>    </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files</a:t>
            </a:r>
            <a:r>
              <a:rPr kumimoji="0" lang="de-DE" altLang="de-DE" sz="1800" b="0" i="0" u="none" strike="noStrike" cap="none" normalizeH="0" baseline="0">
                <a:ln>
                  <a:noFill/>
                </a:ln>
                <a:solidFill>
                  <a:srgbClr val="A9B7C6"/>
                </a:solidFill>
                <a:effectLst/>
                <a:latin typeface="JetBrains Mono"/>
              </a:rPr>
              <a:t>: List&lt;</a:t>
            </a:r>
            <a:r>
              <a:rPr kumimoji="0" lang="de-DE" altLang="de-DE" sz="1800" b="0" i="0" u="none" strike="noStrike" cap="none" normalizeH="0" baseline="0" err="1">
                <a:ln>
                  <a:noFill/>
                </a:ln>
                <a:solidFill>
                  <a:srgbClr val="A9B7C6"/>
                </a:solidFill>
                <a:effectLst/>
                <a:latin typeface="JetBrains Mono"/>
              </a:rPr>
              <a:t>LocalFile</a:t>
            </a:r>
            <a:r>
              <a:rPr kumimoji="0" lang="de-DE" altLang="de-DE" sz="1800" b="0" i="0" u="none" strike="noStrike" cap="none" normalizeH="0" baseline="0">
                <a:ln>
                  <a:noFill/>
                </a:ln>
                <a:solidFill>
                  <a:srgbClr val="A9B7C6"/>
                </a:solidFill>
                <a:effectLst/>
                <a:latin typeface="JetBrains Mono"/>
              </a:rPr>
              <a:t>&gt;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82469D0-F0D2-4880-A3FD-378333C9DA4D}"/>
              </a:ext>
            </a:extLst>
          </p:cNvPr>
          <p:cNvSpPr>
            <a:spLocks noChangeArrowheads="1"/>
          </p:cNvSpPr>
          <p:nvPr/>
        </p:nvSpPr>
        <p:spPr bwMode="auto">
          <a:xfrm>
            <a:off x="6097239" y="1997839"/>
            <a:ext cx="456240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BBB529"/>
                </a:solidFill>
                <a:effectLst/>
                <a:latin typeface="JetBrains Mono"/>
              </a:rPr>
              <a:t>@Dao</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err="1">
                <a:ln>
                  <a:noFill/>
                </a:ln>
                <a:solidFill>
                  <a:srgbClr val="CC7832"/>
                </a:solidFill>
                <a:effectLst/>
                <a:latin typeface="JetBrains Mono"/>
              </a:rPr>
              <a:t>interface</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LocalUserDao</a:t>
            </a:r>
            <a:r>
              <a:rPr kumimoji="0" lang="de-DE" altLang="de-DE" sz="1800" b="0" i="0" u="none" strike="noStrike" cap="none" normalizeH="0" baseline="0">
                <a:ln>
                  <a:noFill/>
                </a:ln>
                <a:solidFill>
                  <a:srgbClr val="A9B7C6"/>
                </a:solidFill>
                <a:effectLst/>
                <a:latin typeface="JetBrains Mono"/>
              </a:rPr>
              <a:t> {</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br>
              <a:rPr kumimoji="0" lang="de-DE" altLang="de-DE" sz="1800" b="0" i="0" u="none" strike="noStrike" cap="none" normalizeH="0" baseline="0">
                <a:ln>
                  <a:noFill/>
                </a:ln>
                <a:solidFill>
                  <a:srgbClr val="A9B7C6"/>
                </a:solidFill>
                <a:effectLst/>
                <a:latin typeface="JetBrains Mono"/>
              </a:rPr>
            </a:b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@Transaction</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a:ln>
                  <a:noFill/>
                </a:ln>
                <a:solidFill>
                  <a:srgbClr val="BBB529"/>
                </a:solidFill>
                <a:effectLst/>
                <a:latin typeface="JetBrains Mono"/>
              </a:rPr>
              <a:t>    @Query</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a:ln>
                  <a:noFill/>
                </a:ln>
                <a:solidFill>
                  <a:srgbClr val="6A8759"/>
                </a:solidFill>
                <a:effectLst/>
                <a:latin typeface="JetBrains Mono"/>
              </a:rPr>
              <a:t>"SELECT * FROM </a:t>
            </a:r>
            <a:r>
              <a:rPr kumimoji="0" lang="de-DE" altLang="de-DE" sz="1800" b="0" i="0" u="none" strike="noStrike" cap="none" normalizeH="0" baseline="0" err="1">
                <a:ln>
                  <a:noFill/>
                </a:ln>
                <a:solidFill>
                  <a:srgbClr val="6A8759"/>
                </a:solidFill>
                <a:effectLst/>
                <a:latin typeface="JetBrains Mono"/>
              </a:rPr>
              <a:t>LocalUser</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getUsersWithFiles</a:t>
            </a:r>
            <a:r>
              <a:rPr kumimoji="0" lang="de-DE" altLang="de-DE" sz="1800" b="0" i="0" u="none" strike="noStrike" cap="none" normalizeH="0" baseline="0">
                <a:ln>
                  <a:noFill/>
                </a:ln>
                <a:solidFill>
                  <a:srgbClr val="A9B7C6"/>
                </a:solidFill>
                <a:effectLst/>
                <a:latin typeface="JetBrains Mono"/>
              </a:rPr>
              <a:t>(): List&lt;</a:t>
            </a:r>
            <a:r>
              <a:rPr kumimoji="0" lang="de-DE" altLang="de-DE" sz="1800" b="0" i="0" u="none" strike="noStrike" cap="none" normalizeH="0" baseline="0" err="1">
                <a:ln>
                  <a:noFill/>
                </a:ln>
                <a:solidFill>
                  <a:srgbClr val="A9B7C6"/>
                </a:solidFill>
                <a:effectLst/>
                <a:latin typeface="JetBrains Mono"/>
              </a:rPr>
              <a:t>UserWithFiles</a:t>
            </a:r>
            <a:r>
              <a:rPr kumimoji="0" lang="de-DE" altLang="de-DE" sz="1800" b="0" i="0" u="none" strike="noStrike" cap="none" normalizeH="0" baseline="0">
                <a:ln>
                  <a:noFill/>
                </a:ln>
                <a:solidFill>
                  <a:srgbClr val="A9B7C6"/>
                </a:solidFill>
                <a:effectLst/>
                <a:latin typeface="JetBrains Mono"/>
              </a:rPr>
              <a:t>&gt;</a:t>
            </a:r>
            <a:br>
              <a:rPr kumimoji="0" lang="de-DE" altLang="de-DE" sz="1800" b="0" i="0" u="none" strike="noStrike" cap="none" normalizeH="0" baseline="0">
                <a:ln>
                  <a:noFill/>
                </a:ln>
                <a:solidFill>
                  <a:srgbClr val="A9B7C6"/>
                </a:solidFill>
                <a:effectLst/>
                <a:latin typeface="JetBrains Mono"/>
              </a:rPr>
            </a:b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2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DE39-42F2-4491-8959-4C7D9041078C}"/>
              </a:ext>
            </a:extLst>
          </p:cNvPr>
          <p:cNvSpPr>
            <a:spLocks noGrp="1"/>
          </p:cNvSpPr>
          <p:nvPr>
            <p:ph type="ctrTitle"/>
          </p:nvPr>
        </p:nvSpPr>
        <p:spPr/>
        <p:txBody>
          <a:bodyPr/>
          <a:lstStyle/>
          <a:p>
            <a:r>
              <a:rPr lang="de-DE"/>
              <a:t>Datenbank</a:t>
            </a:r>
          </a:p>
        </p:txBody>
      </p:sp>
      <p:pic>
        <p:nvPicPr>
          <p:cNvPr id="4" name="Picture 3">
            <a:extLst>
              <a:ext uri="{FF2B5EF4-FFF2-40B4-BE49-F238E27FC236}">
                <a16:creationId xmlns:a16="http://schemas.microsoft.com/office/drawing/2014/main" id="{ABDDFA11-8F48-4943-AC38-8738464665F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65683" y="1153959"/>
            <a:ext cx="5946187" cy="4550081"/>
          </a:xfrm>
          <a:prstGeom prst="rect">
            <a:avLst/>
          </a:prstGeom>
        </p:spPr>
      </p:pic>
      <p:sp>
        <p:nvSpPr>
          <p:cNvPr id="5" name="TextBox 4">
            <a:extLst>
              <a:ext uri="{FF2B5EF4-FFF2-40B4-BE49-F238E27FC236}">
                <a16:creationId xmlns:a16="http://schemas.microsoft.com/office/drawing/2014/main" id="{6364A459-CDC4-4886-A56A-192554F2C09F}"/>
              </a:ext>
            </a:extLst>
          </p:cNvPr>
          <p:cNvSpPr txBox="1"/>
          <p:nvPr/>
        </p:nvSpPr>
        <p:spPr>
          <a:xfrm>
            <a:off x="7936637" y="4545367"/>
            <a:ext cx="1615827"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err="1"/>
              <a:t>Get</a:t>
            </a:r>
            <a:r>
              <a:rPr lang="de-DE"/>
              <a:t>/Set </a:t>
            </a:r>
            <a:r>
              <a:rPr lang="de-DE" err="1"/>
              <a:t>fields</a:t>
            </a:r>
            <a:endParaRPr lang="de-DE"/>
          </a:p>
        </p:txBody>
      </p:sp>
      <p:sp>
        <p:nvSpPr>
          <p:cNvPr id="6" name="TextBox 5">
            <a:extLst>
              <a:ext uri="{FF2B5EF4-FFF2-40B4-BE49-F238E27FC236}">
                <a16:creationId xmlns:a16="http://schemas.microsoft.com/office/drawing/2014/main" id="{3728818F-3C29-44B8-99C8-A066C0D3DFA0}"/>
              </a:ext>
            </a:extLst>
          </p:cNvPr>
          <p:cNvSpPr txBox="1"/>
          <p:nvPr/>
        </p:nvSpPr>
        <p:spPr>
          <a:xfrm>
            <a:off x="6427434" y="4268368"/>
            <a:ext cx="775853"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a:t>CRUD</a:t>
            </a:r>
          </a:p>
        </p:txBody>
      </p:sp>
      <p:sp>
        <p:nvSpPr>
          <p:cNvPr id="7" name="TextBox 6">
            <a:extLst>
              <a:ext uri="{FF2B5EF4-FFF2-40B4-BE49-F238E27FC236}">
                <a16:creationId xmlns:a16="http://schemas.microsoft.com/office/drawing/2014/main" id="{EDCDB716-C724-4CD9-8108-9F5B6110027D}"/>
              </a:ext>
            </a:extLst>
          </p:cNvPr>
          <p:cNvSpPr txBox="1"/>
          <p:nvPr/>
        </p:nvSpPr>
        <p:spPr>
          <a:xfrm>
            <a:off x="4289320" y="3808520"/>
            <a:ext cx="1913985"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a:t>Create DB/DAO</a:t>
            </a:r>
          </a:p>
        </p:txBody>
      </p:sp>
      <p:sp>
        <p:nvSpPr>
          <p:cNvPr id="8" name="Rectangle: Rounded Corners 7">
            <a:extLst>
              <a:ext uri="{FF2B5EF4-FFF2-40B4-BE49-F238E27FC236}">
                <a16:creationId xmlns:a16="http://schemas.microsoft.com/office/drawing/2014/main" id="{FEAC7AE6-66D7-45AE-93FD-49F718138F54}"/>
              </a:ext>
            </a:extLst>
          </p:cNvPr>
          <p:cNvSpPr/>
          <p:nvPr/>
        </p:nvSpPr>
        <p:spPr bwMode="gray">
          <a:xfrm>
            <a:off x="3665683" y="1153958"/>
            <a:ext cx="5771280" cy="985559"/>
          </a:xfrm>
          <a:prstGeom prst="roundRect">
            <a:avLst/>
          </a:prstGeom>
          <a:noFill/>
          <a:ln w="412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518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High-Level Architektur</a:t>
            </a:r>
            <a:endParaRPr lang="de-DE"/>
          </a:p>
        </p:txBody>
      </p:sp>
      <p:pic>
        <p:nvPicPr>
          <p:cNvPr id="17" name="Picture 16">
            <a:extLst>
              <a:ext uri="{FF2B5EF4-FFF2-40B4-BE49-F238E27FC236}">
                <a16:creationId xmlns:a16="http://schemas.microsoft.com/office/drawing/2014/main" id="{A6E93F93-367B-4DFE-BF56-007A114EBA6A}"/>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3124145" y="1438044"/>
            <a:ext cx="5946187" cy="4550081"/>
          </a:xfrm>
          <a:prstGeom prst="rect">
            <a:avLst/>
          </a:prstGeom>
        </p:spPr>
      </p:pic>
      <p:sp>
        <p:nvSpPr>
          <p:cNvPr id="18" name="TextBox 17">
            <a:extLst>
              <a:ext uri="{FF2B5EF4-FFF2-40B4-BE49-F238E27FC236}">
                <a16:creationId xmlns:a16="http://schemas.microsoft.com/office/drawing/2014/main" id="{719E1A2F-DFC1-4A1A-96B7-EB4F4D6D27C3}"/>
              </a:ext>
            </a:extLst>
          </p:cNvPr>
          <p:cNvSpPr txBox="1"/>
          <p:nvPr/>
        </p:nvSpPr>
        <p:spPr>
          <a:xfrm>
            <a:off x="7395099" y="4829452"/>
            <a:ext cx="1384995" cy="276999"/>
          </a:xfrm>
          <a:prstGeom prst="rect">
            <a:avLst/>
          </a:prstGeom>
          <a:noFill/>
        </p:spPr>
        <p:txBody>
          <a:bodyPr wrap="none" lIns="0" tIns="0" rIns="0" bIns="0" rtlCol="0" anchor="t">
            <a:spAutoFit/>
          </a:bodyPr>
          <a:lstStyle/>
          <a:p>
            <a:pPr fontAlgn="base">
              <a:spcBef>
                <a:spcPct val="50000"/>
              </a:spcBef>
              <a:spcAft>
                <a:spcPct val="0"/>
              </a:spcAft>
              <a:buClr>
                <a:srgbClr val="F0AB00"/>
              </a:buClr>
              <a:buSzPct val="80000"/>
            </a:pPr>
            <a:r>
              <a:rPr lang="de-DE" sz="1800" kern="0" err="1">
                <a:ea typeface="Arial Unicode MS"/>
                <a:cs typeface="Arial Unicode MS"/>
              </a:rPr>
              <a:t>Get</a:t>
            </a:r>
            <a:r>
              <a:rPr lang="de-DE" sz="1800" kern="0">
                <a:ea typeface="Arial Unicode MS"/>
                <a:cs typeface="Arial Unicode MS"/>
              </a:rPr>
              <a:t>/Set </a:t>
            </a:r>
            <a:r>
              <a:rPr lang="de-DE" sz="1800" kern="0" err="1">
                <a:ea typeface="Arial Unicode MS"/>
                <a:cs typeface="Arial Unicode MS"/>
              </a:rPr>
              <a:t>fields</a:t>
            </a:r>
          </a:p>
        </p:txBody>
      </p:sp>
      <p:sp>
        <p:nvSpPr>
          <p:cNvPr id="19" name="TextBox 18">
            <a:extLst>
              <a:ext uri="{FF2B5EF4-FFF2-40B4-BE49-F238E27FC236}">
                <a16:creationId xmlns:a16="http://schemas.microsoft.com/office/drawing/2014/main" id="{CF95563C-F136-4814-B7F4-A34B042CF969}"/>
              </a:ext>
            </a:extLst>
          </p:cNvPr>
          <p:cNvSpPr txBox="1"/>
          <p:nvPr/>
        </p:nvSpPr>
        <p:spPr>
          <a:xfrm>
            <a:off x="5885896" y="4552453"/>
            <a:ext cx="6668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CRUD</a:t>
            </a:r>
          </a:p>
        </p:txBody>
      </p:sp>
      <p:sp>
        <p:nvSpPr>
          <p:cNvPr id="20" name="TextBox 19">
            <a:extLst>
              <a:ext uri="{FF2B5EF4-FFF2-40B4-BE49-F238E27FC236}">
                <a16:creationId xmlns:a16="http://schemas.microsoft.com/office/drawing/2014/main" id="{85B97369-18B8-4D0C-9007-FBDE98E91F29}"/>
              </a:ext>
            </a:extLst>
          </p:cNvPr>
          <p:cNvSpPr txBox="1"/>
          <p:nvPr/>
        </p:nvSpPr>
        <p:spPr>
          <a:xfrm>
            <a:off x="3747782" y="4092605"/>
            <a:ext cx="164147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Create DB/DAO</a:t>
            </a:r>
          </a:p>
        </p:txBody>
      </p:sp>
    </p:spTree>
    <p:extLst>
      <p:ext uri="{BB962C8B-B14F-4D97-AF65-F5344CB8AC3E}">
        <p14:creationId xmlns:p14="http://schemas.microsoft.com/office/powerpoint/2010/main" val="239832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Datenbank zusammensetzen</a:t>
            </a:r>
            <a:endParaRPr lang="de-DE"/>
          </a:p>
        </p:txBody>
      </p:sp>
      <p:sp>
        <p:nvSpPr>
          <p:cNvPr id="7" name="Rectangle 3">
            <a:extLst>
              <a:ext uri="{FF2B5EF4-FFF2-40B4-BE49-F238E27FC236}">
                <a16:creationId xmlns:a16="http://schemas.microsoft.com/office/drawing/2014/main" id="{2CA115A6-72BB-49B6-B6BF-961C800C6A34}"/>
              </a:ext>
            </a:extLst>
          </p:cNvPr>
          <p:cNvSpPr>
            <a:spLocks noChangeArrowheads="1"/>
          </p:cNvSpPr>
          <p:nvPr/>
        </p:nvSpPr>
        <p:spPr bwMode="auto">
          <a:xfrm>
            <a:off x="788086" y="2136338"/>
            <a:ext cx="5417509" cy="258532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BBB529"/>
                </a:solidFill>
                <a:effectLst/>
                <a:latin typeface="JetBrains Mono"/>
              </a:rPr>
              <a:t>@Database</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entities</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LocalFile</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version</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a:ln>
                  <a:noFill/>
                </a:ln>
                <a:solidFill>
                  <a:srgbClr val="6897BB"/>
                </a:solidFill>
                <a:effectLst/>
                <a:latin typeface="JetBrains Mono"/>
              </a:rPr>
              <a:t>1</a:t>
            </a:r>
            <a:br>
              <a:rPr kumimoji="0" lang="de-DE" altLang="de-DE" sz="1800" b="0" i="0" u="none" strike="noStrike" cap="none" normalizeH="0" baseline="0">
                <a:ln>
                  <a:noFill/>
                </a:ln>
                <a:solidFill>
                  <a:srgbClr val="6897BB"/>
                </a:solidFill>
                <a:effectLst/>
                <a:latin typeface="JetBrains Mono"/>
              </a:rPr>
            </a:b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err="1">
                <a:ln>
                  <a:noFill/>
                </a:ln>
                <a:solidFill>
                  <a:srgbClr val="CC7832"/>
                </a:solidFill>
                <a:effectLst/>
                <a:latin typeface="JetBrains Mono"/>
              </a:rPr>
              <a:t>abstract</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MyCoolLocalDatabase</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err="1">
                <a:ln>
                  <a:noFill/>
                </a:ln>
                <a:solidFill>
                  <a:srgbClr val="A9B7C6"/>
                </a:solidFill>
                <a:effectLst/>
                <a:latin typeface="JetBrains Mono"/>
              </a:rPr>
              <a:t>RoomDatabase</a:t>
            </a:r>
            <a:r>
              <a:rPr kumimoji="0" lang="de-DE" altLang="de-DE" sz="1800" b="0" i="0" u="none" strike="noStrike" cap="none" normalizeH="0" baseline="0">
                <a:ln>
                  <a:noFill/>
                </a:ln>
                <a:solidFill>
                  <a:srgbClr val="A9B7C6"/>
                </a:solidFill>
                <a:effectLst/>
                <a:latin typeface="JetBrains Mono"/>
              </a:rPr>
              <a:t>() {</a:t>
            </a:r>
            <a:br>
              <a:rPr kumimoji="0" lang="de-DE" altLang="de-DE" sz="1800" b="0" i="0" u="none" strike="noStrike" cap="none" normalizeH="0" baseline="0">
                <a:ln>
                  <a:noFill/>
                </a:ln>
                <a:solidFill>
                  <a:srgbClr val="A9B7C6"/>
                </a:solidFill>
                <a:effectLst/>
                <a:latin typeface="JetBrains Mono"/>
              </a:rPr>
            </a:b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abstract</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localUserDao</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LocalUserDao</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abstract</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fun</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FFC66D"/>
                </a:solidFill>
                <a:effectLst/>
                <a:latin typeface="JetBrains Mono"/>
              </a:rPr>
              <a:t>localFileDao</a:t>
            </a: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LocalFileDao</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B933098-F099-41F8-AC9B-250BA0075E8A}"/>
              </a:ext>
            </a:extLst>
          </p:cNvPr>
          <p:cNvSpPr>
            <a:spLocks noChangeArrowheads="1"/>
          </p:cNvSpPr>
          <p:nvPr/>
        </p:nvSpPr>
        <p:spPr bwMode="auto">
          <a:xfrm>
            <a:off x="6720396" y="2413336"/>
            <a:ext cx="3775008" cy="14773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database</a:t>
            </a:r>
            <a:r>
              <a:rPr kumimoji="0" lang="de-DE" altLang="de-DE" sz="1800" b="0" i="0" u="none" strike="noStrike" cap="none" normalizeH="0" baseline="0">
                <a:ln>
                  <a:noFill/>
                </a:ln>
                <a:solidFill>
                  <a:srgbClr val="A9B7C6"/>
                </a:solidFill>
                <a:effectLst/>
                <a:latin typeface="JetBrains Mono"/>
              </a:rPr>
              <a:t> = </a:t>
            </a:r>
            <a:r>
              <a:rPr kumimoji="0" lang="de-DE" altLang="de-DE" sz="1800" b="0" i="0" u="none" strike="noStrike" cap="none" normalizeH="0" baseline="0" err="1">
                <a:ln>
                  <a:noFill/>
                </a:ln>
                <a:solidFill>
                  <a:srgbClr val="A9B7C6"/>
                </a:solidFill>
                <a:effectLst/>
                <a:latin typeface="JetBrains Mono"/>
              </a:rPr>
              <a:t>Room.databaseBuilder</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context</a:t>
            </a:r>
            <a:r>
              <a:rPr kumimoji="0" lang="de-DE" altLang="de-DE" sz="1800" b="0" i="0" u="none" strike="noStrike" cap="none" normalizeH="0" baseline="0">
                <a:ln>
                  <a:noFill/>
                </a:ln>
                <a:solidFill>
                  <a:srgbClr val="CC7832"/>
                </a:solidFill>
                <a:effectLst/>
                <a:latin typeface="JetBrains Mono"/>
              </a:rPr>
              <a:t>, </a:t>
            </a: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MyCoolLocalDatabase</a:t>
            </a: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a:ln>
                  <a:noFill/>
                </a:ln>
                <a:solidFill>
                  <a:srgbClr val="CC7832"/>
                </a:solidFill>
                <a:effectLst/>
                <a:latin typeface="JetBrains Mono"/>
              </a:rPr>
              <a:t>class</a:t>
            </a:r>
            <a:r>
              <a:rPr kumimoji="0" lang="de-DE" altLang="de-DE" sz="1800" b="0" i="0" u="none" strike="noStrike" cap="none" normalizeH="0" baseline="0">
                <a:ln>
                  <a:noFill/>
                </a:ln>
                <a:solidFill>
                  <a:srgbClr val="A9B7C6"/>
                </a:solidFill>
                <a:effectLst/>
                <a:latin typeface="JetBrains Mono"/>
              </a:rPr>
              <a:t>.</a:t>
            </a:r>
            <a:r>
              <a:rPr kumimoji="0" lang="de-DE" altLang="de-DE" sz="1800" b="0" i="1" u="none" strike="noStrike" cap="none" normalizeH="0" baseline="0">
                <a:ln>
                  <a:noFill/>
                </a:ln>
                <a:solidFill>
                  <a:srgbClr val="9876AA"/>
                </a:solidFill>
                <a:effectLst/>
                <a:latin typeface="JetBrains Mono"/>
              </a:rPr>
              <a:t>java</a:t>
            </a:r>
            <a:r>
              <a:rPr kumimoji="0" lang="de-DE" altLang="de-DE" sz="1800" b="0" i="0" u="none" strike="noStrike" cap="none" normalizeH="0" baseline="0">
                <a:ln>
                  <a:noFill/>
                </a:ln>
                <a:solidFill>
                  <a:srgbClr val="CC7832"/>
                </a:solidFill>
                <a:effectLst/>
                <a:latin typeface="JetBrains Mono"/>
              </a:rPr>
              <a:t>, </a:t>
            </a: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MyCoolDBName</a:t>
            </a:r>
            <a:r>
              <a:rPr kumimoji="0" lang="de-DE" altLang="de-DE" sz="1800" b="0" i="0" u="none" strike="noStrike" cap="none" normalizeH="0" baseline="0">
                <a:ln>
                  <a:noFill/>
                </a:ln>
                <a:solidFill>
                  <a:srgbClr val="6A8759"/>
                </a:solidFill>
                <a:effectLst/>
                <a:latin typeface="JetBrains Mono"/>
              </a:rPr>
              <a:t>"</a:t>
            </a:r>
            <a:br>
              <a:rPr kumimoji="0" lang="de-DE" altLang="de-DE" sz="1800" b="0" i="0" u="none" strike="noStrike" cap="none" normalizeH="0" baseline="0">
                <a:ln>
                  <a:noFill/>
                </a:ln>
                <a:solidFill>
                  <a:srgbClr val="6A8759"/>
                </a:solidFill>
                <a:effectLst/>
                <a:latin typeface="JetBrains Mono"/>
              </a:rPr>
            </a:br>
            <a:r>
              <a:rPr kumimoji="0" lang="de-DE" altLang="de-DE" sz="1800" b="0" i="0" u="none" strike="noStrike" cap="none" normalizeH="0" baseline="0">
                <a:ln>
                  <a:noFill/>
                </a:ln>
                <a:solidFill>
                  <a:srgbClr val="A9B7C6"/>
                </a:solidFill>
                <a:effectLst/>
                <a:latin typeface="JetBrains Mono"/>
              </a:rPr>
              <a:t>).</a:t>
            </a:r>
            <a:r>
              <a:rPr kumimoji="0" lang="de-DE" altLang="de-DE" sz="1800" b="0" i="0" u="none" strike="noStrike" cap="none" normalizeH="0" baseline="0" err="1">
                <a:ln>
                  <a:noFill/>
                </a:ln>
                <a:solidFill>
                  <a:srgbClr val="A9B7C6"/>
                </a:solidFill>
                <a:effectLst/>
                <a:latin typeface="JetBrains Mono"/>
              </a:rPr>
              <a:t>build</a:t>
            </a: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BFDD33A-E9D0-494F-9BB2-F6D22A7A5C1F}"/>
              </a:ext>
            </a:extLst>
          </p:cNvPr>
          <p:cNvSpPr txBox="1"/>
          <p:nvPr/>
        </p:nvSpPr>
        <p:spPr>
          <a:xfrm>
            <a:off x="6826928" y="4136995"/>
            <a:ext cx="43052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altLang="de-DE" sz="1800" err="1">
                <a:solidFill>
                  <a:srgbClr val="CC7832"/>
                </a:solidFill>
                <a:latin typeface="JetBrains Mono"/>
              </a:rPr>
              <a:t>val</a:t>
            </a:r>
            <a:r>
              <a:rPr lang="de-DE" altLang="de-DE" sz="1800">
                <a:solidFill>
                  <a:srgbClr val="CC7832"/>
                </a:solidFill>
                <a:latin typeface="JetBrains Mono"/>
              </a:rPr>
              <a:t> </a:t>
            </a:r>
            <a:r>
              <a:rPr lang="de-DE" altLang="de-DE" sz="1800" err="1">
                <a:solidFill>
                  <a:srgbClr val="A9B7C6"/>
                </a:solidFill>
                <a:latin typeface="JetBrains Mono"/>
              </a:rPr>
              <a:t>allUsers</a:t>
            </a:r>
            <a:r>
              <a:rPr lang="de-DE" altLang="de-DE" sz="1800">
                <a:solidFill>
                  <a:srgbClr val="A9B7C6"/>
                </a:solidFill>
                <a:latin typeface="JetBrains Mono"/>
              </a:rPr>
              <a:t> = </a:t>
            </a:r>
            <a:r>
              <a:rPr lang="de-DE" altLang="de-DE" sz="1800" err="1">
                <a:solidFill>
                  <a:srgbClr val="A9B7C6"/>
                </a:solidFill>
                <a:latin typeface="JetBrains Mono"/>
              </a:rPr>
              <a:t>database.localUserDao</a:t>
            </a:r>
            <a:r>
              <a:rPr lang="de-DE" altLang="de-DE" sz="1800">
                <a:solidFill>
                  <a:srgbClr val="A9B7C6"/>
                </a:solidFill>
                <a:latin typeface="JetBrains Mono"/>
              </a:rPr>
              <a:t>().</a:t>
            </a:r>
            <a:r>
              <a:rPr lang="de-DE" altLang="de-DE" sz="1800" err="1">
                <a:solidFill>
                  <a:srgbClr val="A9B7C6"/>
                </a:solidFill>
                <a:latin typeface="JetBrains Mono"/>
              </a:rPr>
              <a:t>getAll</a:t>
            </a:r>
            <a:r>
              <a:rPr lang="de-DE" altLang="de-DE" sz="1800">
                <a:solidFill>
                  <a:srgbClr val="A9B7C6"/>
                </a:solidFill>
                <a:latin typeface="JetBrains Mono"/>
              </a:rPr>
              <a:t>()</a:t>
            </a:r>
            <a:endParaRPr lang="de-DE" sz="1800" kern="0">
              <a:ea typeface="Arial Unicode MS" pitchFamily="34" charset="-128"/>
              <a:cs typeface="Arial Unicode MS" pitchFamily="34" charset="-128"/>
            </a:endParaRPr>
          </a:p>
        </p:txBody>
      </p:sp>
    </p:spTree>
    <p:extLst>
      <p:ext uri="{BB962C8B-B14F-4D97-AF65-F5344CB8AC3E}">
        <p14:creationId xmlns:p14="http://schemas.microsoft.com/office/powerpoint/2010/main" val="7062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Live </a:t>
            </a:r>
            <a:r>
              <a:rPr lang="de-DE" sz="2400" err="1"/>
              <a:t>Coding</a:t>
            </a:r>
            <a:endParaRPr lang="de-DE"/>
          </a:p>
        </p:txBody>
      </p:sp>
      <p:pic>
        <p:nvPicPr>
          <p:cNvPr id="5" name="Picture 4">
            <a:extLst>
              <a:ext uri="{FF2B5EF4-FFF2-40B4-BE49-F238E27FC236}">
                <a16:creationId xmlns:a16="http://schemas.microsoft.com/office/drawing/2014/main" id="{5E3B6C71-9BF2-4418-AEEA-F27DB14B25E9}"/>
              </a:ext>
            </a:extLst>
          </p:cNvPr>
          <p:cNvPicPr>
            <a:picLocks noChangeAspect="1"/>
          </p:cNvPicPr>
          <p:nvPr/>
        </p:nvPicPr>
        <p:blipFill>
          <a:blip r:embed="rId2"/>
          <a:stretch>
            <a:fillRect/>
          </a:stretch>
        </p:blipFill>
        <p:spPr>
          <a:xfrm>
            <a:off x="4382739" y="1714500"/>
            <a:ext cx="3429000" cy="3429000"/>
          </a:xfrm>
          <a:prstGeom prst="rect">
            <a:avLst/>
          </a:prstGeom>
        </p:spPr>
      </p:pic>
    </p:spTree>
    <p:extLst>
      <p:ext uri="{BB962C8B-B14F-4D97-AF65-F5344CB8AC3E}">
        <p14:creationId xmlns:p14="http://schemas.microsoft.com/office/powerpoint/2010/main" val="78156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Fragen?</a:t>
            </a:r>
            <a:endParaRPr lang="de-DE"/>
          </a:p>
        </p:txBody>
      </p:sp>
      <p:sp>
        <p:nvSpPr>
          <p:cNvPr id="2" name="Textfeld 1">
            <a:extLst>
              <a:ext uri="{FF2B5EF4-FFF2-40B4-BE49-F238E27FC236}">
                <a16:creationId xmlns:a16="http://schemas.microsoft.com/office/drawing/2014/main" id="{2A6B2422-DAF8-4320-ACD1-B5541836C8BE}"/>
              </a:ext>
            </a:extLst>
          </p:cNvPr>
          <p:cNvSpPr txBox="1"/>
          <p:nvPr/>
        </p:nvSpPr>
        <p:spPr>
          <a:xfrm>
            <a:off x="4803398" y="2736055"/>
            <a:ext cx="1923604" cy="1384995"/>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spcBef>
                <a:spcPct val="50000"/>
              </a:spcBef>
              <a:spcAft>
                <a:spcPct val="0"/>
              </a:spcAft>
            </a:pPr>
            <a:r>
              <a:rPr lang="de-DE" sz="9000" kern="0">
                <a:ea typeface="Arial Unicode MS"/>
                <a:cs typeface="Arial Unicode MS"/>
              </a:rPr>
              <a:t>???</a:t>
            </a:r>
            <a:endParaRPr lang="de-DE" sz="9000">
              <a:ea typeface="Arial Unicode MS"/>
              <a:cs typeface="Arial"/>
            </a:endParaRPr>
          </a:p>
        </p:txBody>
      </p:sp>
    </p:spTree>
    <p:extLst>
      <p:ext uri="{BB962C8B-B14F-4D97-AF65-F5344CB8AC3E}">
        <p14:creationId xmlns:p14="http://schemas.microsoft.com/office/powerpoint/2010/main" val="334249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DE39-42F2-4491-8959-4C7D9041078C}"/>
              </a:ext>
            </a:extLst>
          </p:cNvPr>
          <p:cNvSpPr>
            <a:spLocks noGrp="1"/>
          </p:cNvSpPr>
          <p:nvPr>
            <p:ph type="ctrTitle"/>
          </p:nvPr>
        </p:nvSpPr>
        <p:spPr/>
        <p:txBody>
          <a:bodyPr/>
          <a:lstStyle/>
          <a:p>
            <a:r>
              <a:rPr lang="de-DE" err="1">
                <a:ea typeface="+mj-lt"/>
                <a:cs typeface="+mj-lt"/>
              </a:rPr>
              <a:t>Entities</a:t>
            </a:r>
            <a:endParaRPr lang="de-DE" err="1"/>
          </a:p>
        </p:txBody>
      </p:sp>
    </p:spTree>
    <p:extLst>
      <p:ext uri="{BB962C8B-B14F-4D97-AF65-F5344CB8AC3E}">
        <p14:creationId xmlns:p14="http://schemas.microsoft.com/office/powerpoint/2010/main" val="246133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err="1"/>
              <a:t>Entities</a:t>
            </a:r>
            <a:endParaRPr lang="de-DE" err="1"/>
          </a:p>
        </p:txBody>
      </p:sp>
      <p:sp>
        <p:nvSpPr>
          <p:cNvPr id="2" name="Rectangle 1">
            <a:extLst>
              <a:ext uri="{FF2B5EF4-FFF2-40B4-BE49-F238E27FC236}">
                <a16:creationId xmlns:a16="http://schemas.microsoft.com/office/drawing/2014/main" id="{E3B383D6-879F-4675-8478-409197AA2FCF}"/>
              </a:ext>
            </a:extLst>
          </p:cNvPr>
          <p:cNvSpPr>
            <a:spLocks noChangeArrowheads="1"/>
          </p:cNvSpPr>
          <p:nvPr/>
        </p:nvSpPr>
        <p:spPr bwMode="auto">
          <a:xfrm>
            <a:off x="976195" y="2090172"/>
            <a:ext cx="3515906" cy="267765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err="1">
                <a:ln>
                  <a:noFill/>
                </a:ln>
                <a:solidFill>
                  <a:srgbClr val="CC7832"/>
                </a:solidFill>
                <a:effectLst/>
                <a:latin typeface="JetBrains Mono"/>
              </a:rPr>
              <a:t>data</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class</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userId</a:t>
            </a:r>
            <a:r>
              <a:rPr kumimoji="0" lang="de-DE" altLang="de-DE" sz="2400" b="0" i="0" u="none" strike="noStrike" cap="none" normalizeH="0" baseline="0">
                <a:ln>
                  <a:noFill/>
                </a:ln>
                <a:solidFill>
                  <a:srgbClr val="A9B7C6"/>
                </a:solidFill>
                <a:effectLst/>
                <a:latin typeface="JetBrains Mono"/>
              </a:rPr>
              <a:t>: Long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firstName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endParaRPr lang="de-DE" altLang="de-DE" sz="240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lastName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var</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lastLogin</a:t>
            </a:r>
            <a:r>
              <a:rPr kumimoji="0" lang="de-DE" altLang="de-DE" sz="2400" b="0" i="0" u="none" strike="noStrike" cap="none" normalizeH="0" baseline="0">
                <a:ln>
                  <a:noFill/>
                </a:ln>
                <a:solidFill>
                  <a:srgbClr val="A9B7C6"/>
                </a:solidFill>
                <a:effectLst/>
                <a:latin typeface="JetBrains Mono"/>
              </a:rPr>
              <a:t>: Long</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4800" b="0" i="0" u="none" strike="noStrike" cap="none" normalizeH="0" baseline="0">
              <a:ln>
                <a:noFill/>
              </a:ln>
              <a:solidFill>
                <a:schemeClr val="tx1"/>
              </a:solidFill>
              <a:effectLst/>
              <a:latin typeface="Arial" panose="020B0604020202020204" pitchFamily="34" charset="0"/>
            </a:endParaRPr>
          </a:p>
        </p:txBody>
      </p:sp>
      <p:sp>
        <p:nvSpPr>
          <p:cNvPr id="4" name="Arrow: Right 3">
            <a:extLst>
              <a:ext uri="{FF2B5EF4-FFF2-40B4-BE49-F238E27FC236}">
                <a16:creationId xmlns:a16="http://schemas.microsoft.com/office/drawing/2014/main" id="{A5F543EA-DC82-4074-8A20-825855B26AA2}"/>
              </a:ext>
            </a:extLst>
          </p:cNvPr>
          <p:cNvSpPr/>
          <p:nvPr/>
        </p:nvSpPr>
        <p:spPr bwMode="gray">
          <a:xfrm>
            <a:off x="5472397" y="3048570"/>
            <a:ext cx="1250379" cy="674703"/>
          </a:xfrm>
          <a:prstGeom prst="rightArrow">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BF57BBCF-A6BF-4C92-9BB4-5A76B294B4F3}"/>
              </a:ext>
            </a:extLst>
          </p:cNvPr>
          <p:cNvSpPr>
            <a:spLocks noChangeArrowheads="1"/>
          </p:cNvSpPr>
          <p:nvPr/>
        </p:nvSpPr>
        <p:spPr bwMode="auto">
          <a:xfrm>
            <a:off x="7703074" y="1720840"/>
            <a:ext cx="3515906" cy="304698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2400">
                <a:solidFill>
                  <a:srgbClr val="BBB529"/>
                </a:solidFill>
                <a:latin typeface="JetBrains Mono"/>
              </a:rPr>
              <a:t>@Entity</a:t>
            </a:r>
            <a:endParaRPr kumimoji="0" lang="de-DE" altLang="de-DE" sz="2400" b="0" i="0" u="none" strike="noStrike" cap="none" normalizeH="0" baseline="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err="1">
                <a:ln>
                  <a:noFill/>
                </a:ln>
                <a:solidFill>
                  <a:srgbClr val="CC7832"/>
                </a:solidFill>
                <a:effectLst/>
                <a:latin typeface="JetBrains Mono"/>
              </a:rPr>
              <a:t>data</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class</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userId</a:t>
            </a:r>
            <a:r>
              <a:rPr kumimoji="0" lang="de-DE" altLang="de-DE" sz="2400" b="0" i="0" u="none" strike="noStrike" cap="none" normalizeH="0" baseline="0">
                <a:ln>
                  <a:noFill/>
                </a:ln>
                <a:solidFill>
                  <a:srgbClr val="A9B7C6"/>
                </a:solidFill>
                <a:effectLst/>
                <a:latin typeface="JetBrains Mono"/>
              </a:rPr>
              <a:t>: Long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firstName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endParaRPr lang="de-DE" altLang="de-DE" sz="240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lastName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var</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lastLogin</a:t>
            </a:r>
            <a:r>
              <a:rPr kumimoji="0" lang="de-DE" altLang="de-DE" sz="2400" b="0" i="0" u="none" strike="noStrike" cap="none" normalizeH="0" baseline="0">
                <a:ln>
                  <a:noFill/>
                </a:ln>
                <a:solidFill>
                  <a:srgbClr val="A9B7C6"/>
                </a:solidFill>
                <a:effectLst/>
                <a:latin typeface="JetBrains Mono"/>
              </a:rPr>
              <a:t>: Long</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255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Entitys – Primärschlüssel</a:t>
            </a:r>
            <a:endParaRPr lang="de-DE"/>
          </a:p>
        </p:txBody>
      </p:sp>
      <p:sp>
        <p:nvSpPr>
          <p:cNvPr id="7" name="Rectangle 5">
            <a:extLst>
              <a:ext uri="{FF2B5EF4-FFF2-40B4-BE49-F238E27FC236}">
                <a16:creationId xmlns:a16="http://schemas.microsoft.com/office/drawing/2014/main" id="{0EEE28C7-63D6-4411-BD44-E84B3E78E2AD}"/>
              </a:ext>
            </a:extLst>
          </p:cNvPr>
          <p:cNvSpPr>
            <a:spLocks noChangeArrowheads="1"/>
          </p:cNvSpPr>
          <p:nvPr/>
        </p:nvSpPr>
        <p:spPr bwMode="auto">
          <a:xfrm>
            <a:off x="1038687" y="2050698"/>
            <a:ext cx="5772562" cy="34163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2400">
                <a:solidFill>
                  <a:srgbClr val="BBB529"/>
                </a:solidFill>
                <a:latin typeface="JetBrains Mono"/>
              </a:rPr>
              <a:t>@Entity</a:t>
            </a:r>
            <a:endParaRPr kumimoji="0" lang="de-DE" altLang="de-DE" sz="2400" b="0" i="0" u="none" strike="noStrike" cap="none" normalizeH="0" baseline="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err="1">
                <a:ln>
                  <a:noFill/>
                </a:ln>
                <a:solidFill>
                  <a:srgbClr val="CC7832"/>
                </a:solidFill>
                <a:effectLst/>
                <a:latin typeface="JetBrains Mono"/>
              </a:rPr>
              <a:t>data</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class</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a:ln>
                  <a:noFill/>
                </a:ln>
                <a:solidFill>
                  <a:srgbClr val="BBB529"/>
                </a:solidFill>
                <a:effectLst/>
                <a:latin typeface="JetBrains Mono"/>
              </a:rPr>
              <a:t>@PrimaryKey</a:t>
            </a:r>
            <a:r>
              <a:rPr kumimoji="0" lang="de-DE" altLang="de-DE" sz="2400" b="0" i="0" u="none" strike="noStrike" cap="none" normalizeH="0" baseline="0">
                <a:ln>
                  <a:noFill/>
                </a:ln>
                <a:solidFill>
                  <a:srgbClr val="A9B7C6"/>
                </a:solidFill>
                <a:effectLst/>
                <a:latin typeface="JetBrains Mono"/>
              </a:rPr>
              <a:t>(autoGenerate = </a:t>
            </a:r>
            <a:r>
              <a:rPr kumimoji="0" lang="de-DE" altLang="de-DE" sz="2400" b="0" i="0" u="none" strike="noStrike" cap="none" normalizeH="0" baseline="0" err="1">
                <a:ln>
                  <a:noFill/>
                </a:ln>
                <a:solidFill>
                  <a:srgbClr val="CC7832"/>
                </a:solidFill>
                <a:effectLst/>
                <a:latin typeface="JetBrains Mono"/>
              </a:rPr>
              <a:t>true</a:t>
            </a:r>
            <a:r>
              <a:rPr kumimoji="0" lang="de-DE" altLang="de-DE" sz="2400" b="0" i="0" u="none" strike="noStrike" cap="none" normalizeH="0" baseline="0">
                <a:ln>
                  <a:noFill/>
                </a:ln>
                <a:solidFill>
                  <a:srgbClr val="A9B7C6"/>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userId</a:t>
            </a:r>
            <a:r>
              <a:rPr kumimoji="0" lang="de-DE" altLang="de-DE" sz="2400" b="0" i="0" u="none" strike="noStrike" cap="none" normalizeH="0" baseline="0">
                <a:ln>
                  <a:noFill/>
                </a:ln>
                <a:solidFill>
                  <a:srgbClr val="A9B7C6"/>
                </a:solidFill>
                <a:effectLst/>
                <a:latin typeface="JetBrains Mono"/>
              </a:rPr>
              <a:t>: Long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remoteUserId</a:t>
            </a:r>
            <a:r>
              <a:rPr kumimoji="0" lang="de-DE" altLang="de-DE" sz="2400" b="0" i="0" u="none" strike="noStrike" cap="none" normalizeH="0" baseline="0">
                <a:ln>
                  <a:noFill/>
                </a:ln>
                <a:solidFill>
                  <a:srgbClr val="A9B7C6"/>
                </a:solidFill>
                <a:effectLst/>
                <a:latin typeface="JetBrains Mono"/>
              </a:rPr>
              <a:t>: Long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username</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val</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endpoint</a:t>
            </a:r>
            <a:r>
              <a:rPr kumimoji="0" lang="de-DE" altLang="de-DE" sz="2400" b="0" i="0" u="none" strike="noStrike" cap="none" normalizeH="0" baseline="0">
                <a:ln>
                  <a:noFill/>
                </a:ln>
                <a:solidFill>
                  <a:srgbClr val="A9B7C6"/>
                </a:solidFill>
                <a:effectLst/>
                <a:latin typeface="JetBrains Mono"/>
              </a:rPr>
              <a:t>: String</a:t>
            </a:r>
            <a:r>
              <a:rPr kumimoji="0" lang="de-DE" altLang="de-DE" sz="2400" b="0" i="0" u="none" strike="noStrike" cap="none" normalizeH="0" baseline="0">
                <a:ln>
                  <a:noFill/>
                </a:ln>
                <a:solidFill>
                  <a:srgbClr val="CC7832"/>
                </a:solidFill>
                <a:effectLst/>
                <a:latin typeface="JetBrains Mono"/>
              </a:rPr>
              <a:t>,</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r>
              <a:rPr kumimoji="0" lang="de-DE" altLang="de-DE" sz="2400" b="0" i="0" u="none" strike="noStrike" cap="none" normalizeH="0" baseline="0" err="1">
                <a:ln>
                  <a:noFill/>
                </a:ln>
                <a:solidFill>
                  <a:srgbClr val="CC7832"/>
                </a:solidFill>
                <a:effectLst/>
                <a:latin typeface="JetBrains Mono"/>
              </a:rPr>
              <a:t>var</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9876AA"/>
                </a:solidFill>
                <a:effectLst/>
                <a:latin typeface="JetBrains Mono"/>
              </a:rPr>
              <a:t>lastLogin</a:t>
            </a:r>
            <a:r>
              <a:rPr kumimoji="0" lang="de-DE" altLang="de-DE" sz="2400" b="0" i="0" u="none" strike="noStrike" cap="none" normalizeH="0" baseline="0">
                <a:ln>
                  <a:noFill/>
                </a:ln>
                <a:solidFill>
                  <a:srgbClr val="A9B7C6"/>
                </a:solidFill>
                <a:effectLst/>
                <a:latin typeface="JetBrains Mono"/>
              </a:rPr>
              <a:t>: Long</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D86D80B-CE0E-4A41-B456-0FFFDE6CEF08}"/>
              </a:ext>
            </a:extLst>
          </p:cNvPr>
          <p:cNvSpPr txBox="1"/>
          <p:nvPr/>
        </p:nvSpPr>
        <p:spPr>
          <a:xfrm>
            <a:off x="7474999" y="2858609"/>
            <a:ext cx="352443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altLang="de-DE" sz="1800">
                <a:solidFill>
                  <a:srgbClr val="BBB529"/>
                </a:solidFill>
                <a:latin typeface="JetBrains Mono"/>
              </a:rPr>
              <a:t>@PrimaryKey</a:t>
            </a:r>
            <a:r>
              <a:rPr lang="de-DE" altLang="de-DE" sz="1800" kern="0">
                <a:solidFill>
                  <a:srgbClr val="BBB529"/>
                </a:solidFill>
                <a:latin typeface="JetBrains Mono"/>
                <a:ea typeface="Arial Unicode MS" pitchFamily="34" charset="-128"/>
              </a:rPr>
              <a:t> </a:t>
            </a:r>
            <a:r>
              <a:rPr lang="de-DE" altLang="de-DE" sz="1800" kern="0">
                <a:latin typeface="JetBrains Mono"/>
                <a:ea typeface="Arial Unicode MS" pitchFamily="34" charset="-128"/>
              </a:rPr>
              <a:t>erlaubt es, </a:t>
            </a:r>
            <a:br>
              <a:rPr lang="de-DE" altLang="de-DE" sz="1800" kern="0">
                <a:latin typeface="JetBrains Mono"/>
                <a:ea typeface="Arial Unicode MS" pitchFamily="34" charset="-128"/>
              </a:rPr>
            </a:br>
            <a:r>
              <a:rPr lang="de-DE" altLang="de-DE" sz="1800" kern="0">
                <a:latin typeface="JetBrains Mono"/>
                <a:ea typeface="Arial Unicode MS" pitchFamily="34" charset="-128"/>
              </a:rPr>
              <a:t>einen oder mehrere Primärschlüssel </a:t>
            </a:r>
            <a:br>
              <a:rPr lang="de-DE" altLang="de-DE" sz="1800" kern="0">
                <a:latin typeface="JetBrains Mono"/>
                <a:ea typeface="Arial Unicode MS" pitchFamily="34" charset="-128"/>
              </a:rPr>
            </a:br>
            <a:r>
              <a:rPr lang="de-DE" altLang="de-DE" sz="1800" kern="0">
                <a:latin typeface="JetBrains Mono"/>
                <a:ea typeface="Arial Unicode MS" pitchFamily="34" charset="-128"/>
              </a:rPr>
              <a:t>festzulegen.</a:t>
            </a:r>
            <a:endParaRPr lang="de-DE" altLang="de-DE" sz="1800">
              <a:latin typeface="JetBrains Mono"/>
            </a:endParaRPr>
          </a:p>
        </p:txBody>
      </p:sp>
    </p:spTree>
    <p:extLst>
      <p:ext uri="{BB962C8B-B14F-4D97-AF65-F5344CB8AC3E}">
        <p14:creationId xmlns:p14="http://schemas.microsoft.com/office/powerpoint/2010/main" val="21757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Entitys – </a:t>
            </a:r>
            <a:r>
              <a:rPr lang="de-DE" sz="2400" err="1"/>
              <a:t>Column</a:t>
            </a:r>
            <a:r>
              <a:rPr lang="de-DE" sz="2400"/>
              <a:t> </a:t>
            </a:r>
            <a:r>
              <a:rPr lang="de-DE" sz="2400" err="1"/>
              <a:t>Modifiers</a:t>
            </a:r>
            <a:endParaRPr lang="de-DE"/>
          </a:p>
        </p:txBody>
      </p:sp>
      <p:sp>
        <p:nvSpPr>
          <p:cNvPr id="13" name="Rectangle 1">
            <a:extLst>
              <a:ext uri="{FF2B5EF4-FFF2-40B4-BE49-F238E27FC236}">
                <a16:creationId xmlns:a16="http://schemas.microsoft.com/office/drawing/2014/main" id="{24CCEB9F-FE1F-4190-9D88-5721014565BA}"/>
              </a:ext>
            </a:extLst>
          </p:cNvPr>
          <p:cNvSpPr>
            <a:spLocks noChangeArrowheads="1"/>
          </p:cNvSpPr>
          <p:nvPr/>
        </p:nvSpPr>
        <p:spPr bwMode="auto">
          <a:xfrm>
            <a:off x="1242873" y="1565827"/>
            <a:ext cx="4225387" cy="424731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a:ln>
                  <a:noFill/>
                </a:ln>
                <a:solidFill>
                  <a:srgbClr val="BBB529"/>
                </a:solidFill>
                <a:effectLst/>
                <a:latin typeface="JetBrains Mono"/>
              </a:rPr>
              <a:t>@Entity</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err="1">
                <a:ln>
                  <a:noFill/>
                </a:ln>
                <a:solidFill>
                  <a:srgbClr val="CC7832"/>
                </a:solidFill>
                <a:effectLst/>
                <a:latin typeface="JetBrains Mono"/>
              </a:rPr>
              <a:t>data</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@PrimaryKey</a:t>
            </a:r>
            <a:r>
              <a:rPr kumimoji="0" lang="de-DE" altLang="de-DE" sz="1800" b="0" i="0" u="none" strike="noStrike" cap="none" normalizeH="0" baseline="0">
                <a:ln>
                  <a:noFill/>
                </a:ln>
                <a:solidFill>
                  <a:srgbClr val="A9B7C6"/>
                </a:solidFill>
                <a:effectLst/>
                <a:latin typeface="JetBrains Mono"/>
              </a:rPr>
              <a:t>(autoGenerate = </a:t>
            </a:r>
            <a:r>
              <a:rPr kumimoji="0" lang="de-DE" altLang="de-DE" sz="1800" b="0" i="0" u="none" strike="noStrike" cap="none" normalizeH="0" baseline="0" err="1">
                <a:ln>
                  <a:noFill/>
                </a:ln>
                <a:solidFill>
                  <a:srgbClr val="CC7832"/>
                </a:solidFill>
                <a:effectLst/>
                <a:latin typeface="JetBrains Mono"/>
              </a:rPr>
              <a:t>true</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userId</a:t>
            </a:r>
            <a:r>
              <a:rPr kumimoji="0" lang="de-DE" altLang="de-DE" sz="1800" b="0" i="0" u="none" strike="noStrike" cap="none" normalizeH="0" baseline="0">
                <a:ln>
                  <a:noFill/>
                </a:ln>
                <a:solidFill>
                  <a:srgbClr val="A9B7C6"/>
                </a:solidFill>
                <a:effectLst/>
                <a:latin typeface="JetBrains Mono"/>
              </a:rPr>
              <a:t>: Long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endParaRPr kumimoji="0" lang="de-DE" altLang="de-DE" sz="1800" b="0" i="0" u="none" strike="noStrike" cap="none" normalizeH="0" baseline="0">
              <a:ln>
                <a:noFill/>
              </a:ln>
              <a:solidFill>
                <a:srgbClr val="CC7832"/>
              </a:solidFill>
              <a:effectLst/>
              <a:latin typeface="JetBrains Mono"/>
            </a:endParaRPr>
          </a:p>
          <a:p>
            <a:pPr lvl="0" defTabSz="914400" eaLnBrk="0" fontAlgn="base" hangingPunct="0">
              <a:spcBef>
                <a:spcPct val="0"/>
              </a:spcBef>
              <a:spcAft>
                <a:spcPct val="0"/>
              </a:spcAft>
            </a:pPr>
            <a:r>
              <a:rPr lang="de-DE" altLang="de-DE" sz="1800">
                <a:solidFill>
                  <a:srgbClr val="CC7832"/>
                </a:solidFill>
                <a:latin typeface="JetBrains Mono"/>
              </a:rPr>
              <a:t>    </a:t>
            </a:r>
            <a:r>
              <a:rPr lang="de-DE" altLang="de-DE" sz="1800">
                <a:solidFill>
                  <a:srgbClr val="BBB529"/>
                </a:solidFill>
                <a:latin typeface="JetBrains Mono"/>
              </a:rPr>
              <a:t>@ColumnInfo</a:t>
            </a:r>
            <a:r>
              <a:rPr lang="de-DE" altLang="de-DE" sz="1800">
                <a:solidFill>
                  <a:srgbClr val="A9B7C6"/>
                </a:solidFill>
                <a:latin typeface="JetBrains Mono"/>
              </a:rPr>
              <a:t>(index = </a:t>
            </a:r>
            <a:r>
              <a:rPr lang="de-DE" altLang="de-DE" sz="1800" err="1">
                <a:solidFill>
                  <a:srgbClr val="CC7832"/>
                </a:solidFill>
                <a:latin typeface="JetBrains Mono"/>
              </a:rPr>
              <a:t>true</a:t>
            </a:r>
            <a:r>
              <a:rPr lang="de-DE" altLang="de-DE" sz="1800">
                <a:solidFill>
                  <a:srgbClr val="A9B7C6"/>
                </a:solidFill>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p>
          <a:p>
            <a:pPr lvl="0" defTabSz="914400" eaLnBrk="0" fontAlgn="base" hangingPunct="0">
              <a:spcBef>
                <a:spcPct val="0"/>
              </a:spcBef>
              <a:spcAft>
                <a:spcPct val="0"/>
              </a:spcAft>
            </a:pP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firstName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last_login</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var</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lastLogin</a:t>
            </a:r>
            <a:r>
              <a:rPr kumimoji="0" lang="de-DE" altLang="de-DE" sz="1800" b="0" i="0" u="none" strike="noStrike" cap="none" normalizeH="0" baseline="0">
                <a:ln>
                  <a:noFill/>
                </a:ln>
                <a:solidFill>
                  <a:srgbClr val="A9B7C6"/>
                </a:solidFill>
                <a:effectLst/>
                <a:latin typeface="JetBrains Mono"/>
              </a:rPr>
              <a:t>: Long</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C9FF928-6A3C-4D42-B12F-C9B9773C66B1}"/>
              </a:ext>
            </a:extLst>
          </p:cNvPr>
          <p:cNvSpPr txBox="1"/>
          <p:nvPr/>
        </p:nvSpPr>
        <p:spPr>
          <a:xfrm>
            <a:off x="7474999" y="2858609"/>
            <a:ext cx="3524436"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altLang="de-DE" sz="1800">
                <a:solidFill>
                  <a:srgbClr val="BBB529"/>
                </a:solidFill>
                <a:latin typeface="JetBrains Mono"/>
              </a:rPr>
              <a:t>@ColumnInfo</a:t>
            </a:r>
            <a:r>
              <a:rPr lang="de-DE" altLang="de-DE" sz="1800" kern="0">
                <a:solidFill>
                  <a:srgbClr val="BBB529"/>
                </a:solidFill>
                <a:latin typeface="JetBrains Mono"/>
                <a:ea typeface="Arial Unicode MS" pitchFamily="34" charset="-128"/>
              </a:rPr>
              <a:t> </a:t>
            </a:r>
            <a:r>
              <a:rPr lang="de-DE" altLang="de-DE" sz="1800" kern="0">
                <a:latin typeface="JetBrains Mono"/>
                <a:ea typeface="Arial Unicode MS" pitchFamily="34" charset="-128"/>
              </a:rPr>
              <a:t>ermöglicht es, Spalten anzupassen. </a:t>
            </a:r>
            <a:endParaRPr lang="de-DE" altLang="de-DE" sz="1800">
              <a:latin typeface="JetBrains Mono"/>
            </a:endParaRPr>
          </a:p>
        </p:txBody>
      </p:sp>
    </p:spTree>
    <p:extLst>
      <p:ext uri="{BB962C8B-B14F-4D97-AF65-F5344CB8AC3E}">
        <p14:creationId xmlns:p14="http://schemas.microsoft.com/office/powerpoint/2010/main" val="31922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934B-3EA2-4240-A32E-3921E3E9ED35}"/>
              </a:ext>
            </a:extLst>
          </p:cNvPr>
          <p:cNvSpPr>
            <a:spLocks noGrp="1"/>
          </p:cNvSpPr>
          <p:nvPr>
            <p:ph type="title"/>
          </p:nvPr>
        </p:nvSpPr>
        <p:spPr>
          <a:xfrm>
            <a:off x="504001" y="504000"/>
            <a:ext cx="11186476" cy="369332"/>
          </a:xfrm>
        </p:spPr>
        <p:txBody>
          <a:bodyPr/>
          <a:lstStyle/>
          <a:p>
            <a:r>
              <a:rPr lang="de-DE"/>
              <a:t>Entitys – Alternative über @Entity</a:t>
            </a:r>
          </a:p>
        </p:txBody>
      </p:sp>
      <p:sp>
        <p:nvSpPr>
          <p:cNvPr id="5" name="Rectangle 1">
            <a:extLst>
              <a:ext uri="{FF2B5EF4-FFF2-40B4-BE49-F238E27FC236}">
                <a16:creationId xmlns:a16="http://schemas.microsoft.com/office/drawing/2014/main" id="{9451886D-480E-4B4D-BB37-D75CE8B9735C}"/>
              </a:ext>
            </a:extLst>
          </p:cNvPr>
          <p:cNvSpPr>
            <a:spLocks noChangeArrowheads="1"/>
          </p:cNvSpPr>
          <p:nvPr/>
        </p:nvSpPr>
        <p:spPr bwMode="auto">
          <a:xfrm>
            <a:off x="1509203" y="998688"/>
            <a:ext cx="4225387" cy="535531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800">
                <a:solidFill>
                  <a:srgbClr val="BBB529"/>
                </a:solidFill>
                <a:latin typeface="JetBrains Mono"/>
              </a:rPr>
              <a:t>@Entity</a:t>
            </a:r>
            <a:r>
              <a:rPr lang="de-DE" altLang="de-DE" sz="1800">
                <a:solidFill>
                  <a:srgbClr val="A9B7C6"/>
                </a:solidFill>
                <a:latin typeface="JetBrains Mono"/>
              </a:rPr>
              <a:t>(</a:t>
            </a:r>
            <a:br>
              <a:rPr lang="de-DE" altLang="de-DE" sz="1800">
                <a:solidFill>
                  <a:srgbClr val="A9B7C6"/>
                </a:solidFill>
                <a:latin typeface="JetBrains Mono"/>
              </a:rPr>
            </a:br>
            <a:r>
              <a:rPr lang="de-DE" altLang="de-DE" sz="1800">
                <a:solidFill>
                  <a:srgbClr val="A9B7C6"/>
                </a:solidFill>
                <a:latin typeface="JetBrains Mono"/>
              </a:rPr>
              <a:t>    </a:t>
            </a:r>
            <a:r>
              <a:rPr lang="de-DE" altLang="de-DE" sz="1800" err="1">
                <a:solidFill>
                  <a:srgbClr val="A9B7C6"/>
                </a:solidFill>
                <a:latin typeface="JetBrains Mono"/>
              </a:rPr>
              <a:t>primaryKeys</a:t>
            </a:r>
            <a:r>
              <a:rPr lang="de-DE" altLang="de-DE" sz="1800">
                <a:solidFill>
                  <a:srgbClr val="A9B7C6"/>
                </a:solidFill>
                <a:latin typeface="JetBrains Mono"/>
              </a:rPr>
              <a:t> = [</a:t>
            </a:r>
            <a:br>
              <a:rPr lang="de-DE" altLang="de-DE" sz="1800">
                <a:solidFill>
                  <a:srgbClr val="A9B7C6"/>
                </a:solidFill>
                <a:latin typeface="JetBrains Mono"/>
              </a:rPr>
            </a:br>
            <a:r>
              <a:rPr lang="de-DE" altLang="de-DE" sz="1800">
                <a:solidFill>
                  <a:srgbClr val="A9B7C6"/>
                </a:solidFill>
                <a:latin typeface="JetBrains Mono"/>
              </a:rPr>
              <a:t>        </a:t>
            </a:r>
            <a:r>
              <a:rPr lang="de-DE" altLang="de-DE" sz="1800">
                <a:solidFill>
                  <a:srgbClr val="6A8759"/>
                </a:solidFill>
                <a:latin typeface="JetBrains Mono"/>
              </a:rPr>
              <a:t>"</a:t>
            </a:r>
            <a:r>
              <a:rPr lang="de-DE" altLang="de-DE" sz="1800" err="1">
                <a:solidFill>
                  <a:srgbClr val="6A8759"/>
                </a:solidFill>
                <a:latin typeface="JetBrains Mono"/>
              </a:rPr>
              <a:t>user_id</a:t>
            </a:r>
            <a:r>
              <a:rPr lang="de-DE" altLang="de-DE" sz="1800">
                <a:solidFill>
                  <a:srgbClr val="6A8759"/>
                </a:solidFill>
                <a:latin typeface="JetBrains Mono"/>
              </a:rPr>
              <a:t>"</a:t>
            </a:r>
            <a:br>
              <a:rPr lang="de-DE" altLang="de-DE" sz="1800">
                <a:solidFill>
                  <a:srgbClr val="6A8759"/>
                </a:solidFill>
                <a:latin typeface="JetBrains Mono"/>
              </a:rPr>
            </a:br>
            <a:r>
              <a:rPr lang="de-DE" altLang="de-DE" sz="1800">
                <a:solidFill>
                  <a:srgbClr val="6A8759"/>
                </a:solidFill>
                <a:latin typeface="JetBrains Mono"/>
              </a:rPr>
              <a:t>    </a:t>
            </a:r>
            <a:r>
              <a:rPr lang="de-DE" altLang="de-DE" sz="1800">
                <a:solidFill>
                  <a:srgbClr val="A9B7C6"/>
                </a:solidFill>
                <a:latin typeface="JetBrains Mono"/>
              </a:rPr>
              <a:t>]</a:t>
            </a:r>
            <a:r>
              <a:rPr lang="de-DE" altLang="de-DE" sz="1800">
                <a:solidFill>
                  <a:srgbClr val="CC7832"/>
                </a:solidFill>
                <a:latin typeface="JetBrains Mono"/>
              </a:rPr>
              <a:t>,</a:t>
            </a:r>
            <a:br>
              <a:rPr lang="de-DE" altLang="de-DE" sz="1800">
                <a:solidFill>
                  <a:srgbClr val="CC7832"/>
                </a:solidFill>
                <a:latin typeface="JetBrains Mono"/>
              </a:rPr>
            </a:br>
            <a:r>
              <a:rPr lang="de-DE" altLang="de-DE" sz="1800">
                <a:solidFill>
                  <a:srgbClr val="CC7832"/>
                </a:solidFill>
                <a:latin typeface="JetBrains Mono"/>
              </a:rPr>
              <a:t>    </a:t>
            </a:r>
            <a:r>
              <a:rPr lang="de-DE" altLang="de-DE" sz="1800" err="1">
                <a:solidFill>
                  <a:srgbClr val="A9B7C6"/>
                </a:solidFill>
                <a:latin typeface="JetBrains Mono"/>
              </a:rPr>
              <a:t>indices</a:t>
            </a:r>
            <a:r>
              <a:rPr lang="de-DE" altLang="de-DE" sz="1800">
                <a:solidFill>
                  <a:srgbClr val="A9B7C6"/>
                </a:solidFill>
                <a:latin typeface="JetBrains Mono"/>
              </a:rPr>
              <a:t> = [</a:t>
            </a:r>
            <a:br>
              <a:rPr lang="de-DE" altLang="de-DE" sz="1800">
                <a:solidFill>
                  <a:srgbClr val="A9B7C6"/>
                </a:solidFill>
                <a:latin typeface="JetBrains Mono"/>
              </a:rPr>
            </a:br>
            <a:r>
              <a:rPr lang="de-DE" altLang="de-DE" sz="1800">
                <a:solidFill>
                  <a:srgbClr val="A9B7C6"/>
                </a:solidFill>
                <a:latin typeface="JetBrains Mono"/>
              </a:rPr>
              <a:t>        Index(</a:t>
            </a:r>
            <a:r>
              <a:rPr lang="de-DE" altLang="de-DE" sz="1800">
                <a:solidFill>
                  <a:srgbClr val="6A8759"/>
                </a:solidFill>
                <a:latin typeface="JetBrains Mono"/>
              </a:rPr>
              <a:t>"</a:t>
            </a:r>
            <a:r>
              <a:rPr lang="de-DE" altLang="de-DE" sz="1800" err="1">
                <a:solidFill>
                  <a:srgbClr val="6A8759"/>
                </a:solidFill>
                <a:latin typeface="JetBrains Mono"/>
              </a:rPr>
              <a:t>username</a:t>
            </a:r>
            <a:r>
              <a:rPr lang="de-DE" altLang="de-DE" sz="1800">
                <a:solidFill>
                  <a:srgbClr val="6A8759"/>
                </a:solidFill>
                <a:latin typeface="JetBrains Mono"/>
              </a:rPr>
              <a:t>"</a:t>
            </a:r>
            <a:r>
              <a:rPr lang="de-DE" altLang="de-DE" sz="1800">
                <a:solidFill>
                  <a:srgbClr val="A9B7C6"/>
                </a:solidFill>
                <a:latin typeface="JetBrains Mono"/>
              </a:rPr>
              <a:t>)</a:t>
            </a:r>
            <a:br>
              <a:rPr lang="de-DE" altLang="de-DE" sz="1800">
                <a:solidFill>
                  <a:srgbClr val="A9B7C6"/>
                </a:solidFill>
                <a:latin typeface="JetBrains Mono"/>
              </a:rPr>
            </a:br>
            <a:r>
              <a:rPr lang="de-DE" altLang="de-DE" sz="1800">
                <a:solidFill>
                  <a:srgbClr val="A9B7C6"/>
                </a:solidFill>
                <a:latin typeface="JetBrains Mono"/>
              </a:rPr>
              <a:t>    ]</a:t>
            </a:r>
            <a:br>
              <a:rPr lang="de-DE" altLang="de-DE" sz="1800">
                <a:solidFill>
                  <a:srgbClr val="A9B7C6"/>
                </a:solidFill>
                <a:latin typeface="JetBrains Mono"/>
              </a:rPr>
            </a:br>
            <a:r>
              <a:rPr lang="de-DE" altLang="de-DE" sz="1800">
                <a:solidFill>
                  <a:srgbClr val="A9B7C6"/>
                </a:solidFill>
                <a:latin typeface="JetBrains Mono"/>
              </a:rPr>
              <a:t>)</a:t>
            </a:r>
            <a:br>
              <a:rPr kumimoji="0" lang="de-DE" altLang="de-DE" sz="1800" b="0" i="0" u="none" strike="noStrike" cap="none" normalizeH="0" baseline="0">
                <a:ln>
                  <a:noFill/>
                </a:ln>
                <a:solidFill>
                  <a:srgbClr val="BBB529"/>
                </a:solidFill>
                <a:effectLst/>
                <a:latin typeface="JetBrains Mono"/>
              </a:rPr>
            </a:br>
            <a:r>
              <a:rPr kumimoji="0" lang="de-DE" altLang="de-DE" sz="1800" b="0" i="0" u="none" strike="noStrike" cap="none" normalizeH="0" baseline="0" err="1">
                <a:ln>
                  <a:noFill/>
                </a:ln>
                <a:solidFill>
                  <a:srgbClr val="CC7832"/>
                </a:solidFill>
                <a:effectLst/>
                <a:latin typeface="JetBrains Mono"/>
              </a:rPr>
              <a:t>data</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class</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A9B7C6"/>
                </a:solidFill>
                <a:effectLst/>
                <a:latin typeface="JetBrains Mono"/>
              </a:rPr>
              <a:t>LocalUser</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user_id</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userId</a:t>
            </a:r>
            <a:r>
              <a:rPr kumimoji="0" lang="de-DE" altLang="de-DE" sz="1800" b="0" i="0" u="none" strike="noStrike" cap="none" normalizeH="0" baseline="0">
                <a:ln>
                  <a:noFill/>
                </a:ln>
                <a:solidFill>
                  <a:srgbClr val="A9B7C6"/>
                </a:solidFill>
                <a:effectLst/>
                <a:latin typeface="JetBrains Mono"/>
              </a:rPr>
              <a:t>: Long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username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firstName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val</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lastName</a:t>
            </a:r>
            <a:r>
              <a:rPr kumimoji="0" lang="de-DE" altLang="de-DE" sz="1800" b="0" i="0" u="none" strike="noStrike" cap="none" normalizeH="0" baseline="0">
                <a:ln>
                  <a:noFill/>
                </a:ln>
                <a:solidFill>
                  <a:srgbClr val="A9B7C6"/>
                </a:solidFill>
                <a:effectLst/>
                <a:latin typeface="JetBrains Mono"/>
              </a:rPr>
              <a:t>: String</a:t>
            </a:r>
            <a:r>
              <a:rPr kumimoji="0" lang="de-DE" altLang="de-DE" sz="1800" b="0" i="0" u="none" strike="noStrike" cap="none" normalizeH="0" baseline="0">
                <a:ln>
                  <a:noFill/>
                </a:ln>
                <a:solidFill>
                  <a:srgbClr val="CC7832"/>
                </a:solidFill>
                <a:effectLst/>
                <a:latin typeface="JetBrains Mono"/>
              </a:rPr>
              <a:t>,</a:t>
            </a:r>
            <a:br>
              <a:rPr kumimoji="0" lang="de-DE" altLang="de-DE" sz="1800" b="0" i="0" u="none" strike="noStrike" cap="none" normalizeH="0" baseline="0">
                <a:ln>
                  <a:noFill/>
                </a:ln>
                <a:solidFill>
                  <a:srgbClr val="CC7832"/>
                </a:solidFill>
                <a:effectLst/>
                <a:latin typeface="JetBrains Mono"/>
              </a:rPr>
            </a:br>
            <a:br>
              <a:rPr kumimoji="0" lang="de-DE" altLang="de-DE" sz="1800" b="0" i="0" u="none" strike="noStrike" cap="none" normalizeH="0" baseline="0">
                <a:ln>
                  <a:noFill/>
                </a:ln>
                <a:solidFill>
                  <a:srgbClr val="CC7832"/>
                </a:solidFill>
                <a:effectLst/>
                <a:latin typeface="JetBrains Mono"/>
              </a:rPr>
            </a:b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a:ln>
                  <a:noFill/>
                </a:ln>
                <a:solidFill>
                  <a:srgbClr val="BBB529"/>
                </a:solidFill>
                <a:effectLst/>
                <a:latin typeface="JetBrains Mono"/>
              </a:rPr>
              <a:t>@ColumnInfo</a:t>
            </a:r>
            <a:r>
              <a:rPr kumimoji="0" lang="de-DE" altLang="de-DE" sz="1800" b="0" i="0" u="none" strike="noStrike" cap="none" normalizeH="0" baseline="0">
                <a:ln>
                  <a:noFill/>
                </a:ln>
                <a:solidFill>
                  <a:srgbClr val="A9B7C6"/>
                </a:solidFill>
                <a:effectLst/>
                <a:latin typeface="JetBrains Mono"/>
              </a:rPr>
              <a:t>(name = </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err="1">
                <a:ln>
                  <a:noFill/>
                </a:ln>
                <a:solidFill>
                  <a:srgbClr val="6A8759"/>
                </a:solidFill>
                <a:effectLst/>
                <a:latin typeface="JetBrains Mono"/>
              </a:rPr>
              <a:t>last_login</a:t>
            </a:r>
            <a:r>
              <a:rPr kumimoji="0" lang="de-DE" altLang="de-DE" sz="1800" b="0" i="0" u="none" strike="noStrike" cap="none" normalizeH="0" baseline="0">
                <a:ln>
                  <a:noFill/>
                </a:ln>
                <a:solidFill>
                  <a:srgbClr val="6A8759"/>
                </a:solidFill>
                <a:effectLst/>
                <a:latin typeface="JetBrains Mono"/>
              </a:rPr>
              <a:t>"</a:t>
            </a:r>
            <a:r>
              <a:rPr kumimoji="0" lang="de-DE" altLang="de-DE" sz="1800" b="0" i="0" u="none" strike="noStrike" cap="none" normalizeH="0" baseline="0">
                <a:ln>
                  <a:noFill/>
                </a:ln>
                <a:solidFill>
                  <a:srgbClr val="A9B7C6"/>
                </a:solidFill>
                <a:effectLst/>
                <a:latin typeface="JetBrains Mono"/>
              </a:rPr>
              <a:t>)</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    </a:t>
            </a:r>
            <a:r>
              <a:rPr kumimoji="0" lang="de-DE" altLang="de-DE" sz="1800" b="0" i="0" u="none" strike="noStrike" cap="none" normalizeH="0" baseline="0" err="1">
                <a:ln>
                  <a:noFill/>
                </a:ln>
                <a:solidFill>
                  <a:srgbClr val="CC7832"/>
                </a:solidFill>
                <a:effectLst/>
                <a:latin typeface="JetBrains Mono"/>
              </a:rPr>
              <a:t>var</a:t>
            </a:r>
            <a:r>
              <a:rPr kumimoji="0" lang="de-DE" altLang="de-DE" sz="1800" b="0" i="0" u="none" strike="noStrike" cap="none" normalizeH="0" baseline="0">
                <a:ln>
                  <a:noFill/>
                </a:ln>
                <a:solidFill>
                  <a:srgbClr val="CC7832"/>
                </a:solidFill>
                <a:effectLst/>
                <a:latin typeface="JetBrains Mono"/>
              </a:rPr>
              <a:t> </a:t>
            </a:r>
            <a:r>
              <a:rPr kumimoji="0" lang="de-DE" altLang="de-DE" sz="1800" b="0" i="0" u="none" strike="noStrike" cap="none" normalizeH="0" baseline="0" err="1">
                <a:ln>
                  <a:noFill/>
                </a:ln>
                <a:solidFill>
                  <a:srgbClr val="9876AA"/>
                </a:solidFill>
                <a:effectLst/>
                <a:latin typeface="JetBrains Mono"/>
              </a:rPr>
              <a:t>lastLogin</a:t>
            </a:r>
            <a:r>
              <a:rPr kumimoji="0" lang="de-DE" altLang="de-DE" sz="1800" b="0" i="0" u="none" strike="noStrike" cap="none" normalizeH="0" baseline="0">
                <a:ln>
                  <a:noFill/>
                </a:ln>
                <a:solidFill>
                  <a:srgbClr val="A9B7C6"/>
                </a:solidFill>
                <a:effectLst/>
                <a:latin typeface="JetBrains Mono"/>
              </a:rPr>
              <a:t>: Long</a:t>
            </a:r>
            <a:br>
              <a:rPr kumimoji="0" lang="de-DE" altLang="de-DE" sz="1800" b="0" i="0" u="none" strike="noStrike" cap="none" normalizeH="0" baseline="0">
                <a:ln>
                  <a:noFill/>
                </a:ln>
                <a:solidFill>
                  <a:srgbClr val="A9B7C6"/>
                </a:solidFill>
                <a:effectLst/>
                <a:latin typeface="JetBrains Mono"/>
              </a:rPr>
            </a:br>
            <a:r>
              <a:rPr kumimoji="0" lang="de-DE" altLang="de-DE" sz="18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F44E95D-FF46-4FE2-9AC2-AC462B89E9B7}"/>
              </a:ext>
            </a:extLst>
          </p:cNvPr>
          <p:cNvSpPr txBox="1"/>
          <p:nvPr/>
        </p:nvSpPr>
        <p:spPr>
          <a:xfrm>
            <a:off x="7474999" y="2858609"/>
            <a:ext cx="3524436"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altLang="de-DE" sz="1800">
                <a:solidFill>
                  <a:srgbClr val="BBB529"/>
                </a:solidFill>
                <a:latin typeface="JetBrains Mono"/>
              </a:rPr>
              <a:t>@Entity</a:t>
            </a:r>
            <a:r>
              <a:rPr lang="de-DE" altLang="de-DE" sz="1800" kern="0">
                <a:solidFill>
                  <a:srgbClr val="BBB529"/>
                </a:solidFill>
                <a:latin typeface="JetBrains Mono"/>
                <a:ea typeface="Arial Unicode MS" pitchFamily="34" charset="-128"/>
              </a:rPr>
              <a:t> </a:t>
            </a:r>
            <a:r>
              <a:rPr lang="de-DE" altLang="de-DE" sz="1800" kern="0">
                <a:latin typeface="JetBrains Mono"/>
                <a:ea typeface="Arial Unicode MS" pitchFamily="34" charset="-128"/>
              </a:rPr>
              <a:t>kann Dinge auch übersichtlicher gestalten.</a:t>
            </a:r>
            <a:endParaRPr lang="de-DE" altLang="de-DE" sz="1800">
              <a:latin typeface="JetBrains Mono"/>
            </a:endParaRPr>
          </a:p>
        </p:txBody>
      </p:sp>
    </p:spTree>
    <p:extLst>
      <p:ext uri="{BB962C8B-B14F-4D97-AF65-F5344CB8AC3E}">
        <p14:creationId xmlns:p14="http://schemas.microsoft.com/office/powerpoint/2010/main" val="104435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DE39-42F2-4491-8959-4C7D9041078C}"/>
              </a:ext>
            </a:extLst>
          </p:cNvPr>
          <p:cNvSpPr>
            <a:spLocks noGrp="1"/>
          </p:cNvSpPr>
          <p:nvPr>
            <p:ph type="ctrTitle"/>
          </p:nvPr>
        </p:nvSpPr>
        <p:spPr/>
        <p:txBody>
          <a:bodyPr/>
          <a:lstStyle/>
          <a:p>
            <a:r>
              <a:rPr lang="de-DE"/>
              <a:t>DAOs</a:t>
            </a:r>
          </a:p>
        </p:txBody>
      </p:sp>
      <p:pic>
        <p:nvPicPr>
          <p:cNvPr id="4" name="Picture 3">
            <a:extLst>
              <a:ext uri="{FF2B5EF4-FFF2-40B4-BE49-F238E27FC236}">
                <a16:creationId xmlns:a16="http://schemas.microsoft.com/office/drawing/2014/main" id="{ABDDFA11-8F48-4943-AC38-8738464665F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65683" y="1153959"/>
            <a:ext cx="5946187" cy="4550081"/>
          </a:xfrm>
          <a:prstGeom prst="rect">
            <a:avLst/>
          </a:prstGeom>
        </p:spPr>
      </p:pic>
      <p:sp>
        <p:nvSpPr>
          <p:cNvPr id="5" name="TextBox 4">
            <a:extLst>
              <a:ext uri="{FF2B5EF4-FFF2-40B4-BE49-F238E27FC236}">
                <a16:creationId xmlns:a16="http://schemas.microsoft.com/office/drawing/2014/main" id="{6364A459-CDC4-4886-A56A-192554F2C09F}"/>
              </a:ext>
            </a:extLst>
          </p:cNvPr>
          <p:cNvSpPr txBox="1"/>
          <p:nvPr/>
        </p:nvSpPr>
        <p:spPr>
          <a:xfrm>
            <a:off x="7936637" y="4545367"/>
            <a:ext cx="1615827"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err="1"/>
              <a:t>Get</a:t>
            </a:r>
            <a:r>
              <a:rPr lang="de-DE"/>
              <a:t>/Set </a:t>
            </a:r>
            <a:r>
              <a:rPr lang="de-DE" err="1"/>
              <a:t>fields</a:t>
            </a:r>
            <a:endParaRPr lang="de-DE"/>
          </a:p>
        </p:txBody>
      </p:sp>
      <p:sp>
        <p:nvSpPr>
          <p:cNvPr id="6" name="TextBox 5">
            <a:extLst>
              <a:ext uri="{FF2B5EF4-FFF2-40B4-BE49-F238E27FC236}">
                <a16:creationId xmlns:a16="http://schemas.microsoft.com/office/drawing/2014/main" id="{3728818F-3C29-44B8-99C8-A066C0D3DFA0}"/>
              </a:ext>
            </a:extLst>
          </p:cNvPr>
          <p:cNvSpPr txBox="1"/>
          <p:nvPr/>
        </p:nvSpPr>
        <p:spPr>
          <a:xfrm>
            <a:off x="6427434" y="4268368"/>
            <a:ext cx="775853"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a:t>CRUD</a:t>
            </a:r>
          </a:p>
        </p:txBody>
      </p:sp>
      <p:sp>
        <p:nvSpPr>
          <p:cNvPr id="7" name="TextBox 6">
            <a:extLst>
              <a:ext uri="{FF2B5EF4-FFF2-40B4-BE49-F238E27FC236}">
                <a16:creationId xmlns:a16="http://schemas.microsoft.com/office/drawing/2014/main" id="{EDCDB716-C724-4CD9-8108-9F5B6110027D}"/>
              </a:ext>
            </a:extLst>
          </p:cNvPr>
          <p:cNvSpPr txBox="1"/>
          <p:nvPr/>
        </p:nvSpPr>
        <p:spPr>
          <a:xfrm>
            <a:off x="4289320" y="3808520"/>
            <a:ext cx="1913985" cy="3231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a:t>Create DB/DAO</a:t>
            </a:r>
          </a:p>
        </p:txBody>
      </p:sp>
      <p:sp>
        <p:nvSpPr>
          <p:cNvPr id="8" name="Rectangle: Rounded Corners 7">
            <a:extLst>
              <a:ext uri="{FF2B5EF4-FFF2-40B4-BE49-F238E27FC236}">
                <a16:creationId xmlns:a16="http://schemas.microsoft.com/office/drawing/2014/main" id="{FEAC7AE6-66D7-45AE-93FD-49F718138F54}"/>
              </a:ext>
            </a:extLst>
          </p:cNvPr>
          <p:cNvSpPr/>
          <p:nvPr/>
        </p:nvSpPr>
        <p:spPr bwMode="gray">
          <a:xfrm>
            <a:off x="5131293" y="2805344"/>
            <a:ext cx="2166152" cy="718074"/>
          </a:xfrm>
          <a:prstGeom prst="roundRect">
            <a:avLst/>
          </a:prstGeom>
          <a:noFill/>
          <a:ln w="412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538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138F11-DDF5-40EE-9A7D-D9A49D71F546}"/>
              </a:ext>
            </a:extLst>
          </p:cNvPr>
          <p:cNvSpPr txBox="1">
            <a:spLocks/>
          </p:cNvSpPr>
          <p:nvPr/>
        </p:nvSpPr>
        <p:spPr bwMode="black">
          <a:xfrm>
            <a:off x="504001" y="504000"/>
            <a:ext cx="11186476" cy="369332"/>
          </a:xfrm>
          <a:prstGeom prst="rect">
            <a:avLst/>
          </a:prstGeom>
        </p:spPr>
        <p:txBody>
          <a:bodyPr vert="horz" wrap="square" lIns="0" tIns="0" rIns="0" bIns="0" rtlCol="0" anchor="t"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de-DE" sz="2400"/>
              <a:t>DAO</a:t>
            </a:r>
            <a:endParaRPr lang="de-DE"/>
          </a:p>
        </p:txBody>
      </p:sp>
      <p:sp>
        <p:nvSpPr>
          <p:cNvPr id="5" name="Rectangle 2">
            <a:extLst>
              <a:ext uri="{FF2B5EF4-FFF2-40B4-BE49-F238E27FC236}">
                <a16:creationId xmlns:a16="http://schemas.microsoft.com/office/drawing/2014/main" id="{DDDAACAF-D28A-45BC-A6E9-26D4A216F8C7}"/>
              </a:ext>
            </a:extLst>
          </p:cNvPr>
          <p:cNvSpPr>
            <a:spLocks noChangeArrowheads="1"/>
          </p:cNvSpPr>
          <p:nvPr/>
        </p:nvSpPr>
        <p:spPr bwMode="auto">
          <a:xfrm>
            <a:off x="1509204" y="2644170"/>
            <a:ext cx="3242811" cy="156966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400" b="0" i="0" u="none" strike="noStrike" cap="none" normalizeH="0" baseline="0">
                <a:ln>
                  <a:noFill/>
                </a:ln>
                <a:solidFill>
                  <a:srgbClr val="BBB529"/>
                </a:solidFill>
                <a:effectLst/>
                <a:latin typeface="JetBrains Mono"/>
              </a:rPr>
              <a:t>@Dao</a:t>
            </a:r>
            <a:br>
              <a:rPr kumimoji="0" lang="de-DE" altLang="de-DE" sz="2400" b="0" i="0" u="none" strike="noStrike" cap="none" normalizeH="0" baseline="0">
                <a:ln>
                  <a:noFill/>
                </a:ln>
                <a:solidFill>
                  <a:srgbClr val="BBB529"/>
                </a:solidFill>
                <a:effectLst/>
                <a:latin typeface="JetBrains Mono"/>
              </a:rPr>
            </a:br>
            <a:r>
              <a:rPr kumimoji="0" lang="de-DE" altLang="de-DE" sz="2400" b="0" i="0" u="none" strike="noStrike" cap="none" normalizeH="0" baseline="0" err="1">
                <a:ln>
                  <a:noFill/>
                </a:ln>
                <a:solidFill>
                  <a:srgbClr val="CC7832"/>
                </a:solidFill>
                <a:effectLst/>
                <a:latin typeface="JetBrains Mono"/>
              </a:rPr>
              <a:t>interface</a:t>
            </a:r>
            <a:r>
              <a:rPr kumimoji="0" lang="de-DE" altLang="de-DE" sz="2400" b="0" i="0" u="none" strike="noStrike" cap="none" normalizeH="0" baseline="0">
                <a:ln>
                  <a:noFill/>
                </a:ln>
                <a:solidFill>
                  <a:srgbClr val="CC7832"/>
                </a:solidFill>
                <a:effectLst/>
                <a:latin typeface="JetBrains Mono"/>
              </a:rPr>
              <a:t> </a:t>
            </a:r>
            <a:r>
              <a:rPr kumimoji="0" lang="de-DE" altLang="de-DE" sz="2400" b="0" i="0" u="none" strike="noStrike" cap="none" normalizeH="0" baseline="0" err="1">
                <a:ln>
                  <a:noFill/>
                </a:ln>
                <a:solidFill>
                  <a:srgbClr val="A9B7C6"/>
                </a:solidFill>
                <a:effectLst/>
                <a:latin typeface="JetBrains Mono"/>
              </a:rPr>
              <a:t>LocalUserDao</a:t>
            </a: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    ...</a:t>
            </a:r>
            <a:br>
              <a:rPr kumimoji="0" lang="de-DE" altLang="de-DE" sz="2400" b="0" i="0" u="none" strike="noStrike" cap="none" normalizeH="0" baseline="0">
                <a:ln>
                  <a:noFill/>
                </a:ln>
                <a:solidFill>
                  <a:srgbClr val="A9B7C6"/>
                </a:solidFill>
                <a:effectLst/>
                <a:latin typeface="JetBrains Mono"/>
              </a:rPr>
            </a:br>
            <a:r>
              <a:rPr kumimoji="0" lang="de-DE" altLang="de-DE" sz="2400" b="0" i="0" u="none" strike="noStrike" cap="none" normalizeH="0" baseline="0">
                <a:ln>
                  <a:noFill/>
                </a:ln>
                <a:solidFill>
                  <a:srgbClr val="A9B7C6"/>
                </a:solidFill>
                <a:effectLst/>
                <a:latin typeface="JetBrains Mono"/>
              </a:rPr>
              <a:t>}</a:t>
            </a:r>
            <a:endParaRPr kumimoji="0" lang="de-DE" altLang="de-DE" sz="2400" b="0" i="0" u="none" strike="noStrike" cap="none" normalizeH="0" baseline="0">
              <a:ln>
                <a:noFill/>
              </a:ln>
              <a:solidFill>
                <a:schemeClr val="tx1"/>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745EBB6A-1937-4FB2-AAC9-FED328CFA38D}"/>
              </a:ext>
            </a:extLst>
          </p:cNvPr>
          <p:cNvCxnSpPr>
            <a:cxnSpLocks/>
          </p:cNvCxnSpPr>
          <p:nvPr/>
        </p:nvCxnSpPr>
        <p:spPr>
          <a:xfrm flipH="1">
            <a:off x="5261885" y="3275861"/>
            <a:ext cx="1289835" cy="11906"/>
          </a:xfrm>
          <a:prstGeom prst="straightConnector1">
            <a:avLst/>
          </a:prstGeom>
          <a:ln w="412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158FE0-BAB2-4CE8-B003-55B794696027}"/>
              </a:ext>
            </a:extLst>
          </p:cNvPr>
          <p:cNvSpPr txBox="1"/>
          <p:nvPr/>
        </p:nvSpPr>
        <p:spPr>
          <a:xfrm>
            <a:off x="6816470" y="3143124"/>
            <a:ext cx="37830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Interface für alle CRUD Operationen.</a:t>
            </a:r>
          </a:p>
        </p:txBody>
      </p:sp>
      <p:cxnSp>
        <p:nvCxnSpPr>
          <p:cNvPr id="13" name="Straight Arrow Connector 12">
            <a:extLst>
              <a:ext uri="{FF2B5EF4-FFF2-40B4-BE49-F238E27FC236}">
                <a16:creationId xmlns:a16="http://schemas.microsoft.com/office/drawing/2014/main" id="{A76507DE-89FD-46DF-B13D-FF0C8CEE90AB}"/>
              </a:ext>
            </a:extLst>
          </p:cNvPr>
          <p:cNvCxnSpPr>
            <a:cxnSpLocks/>
          </p:cNvCxnSpPr>
          <p:nvPr/>
        </p:nvCxnSpPr>
        <p:spPr>
          <a:xfrm flipH="1" flipV="1">
            <a:off x="2556769" y="3666478"/>
            <a:ext cx="3994951" cy="205667"/>
          </a:xfrm>
          <a:prstGeom prst="straightConnector1">
            <a:avLst/>
          </a:prstGeom>
          <a:ln w="412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4E72EA7-4D18-47F4-9D1E-1BBA0019E440}"/>
              </a:ext>
            </a:extLst>
          </p:cNvPr>
          <p:cNvSpPr txBox="1"/>
          <p:nvPr/>
        </p:nvSpPr>
        <p:spPr>
          <a:xfrm>
            <a:off x="6816470" y="3739408"/>
            <a:ext cx="378308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Liste von </a:t>
            </a:r>
            <a:r>
              <a:rPr lang="de-DE" sz="1800" b="1" u="sng" kern="0">
                <a:solidFill>
                  <a:schemeClr val="accent1"/>
                </a:solidFill>
                <a:ea typeface="Arial Unicode MS" pitchFamily="34" charset="-128"/>
                <a:cs typeface="Arial Unicode MS" pitchFamily="34" charset="-128"/>
              </a:rPr>
              <a:t>abstrakten Methoden</a:t>
            </a:r>
            <a:r>
              <a:rPr lang="de-DE" sz="1800" kern="0">
                <a:ea typeface="Arial Unicode MS" pitchFamily="34" charset="-128"/>
                <a:cs typeface="Arial Unicode MS" pitchFamily="34" charset="-128"/>
              </a:rPr>
              <a:t>.</a:t>
            </a:r>
          </a:p>
        </p:txBody>
      </p:sp>
      <p:cxnSp>
        <p:nvCxnSpPr>
          <p:cNvPr id="16" name="Straight Arrow Connector 15">
            <a:extLst>
              <a:ext uri="{FF2B5EF4-FFF2-40B4-BE49-F238E27FC236}">
                <a16:creationId xmlns:a16="http://schemas.microsoft.com/office/drawing/2014/main" id="{813EA63B-A098-46CB-8C33-BECBABF9E5F7}"/>
              </a:ext>
            </a:extLst>
          </p:cNvPr>
          <p:cNvCxnSpPr>
            <a:cxnSpLocks/>
          </p:cNvCxnSpPr>
          <p:nvPr/>
        </p:nvCxnSpPr>
        <p:spPr>
          <a:xfrm flipH="1">
            <a:off x="2645546" y="2546840"/>
            <a:ext cx="4039339" cy="298142"/>
          </a:xfrm>
          <a:prstGeom prst="straightConnector1">
            <a:avLst/>
          </a:prstGeom>
          <a:ln w="412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59A2D6-0226-4E98-ABD1-76CB1CF35F96}"/>
              </a:ext>
            </a:extLst>
          </p:cNvPr>
          <p:cNvSpPr txBox="1"/>
          <p:nvPr/>
        </p:nvSpPr>
        <p:spPr>
          <a:xfrm>
            <a:off x="6816470" y="2269841"/>
            <a:ext cx="3783087"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a:ea typeface="Arial Unicode MS" pitchFamily="34" charset="-128"/>
                <a:cs typeface="Arial Unicode MS" pitchFamily="34" charset="-128"/>
              </a:rPr>
              <a:t>Hinweis für </a:t>
            </a:r>
            <a:r>
              <a:rPr lang="de-DE" sz="1800" kern="0" err="1">
                <a:ea typeface="Arial Unicode MS" pitchFamily="34" charset="-128"/>
                <a:cs typeface="Arial Unicode MS" pitchFamily="34" charset="-128"/>
              </a:rPr>
              <a:t>Room</a:t>
            </a:r>
            <a:r>
              <a:rPr lang="de-DE" sz="1800" kern="0">
                <a:ea typeface="Arial Unicode MS" pitchFamily="34" charset="-128"/>
                <a:cs typeface="Arial Unicode MS" pitchFamily="34" charset="-128"/>
              </a:rPr>
              <a:t>, dass es sich hierbei um ein DAO handelt.</a:t>
            </a:r>
          </a:p>
        </p:txBody>
      </p:sp>
    </p:spTree>
    <p:extLst>
      <p:ext uri="{BB962C8B-B14F-4D97-AF65-F5344CB8AC3E}">
        <p14:creationId xmlns:p14="http://schemas.microsoft.com/office/powerpoint/2010/main" val="104150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Lst>
  </p:timing>
</p:sld>
</file>

<file path=ppt/theme/theme1.xml><?xml version="1.0" encoding="utf-8"?>
<a:theme xmlns:a="http://schemas.openxmlformats.org/drawingml/2006/main" name="SAP 2021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4" id="{0975D2D6-7D10-0943-B974-B8F91CB2CBE0}" vid="{D203980D-D523-2744-8C0A-CFEBD5FEE14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pplication xmlns="http://www.sap.com/cof/powerpoint/application">
  <Version>2</Version>
  <Revision>2.8.600.95340</Revision>
</Application>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Props1.xml><?xml version="1.0" encoding="utf-8"?>
<ds:datastoreItem xmlns:ds="http://schemas.openxmlformats.org/officeDocument/2006/customXml" ds:itemID="{398FD485-E434-4109-8170-8E0CFCDC1783}">
  <ds:schemaRefs>
    <ds:schemaRef ds:uri="http://schemas.microsoft.com/sharepoint/v3/contenttype/forms"/>
  </ds:schemaRefs>
</ds:datastoreItem>
</file>

<file path=customXml/itemProps2.xml><?xml version="1.0" encoding="utf-8"?>
<ds:datastoreItem xmlns:ds="http://schemas.openxmlformats.org/officeDocument/2006/customXml" ds:itemID="{E9720D38-2FEB-46C7-905A-FB7A95253F33}">
  <ds:schemaRefs>
    <ds:schemaRef ds:uri="http://www.sap.com/cof/powerpoint/application"/>
  </ds:schemaRefs>
</ds:datastoreItem>
</file>

<file path=customXml/itemProps3.xml><?xml version="1.0" encoding="utf-8"?>
<ds:datastoreItem xmlns:ds="http://schemas.openxmlformats.org/officeDocument/2006/customXml" ds:itemID="{D953AD7E-AA35-4F97-856A-84D408A1C872}">
  <ds:schemaRefs>
    <ds:schemaRef ds:uri="0e00d59e-b0d2-4e67-be34-67e465b0fbed"/>
    <ds:schemaRef ds:uri="47fc58d8-9f4b-4bc8-b278-c3cb6f298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85C1D00C-D380-4A8A-881E-03688FCC3109}">
  <ds:schemaRefs>
    <ds:schemaRef ds:uri="0e00d59e-b0d2-4e67-be34-67e465b0fbed"/>
    <ds:schemaRef ds:uri="47fc58d8-9f4b-4bc8-b278-c3cb6f2980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SAP_2021_16x9_Black</Template>
  <Application>Microsoft Office PowerPoint</Application>
  <PresentationFormat>Benutzerdefiniert</PresentationFormat>
  <Slides>22</Slides>
  <Notes>0</Notes>
  <HiddenSlides>0</HiddenSlide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SAP 2021 16x9 black</vt:lpstr>
      <vt:lpstr>PowerPoint-Präsentation</vt:lpstr>
      <vt:lpstr>PowerPoint-Präsentation</vt:lpstr>
      <vt:lpstr>Entities</vt:lpstr>
      <vt:lpstr>PowerPoint-Präsentation</vt:lpstr>
      <vt:lpstr>PowerPoint-Präsentation</vt:lpstr>
      <vt:lpstr>PowerPoint-Präsentation</vt:lpstr>
      <vt:lpstr>Entitys – Alternative über @Entity</vt:lpstr>
      <vt:lpstr>DAOs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Beziehungen</vt:lpstr>
      <vt:lpstr>PowerPoint-Präsentation</vt:lpstr>
      <vt:lpstr>PowerPoint-Präsentation</vt:lpstr>
      <vt:lpstr>Datenbank</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SAP SE</dc:creator>
  <cp:keywords>2021/16:9/black</cp:keywords>
  <dc:description/>
  <cp:revision>8</cp:revision>
  <dcterms:created xsi:type="dcterms:W3CDTF">2021-05-24T11:00:44Z</dcterms:created>
  <dcterms:modified xsi:type="dcterms:W3CDTF">2021-05-25T09:39:05Z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