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B1AD1F6F-B5E4-464A-A6D1-511349B269ED}" type="datetimeFigureOut">
              <a:rPr lang="en-IN" smtClean="0"/>
              <a:t>16-06-2018</a:t>
            </a:fld>
            <a:endParaRPr lang="en-IN"/>
          </a:p>
        </p:txBody>
      </p:sp>
      <p:sp>
        <p:nvSpPr>
          <p:cNvPr id="17" name="Footer Placeholder 16"/>
          <p:cNvSpPr>
            <a:spLocks noGrp="1"/>
          </p:cNvSpPr>
          <p:nvPr>
            <p:ph type="ftr" sz="quarter" idx="11"/>
          </p:nvPr>
        </p:nvSpPr>
        <p:spPr>
          <a:xfrm>
            <a:off x="5410200" y="4205288"/>
            <a:ext cx="1295400" cy="457200"/>
          </a:xfrm>
        </p:spPr>
        <p:txBody>
          <a:bodyPr/>
          <a:lstStyle/>
          <a:p>
            <a:endParaRPr lang="en-IN"/>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D856C422-FFD2-4C41-B4C8-1FDE133C186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1AD1F6F-B5E4-464A-A6D1-511349B269ED}" type="datetimeFigureOut">
              <a:rPr lang="en-IN" smtClean="0"/>
              <a:t>16-06-2018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56C422-FFD2-4C41-B4C8-1FDE133C186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1AD1F6F-B5E4-464A-A6D1-511349B269ED}" type="datetimeFigureOut">
              <a:rPr lang="en-IN" smtClean="0"/>
              <a:t>16-06-2018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56C422-FFD2-4C41-B4C8-1FDE133C186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1AD1F6F-B5E4-464A-A6D1-511349B269ED}" type="datetimeFigureOut">
              <a:rPr lang="en-IN" smtClean="0"/>
              <a:t>16-06-2018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56C422-FFD2-4C41-B4C8-1FDE133C186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1AD1F6F-B5E4-464A-A6D1-511349B269ED}" type="datetimeFigureOut">
              <a:rPr lang="en-IN" smtClean="0"/>
              <a:t>16-06-2018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56C422-FFD2-4C41-B4C8-1FDE133C1860}"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1AD1F6F-B5E4-464A-A6D1-511349B269ED}" type="datetimeFigureOut">
              <a:rPr lang="en-IN" smtClean="0"/>
              <a:t>16-06-2018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56C422-FFD2-4C41-B4C8-1FDE133C186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B1AD1F6F-B5E4-464A-A6D1-511349B269ED}" type="datetimeFigureOut">
              <a:rPr lang="en-IN" smtClean="0"/>
              <a:t>16-06-2018</a:t>
            </a:fld>
            <a:endParaRPr lang="en-IN"/>
          </a:p>
        </p:txBody>
      </p:sp>
      <p:sp>
        <p:nvSpPr>
          <p:cNvPr id="27" name="Slide Number Placeholder 26"/>
          <p:cNvSpPr>
            <a:spLocks noGrp="1"/>
          </p:cNvSpPr>
          <p:nvPr>
            <p:ph type="sldNum" sz="quarter" idx="11"/>
          </p:nvPr>
        </p:nvSpPr>
        <p:spPr/>
        <p:txBody>
          <a:bodyPr rtlCol="0"/>
          <a:lstStyle/>
          <a:p>
            <a:fld id="{D856C422-FFD2-4C41-B4C8-1FDE133C1860}" type="slidenum">
              <a:rPr lang="en-IN" smtClean="0"/>
              <a:t>‹#›</a:t>
            </a:fld>
            <a:endParaRPr lang="en-IN"/>
          </a:p>
        </p:txBody>
      </p:sp>
      <p:sp>
        <p:nvSpPr>
          <p:cNvPr id="28" name="Footer Placeholder 27"/>
          <p:cNvSpPr>
            <a:spLocks noGrp="1"/>
          </p:cNvSpPr>
          <p:nvPr>
            <p:ph type="ftr" sz="quarter" idx="12"/>
          </p:nvPr>
        </p:nvSpPr>
        <p:spPr/>
        <p:txBody>
          <a:bodyPr rtlCol="0"/>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B1AD1F6F-B5E4-464A-A6D1-511349B269ED}" type="datetimeFigureOut">
              <a:rPr lang="en-IN" smtClean="0"/>
              <a:t>16-06-2018</a:t>
            </a:fld>
            <a:endParaRPr lang="en-IN"/>
          </a:p>
        </p:txBody>
      </p:sp>
      <p:sp>
        <p:nvSpPr>
          <p:cNvPr id="4" name="Footer Placeholder 3"/>
          <p:cNvSpPr>
            <a:spLocks noGrp="1"/>
          </p:cNvSpPr>
          <p:nvPr>
            <p:ph type="ftr" sz="quarter" idx="11"/>
          </p:nvPr>
        </p:nvSpPr>
        <p:spPr>
          <a:xfrm>
            <a:off x="5257800" y="612648"/>
            <a:ext cx="1325880" cy="457200"/>
          </a:xfrm>
        </p:spPr>
        <p:txBody>
          <a:bodyPr/>
          <a:lstStyle/>
          <a:p>
            <a:endParaRPr lang="en-IN"/>
          </a:p>
        </p:txBody>
      </p:sp>
      <p:sp>
        <p:nvSpPr>
          <p:cNvPr id="5" name="Slide Number Placeholder 4"/>
          <p:cNvSpPr>
            <a:spLocks noGrp="1"/>
          </p:cNvSpPr>
          <p:nvPr>
            <p:ph type="sldNum" sz="quarter" idx="12"/>
          </p:nvPr>
        </p:nvSpPr>
        <p:spPr>
          <a:xfrm>
            <a:off x="8174736" y="2272"/>
            <a:ext cx="762000" cy="365760"/>
          </a:xfrm>
        </p:spPr>
        <p:txBody>
          <a:bodyPr/>
          <a:lstStyle/>
          <a:p>
            <a:fld id="{D856C422-FFD2-4C41-B4C8-1FDE133C186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AD1F6F-B5E4-464A-A6D1-511349B269ED}" type="datetimeFigureOut">
              <a:rPr lang="en-IN" smtClean="0"/>
              <a:t>16-06-2018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56C422-FFD2-4C41-B4C8-1FDE133C186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1AD1F6F-B5E4-464A-A6D1-511349B269ED}" type="datetimeFigureOut">
              <a:rPr lang="en-IN" smtClean="0"/>
              <a:t>16-06-2018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56C422-FFD2-4C41-B4C8-1FDE133C186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1AD1F6F-B5E4-464A-A6D1-511349B269ED}" type="datetimeFigureOut">
              <a:rPr lang="en-IN" smtClean="0"/>
              <a:t>16-06-2018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56C422-FFD2-4C41-B4C8-1FDE133C186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B1AD1F6F-B5E4-464A-A6D1-511349B269ED}" type="datetimeFigureOut">
              <a:rPr lang="en-IN" smtClean="0"/>
              <a:t>16-06-2018</a:t>
            </a:fld>
            <a:endParaRPr lang="en-IN"/>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IN"/>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D856C422-FFD2-4C41-B4C8-1FDE133C186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47864" y="1412776"/>
            <a:ext cx="4892080" cy="1470025"/>
          </a:xfrm>
        </p:spPr>
        <p:txBody>
          <a:bodyPr>
            <a:normAutofit/>
          </a:bodyPr>
          <a:lstStyle/>
          <a:p>
            <a:r>
              <a:rPr lang="en-IN" sz="8800" b="1" dirty="0" err="1" smtClean="0">
                <a:latin typeface="Adobe Gothic Std B" pitchFamily="34" charset="-128"/>
                <a:ea typeface="Adobe Gothic Std B" pitchFamily="34" charset="-128"/>
              </a:rPr>
              <a:t>GitHub</a:t>
            </a:r>
            <a:endParaRPr lang="en-IN" sz="8800" b="1" dirty="0">
              <a:latin typeface="Adobe Gothic Std B" pitchFamily="34" charset="-128"/>
              <a:ea typeface="Adobe Gothic Std B" pitchFamily="34" charset="-128"/>
            </a:endParaRPr>
          </a:p>
        </p:txBody>
      </p:sp>
      <p:pic>
        <p:nvPicPr>
          <p:cNvPr id="1026" name="Picture 2" descr="C:\Users\Daljit\Desktop\Git_icon.svg.png"/>
          <p:cNvPicPr>
            <a:picLocks noChangeAspect="1" noChangeArrowheads="1"/>
          </p:cNvPicPr>
          <p:nvPr/>
        </p:nvPicPr>
        <p:blipFill>
          <a:blip r:embed="rId2" cstate="print"/>
          <a:srcRect/>
          <a:stretch>
            <a:fillRect/>
          </a:stretch>
        </p:blipFill>
        <p:spPr bwMode="auto">
          <a:xfrm>
            <a:off x="1331640" y="1340768"/>
            <a:ext cx="1682776" cy="1682776"/>
          </a:xfrm>
          <a:prstGeom prst="rect">
            <a:avLst/>
          </a:prstGeom>
          <a:noFill/>
        </p:spPr>
      </p:pic>
      <p:sp>
        <p:nvSpPr>
          <p:cNvPr id="6" name="TextBox 5"/>
          <p:cNvSpPr txBox="1"/>
          <p:nvPr/>
        </p:nvSpPr>
        <p:spPr>
          <a:xfrm>
            <a:off x="323528" y="4077072"/>
            <a:ext cx="4968552" cy="646331"/>
          </a:xfrm>
          <a:prstGeom prst="rect">
            <a:avLst/>
          </a:prstGeom>
          <a:noFill/>
        </p:spPr>
        <p:txBody>
          <a:bodyPr wrap="square" rtlCol="0">
            <a:spAutoFit/>
          </a:bodyPr>
          <a:lstStyle/>
          <a:p>
            <a:r>
              <a:rPr lang="en-IN" b="1" dirty="0" smtClean="0"/>
              <a:t>A brief understanding of Advantages and Disadvantages of Git !!</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Garbage accumulates until collected</a:t>
            </a:r>
            <a:endParaRPr lang="en-IN" dirty="0"/>
          </a:p>
        </p:txBody>
      </p:sp>
      <p:sp>
        <p:nvSpPr>
          <p:cNvPr id="3" name="Content Placeholder 2"/>
          <p:cNvSpPr>
            <a:spLocks noGrp="1"/>
          </p:cNvSpPr>
          <p:nvPr>
            <p:ph idx="1"/>
          </p:nvPr>
        </p:nvSpPr>
        <p:spPr/>
        <p:txBody>
          <a:bodyPr>
            <a:normAutofit/>
          </a:bodyPr>
          <a:lstStyle/>
          <a:p>
            <a:pPr algn="just"/>
            <a:r>
              <a:rPr lang="en-IN" sz="2400" dirty="0"/>
              <a:t>Aborting operations or backing out changes will leave useless dangling objects in the database. These are generally a small fraction of the continuously growing history of wanted objects. Git will automatically perform garbage collection when enough loose objects have been created in the repository. Garbage collection can be called explicitly using </a:t>
            </a:r>
            <a:r>
              <a:rPr lang="en-IN" sz="2400" dirty="0" smtClean="0"/>
              <a:t>git </a:t>
            </a:r>
            <a:r>
              <a:rPr lang="en-IN" sz="2400" dirty="0" err="1" smtClean="0"/>
              <a:t>gc</a:t>
            </a:r>
            <a:r>
              <a:rPr lang="en-IN" sz="2400" dirty="0" smtClean="0"/>
              <a:t> --prune.</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08720"/>
            <a:ext cx="8229600" cy="1066800"/>
          </a:xfrm>
        </p:spPr>
        <p:txBody>
          <a:bodyPr/>
          <a:lstStyle/>
          <a:p>
            <a:r>
              <a:rPr lang="en-IN" dirty="0" smtClean="0"/>
              <a:t>Disadvantages</a:t>
            </a:r>
            <a:endParaRPr lang="en-IN" dirty="0"/>
          </a:p>
        </p:txBody>
      </p:sp>
      <p:sp>
        <p:nvSpPr>
          <p:cNvPr id="3" name="Content Placeholder 2"/>
          <p:cNvSpPr>
            <a:spLocks noGrp="1"/>
          </p:cNvSpPr>
          <p:nvPr>
            <p:ph idx="1"/>
          </p:nvPr>
        </p:nvSpPr>
        <p:spPr>
          <a:xfrm>
            <a:off x="395536" y="1844824"/>
            <a:ext cx="8229600" cy="4325112"/>
          </a:xfrm>
        </p:spPr>
        <p:txBody>
          <a:bodyPr>
            <a:normAutofit/>
          </a:bodyPr>
          <a:lstStyle/>
          <a:p>
            <a:pPr algn="just"/>
            <a:r>
              <a:rPr lang="en-IN" sz="2400" dirty="0" smtClean="0"/>
              <a:t>Steep learning curve: Many commands with many options, some commands are non-intuitive and need a level of understanding the internals of git, commands and arguments are inconsistent to some </a:t>
            </a:r>
            <a:r>
              <a:rPr lang="en-IN" sz="2400" dirty="0" smtClean="0"/>
              <a:t>degree</a:t>
            </a:r>
          </a:p>
          <a:p>
            <a:pPr algn="just">
              <a:buNone/>
            </a:pPr>
            <a:endParaRPr lang="en-IN" sz="2400" dirty="0" smtClean="0"/>
          </a:p>
          <a:p>
            <a:pPr algn="just"/>
            <a:r>
              <a:rPr lang="en-IN" sz="2400" dirty="0" smtClean="0"/>
              <a:t>Binary files are a big no: If your project has non-text files that are updated frequently (images for websites or MS Office documents), then git becomes bloated and slow. (I believe it still does better than most systems)</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Git ?</a:t>
            </a:r>
            <a:endParaRPr lang="en-IN" dirty="0"/>
          </a:p>
        </p:txBody>
      </p:sp>
      <p:sp>
        <p:nvSpPr>
          <p:cNvPr id="3" name="Content Placeholder 2"/>
          <p:cNvSpPr>
            <a:spLocks noGrp="1"/>
          </p:cNvSpPr>
          <p:nvPr>
            <p:ph idx="1"/>
          </p:nvPr>
        </p:nvSpPr>
        <p:spPr/>
        <p:txBody>
          <a:bodyPr>
            <a:normAutofit/>
          </a:bodyPr>
          <a:lstStyle/>
          <a:p>
            <a:pPr algn="just"/>
            <a:r>
              <a:rPr lang="en-IN" sz="2400" dirty="0"/>
              <a:t>Git </a:t>
            </a:r>
            <a:r>
              <a:rPr lang="en-IN" sz="2400" dirty="0" smtClean="0"/>
              <a:t>is </a:t>
            </a:r>
            <a:r>
              <a:rPr lang="en-IN" sz="2400" dirty="0"/>
              <a:t>a version control system for tracking changes in computer files and coordinating work on those files among multiple people. It is primarily used for source code management in software development</a:t>
            </a:r>
            <a:r>
              <a:rPr lang="en-IN" sz="2400" dirty="0" smtClean="0"/>
              <a:t>,</a:t>
            </a:r>
            <a:r>
              <a:rPr lang="en-IN" sz="2400" dirty="0"/>
              <a:t> but it can be used to keep track of changes in any set of files. As a distributed revision </a:t>
            </a:r>
            <a:r>
              <a:rPr lang="en-IN" sz="2400" dirty="0" smtClean="0"/>
              <a:t>control system </a:t>
            </a:r>
            <a:r>
              <a:rPr lang="en-IN" sz="2400" dirty="0"/>
              <a:t>it is aimed at speed</a:t>
            </a:r>
            <a:r>
              <a:rPr lang="en-IN" sz="2400" dirty="0" smtClean="0"/>
              <a:t>,</a:t>
            </a:r>
            <a:r>
              <a:rPr lang="en-IN" sz="2400" dirty="0"/>
              <a:t> data integrity</a:t>
            </a:r>
            <a:r>
              <a:rPr lang="en-IN" sz="2400" dirty="0" smtClean="0"/>
              <a:t>,</a:t>
            </a:r>
            <a:r>
              <a:rPr lang="en-IN" sz="2400" dirty="0"/>
              <a:t> and support for distributed, non-linear workflows.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980728"/>
            <a:ext cx="5482952" cy="892696"/>
          </a:xfrm>
        </p:spPr>
        <p:txBody>
          <a:bodyPr>
            <a:normAutofit fontScale="77500" lnSpcReduction="20000"/>
          </a:bodyPr>
          <a:lstStyle/>
          <a:p>
            <a:pPr>
              <a:buNone/>
            </a:pPr>
            <a:r>
              <a:rPr lang="en-IN" sz="4800" b="1" dirty="0" smtClean="0"/>
              <a:t>CHARACTERISTICS </a:t>
            </a:r>
            <a:endParaRPr lang="en-IN" sz="4800" b="1" dirty="0"/>
          </a:p>
        </p:txBody>
      </p:sp>
      <p:sp>
        <p:nvSpPr>
          <p:cNvPr id="5" name="TextBox 4"/>
          <p:cNvSpPr txBox="1"/>
          <p:nvPr/>
        </p:nvSpPr>
        <p:spPr>
          <a:xfrm>
            <a:off x="683568" y="2132856"/>
            <a:ext cx="7920880" cy="2554545"/>
          </a:xfrm>
          <a:prstGeom prst="rect">
            <a:avLst/>
          </a:prstGeom>
          <a:noFill/>
        </p:spPr>
        <p:txBody>
          <a:bodyPr wrap="square" rtlCol="0">
            <a:spAutoFit/>
          </a:bodyPr>
          <a:lstStyle/>
          <a:p>
            <a:pPr>
              <a:buFont typeface="Wingdings" pitchFamily="2" charset="2"/>
              <a:buChar char="q"/>
            </a:pPr>
            <a:r>
              <a:rPr lang="en-IN" sz="2000" dirty="0" smtClean="0"/>
              <a:t> Strong </a:t>
            </a:r>
            <a:r>
              <a:rPr lang="en-IN" sz="2000" dirty="0"/>
              <a:t>support for non-linear </a:t>
            </a:r>
            <a:r>
              <a:rPr lang="en-IN" sz="2000" dirty="0" smtClean="0"/>
              <a:t>development</a:t>
            </a:r>
          </a:p>
          <a:p>
            <a:pPr>
              <a:buFont typeface="Wingdings" pitchFamily="2" charset="2"/>
              <a:buChar char="q"/>
            </a:pPr>
            <a:r>
              <a:rPr lang="en-IN" sz="2000" dirty="0" smtClean="0"/>
              <a:t> Distributed development</a:t>
            </a:r>
          </a:p>
          <a:p>
            <a:pPr>
              <a:buFont typeface="Wingdings" pitchFamily="2" charset="2"/>
              <a:buChar char="q"/>
            </a:pPr>
            <a:r>
              <a:rPr lang="en-IN" sz="2000" dirty="0" smtClean="0"/>
              <a:t> Compatibility </a:t>
            </a:r>
            <a:r>
              <a:rPr lang="en-IN" sz="2000" dirty="0"/>
              <a:t>with existent systems and </a:t>
            </a:r>
            <a:r>
              <a:rPr lang="en-IN" sz="2000" dirty="0" smtClean="0"/>
              <a:t>protocols</a:t>
            </a:r>
          </a:p>
          <a:p>
            <a:pPr>
              <a:buFont typeface="Wingdings" pitchFamily="2" charset="2"/>
              <a:buChar char="q"/>
            </a:pPr>
            <a:r>
              <a:rPr lang="en-IN" sz="2000" dirty="0" smtClean="0"/>
              <a:t> Efficient </a:t>
            </a:r>
            <a:r>
              <a:rPr lang="en-IN" sz="2000" dirty="0"/>
              <a:t>handling of large </a:t>
            </a:r>
            <a:r>
              <a:rPr lang="en-IN" sz="2000" dirty="0" smtClean="0"/>
              <a:t>projects</a:t>
            </a:r>
          </a:p>
          <a:p>
            <a:pPr>
              <a:buFont typeface="Wingdings" pitchFamily="2" charset="2"/>
              <a:buChar char="q"/>
            </a:pPr>
            <a:r>
              <a:rPr lang="en-IN" sz="2000" dirty="0" smtClean="0"/>
              <a:t> Cryptographic </a:t>
            </a:r>
            <a:r>
              <a:rPr lang="en-IN" sz="2000" dirty="0"/>
              <a:t>authentication of </a:t>
            </a:r>
            <a:r>
              <a:rPr lang="en-IN" sz="2000" dirty="0" smtClean="0"/>
              <a:t>history</a:t>
            </a:r>
          </a:p>
          <a:p>
            <a:pPr>
              <a:buFont typeface="Wingdings" pitchFamily="2" charset="2"/>
              <a:buChar char="q"/>
            </a:pPr>
            <a:r>
              <a:rPr lang="en-IN" sz="2000" dirty="0" smtClean="0"/>
              <a:t> Toolkit-based design</a:t>
            </a:r>
          </a:p>
          <a:p>
            <a:pPr>
              <a:buFont typeface="Wingdings" pitchFamily="2" charset="2"/>
              <a:buChar char="q"/>
            </a:pPr>
            <a:r>
              <a:rPr lang="en-IN" sz="2000" dirty="0" smtClean="0"/>
              <a:t> Pluggable </a:t>
            </a:r>
            <a:r>
              <a:rPr lang="en-IN" sz="2000" dirty="0"/>
              <a:t>merge </a:t>
            </a:r>
            <a:r>
              <a:rPr lang="en-IN" sz="2000" dirty="0" smtClean="0"/>
              <a:t>strategies</a:t>
            </a:r>
          </a:p>
          <a:p>
            <a:pPr>
              <a:buFont typeface="Wingdings" pitchFamily="2" charset="2"/>
              <a:buChar char="q"/>
            </a:pPr>
            <a:r>
              <a:rPr lang="en-IN" sz="2000" dirty="0" smtClean="0"/>
              <a:t> Garbage</a:t>
            </a:r>
            <a:r>
              <a:rPr lang="en-IN" sz="2000" dirty="0"/>
              <a:t> accumulates until collected</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t>Strong support for non-linear development</a:t>
            </a:r>
            <a:endParaRPr lang="en-IN" sz="2800" dirty="0"/>
          </a:p>
        </p:txBody>
      </p:sp>
      <p:sp>
        <p:nvSpPr>
          <p:cNvPr id="3" name="Content Placeholder 2"/>
          <p:cNvSpPr>
            <a:spLocks noGrp="1"/>
          </p:cNvSpPr>
          <p:nvPr>
            <p:ph idx="1"/>
          </p:nvPr>
        </p:nvSpPr>
        <p:spPr/>
        <p:txBody>
          <a:bodyPr>
            <a:normAutofit/>
          </a:bodyPr>
          <a:lstStyle/>
          <a:p>
            <a:pPr algn="just"/>
            <a:r>
              <a:rPr lang="en-IN" sz="2400" dirty="0"/>
              <a:t>Git supports rapid branching and merging, and includes specific tools for visualizing and navigating a non-linear development history. In Git, a core assumption is that a change will be merged more often than it is written, as it is passed around to various reviewers. In Git, branches are very lightweight: a branch is only a reference to one commit. With its parental commits, the full branch structure can be constructed.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Distributed development</a:t>
            </a:r>
            <a:endParaRPr lang="en-IN" dirty="0"/>
          </a:p>
        </p:txBody>
      </p:sp>
      <p:sp>
        <p:nvSpPr>
          <p:cNvPr id="3" name="Content Placeholder 2"/>
          <p:cNvSpPr>
            <a:spLocks noGrp="1"/>
          </p:cNvSpPr>
          <p:nvPr>
            <p:ph idx="1"/>
          </p:nvPr>
        </p:nvSpPr>
        <p:spPr/>
        <p:txBody>
          <a:bodyPr>
            <a:normAutofit/>
          </a:bodyPr>
          <a:lstStyle/>
          <a:p>
            <a:pPr algn="just"/>
            <a:r>
              <a:rPr lang="en-IN" sz="2400" dirty="0"/>
              <a:t>Like Darcs, BitKeeper, Mercurial, SVK, Bazaar, and Monotone, Git gives each developer a local copy of the full development history and changes are copied from one such repository to another. These changes are imported as added development branches, and can be merged in the same way as a locally developed branch.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Compatibility with existent systems and protocols</a:t>
            </a:r>
            <a:endParaRPr lang="en-IN" dirty="0"/>
          </a:p>
        </p:txBody>
      </p:sp>
      <p:sp>
        <p:nvSpPr>
          <p:cNvPr id="3" name="Content Placeholder 2"/>
          <p:cNvSpPr>
            <a:spLocks noGrp="1"/>
          </p:cNvSpPr>
          <p:nvPr>
            <p:ph idx="1"/>
          </p:nvPr>
        </p:nvSpPr>
        <p:spPr/>
        <p:txBody>
          <a:bodyPr>
            <a:normAutofit/>
          </a:bodyPr>
          <a:lstStyle/>
          <a:p>
            <a:pPr algn="just"/>
            <a:r>
              <a:rPr lang="en-IN" sz="2400" dirty="0"/>
              <a:t>Repositories can be published via Hypertext Transfer Protocol (HTTP), File Transfer Protocol (FTP), rsync (removed in Git </a:t>
            </a:r>
            <a:r>
              <a:rPr lang="en-IN" sz="2400" dirty="0" smtClean="0"/>
              <a:t>2.8.0), </a:t>
            </a:r>
            <a:r>
              <a:rPr lang="en-IN" sz="2400" dirty="0"/>
              <a:t>or a Git protocol over either a plain socket, or Secure Shell (</a:t>
            </a:r>
            <a:r>
              <a:rPr lang="en-IN" sz="2400" dirty="0" err="1"/>
              <a:t>ssh</a:t>
            </a:r>
            <a:r>
              <a:rPr lang="en-IN" sz="2400" dirty="0"/>
              <a:t>). Git also has a CVS server emulation, which enables the use of extant CVS clients and IDE plugins to access Git repositories. Subversion and svk repositories can be used directly with git-</a:t>
            </a:r>
            <a:r>
              <a:rPr lang="en-IN" sz="2400" dirty="0" err="1"/>
              <a:t>svn</a:t>
            </a:r>
            <a:r>
              <a:rPr lang="en-IN" sz="2400"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Efficient handling of large projects</a:t>
            </a:r>
            <a:endParaRPr lang="en-IN" dirty="0"/>
          </a:p>
        </p:txBody>
      </p:sp>
      <p:sp>
        <p:nvSpPr>
          <p:cNvPr id="3" name="Content Placeholder 2"/>
          <p:cNvSpPr>
            <a:spLocks noGrp="1"/>
          </p:cNvSpPr>
          <p:nvPr>
            <p:ph idx="1"/>
          </p:nvPr>
        </p:nvSpPr>
        <p:spPr/>
        <p:txBody>
          <a:bodyPr>
            <a:normAutofit/>
          </a:bodyPr>
          <a:lstStyle/>
          <a:p>
            <a:pPr algn="just"/>
            <a:r>
              <a:rPr lang="en-IN" sz="2400" dirty="0"/>
              <a:t>Torvalds has described Git as being very fast and scalable</a:t>
            </a:r>
            <a:r>
              <a:rPr lang="en-IN" sz="2400" dirty="0" smtClean="0"/>
              <a:t>,</a:t>
            </a:r>
            <a:r>
              <a:rPr lang="en-IN" sz="2400" dirty="0"/>
              <a:t> and performance tests done by </a:t>
            </a:r>
            <a:r>
              <a:rPr lang="en-IN" sz="2400" dirty="0" smtClean="0"/>
              <a:t>Mozilla</a:t>
            </a:r>
            <a:r>
              <a:rPr lang="en-IN" sz="2400" baseline="30000" dirty="0"/>
              <a:t> </a:t>
            </a:r>
            <a:r>
              <a:rPr lang="en-IN" sz="2400" dirty="0" smtClean="0"/>
              <a:t>showed </a:t>
            </a:r>
            <a:r>
              <a:rPr lang="en-IN" sz="2400" dirty="0"/>
              <a:t>it was an order of magnitude faster than some version control systems, and fetching version history from a locally stored repository can be one hundred times faster than fetching it from the remote server</a:t>
            </a:r>
            <a:r>
              <a:rPr lang="en-IN" sz="2400" dirty="0" smtClean="0"/>
              <a:t>.</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Cryptographic authentication of history</a:t>
            </a:r>
            <a:endParaRPr lang="en-IN" dirty="0"/>
          </a:p>
        </p:txBody>
      </p:sp>
      <p:sp>
        <p:nvSpPr>
          <p:cNvPr id="3" name="Content Placeholder 2"/>
          <p:cNvSpPr>
            <a:spLocks noGrp="1"/>
          </p:cNvSpPr>
          <p:nvPr>
            <p:ph idx="1"/>
          </p:nvPr>
        </p:nvSpPr>
        <p:spPr/>
        <p:txBody>
          <a:bodyPr>
            <a:normAutofit/>
          </a:bodyPr>
          <a:lstStyle/>
          <a:p>
            <a:pPr algn="just"/>
            <a:r>
              <a:rPr lang="en-IN" sz="2400" dirty="0"/>
              <a:t>The Git history is stored in such a way that the ID of a particular version (a </a:t>
            </a:r>
            <a:r>
              <a:rPr lang="en-IN" sz="2400" i="1" dirty="0"/>
              <a:t>commit</a:t>
            </a:r>
            <a:r>
              <a:rPr lang="en-IN" sz="2400" dirty="0"/>
              <a:t> in Git terms) depends upon the complete development history leading up to that commit. Once it is published, it is not possible to change the old versions without it being noticed. The structure is similar to a </a:t>
            </a:r>
            <a:r>
              <a:rPr lang="en-IN" sz="2400" dirty="0" err="1"/>
              <a:t>Merkle</a:t>
            </a:r>
            <a:r>
              <a:rPr lang="en-IN" sz="2400" dirty="0"/>
              <a:t> tree, but with added data at the nodes and </a:t>
            </a:r>
            <a:r>
              <a:rPr lang="en-IN" sz="2400" dirty="0" smtClean="0"/>
              <a:t>leaves.</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Toolkit-based design</a:t>
            </a:r>
            <a:endParaRPr lang="en-IN" dirty="0"/>
          </a:p>
        </p:txBody>
      </p:sp>
      <p:sp>
        <p:nvSpPr>
          <p:cNvPr id="3" name="Content Placeholder 2"/>
          <p:cNvSpPr>
            <a:spLocks noGrp="1"/>
          </p:cNvSpPr>
          <p:nvPr>
            <p:ph idx="1"/>
          </p:nvPr>
        </p:nvSpPr>
        <p:spPr/>
        <p:txBody>
          <a:bodyPr>
            <a:normAutofit/>
          </a:bodyPr>
          <a:lstStyle/>
          <a:p>
            <a:pPr algn="just"/>
            <a:r>
              <a:rPr lang="en-IN" sz="2400" dirty="0"/>
              <a:t>Git was designed as a set of programs written in C, and several shell scripts that provide wrappers around those programs</a:t>
            </a:r>
            <a:r>
              <a:rPr lang="en-IN" sz="2400" dirty="0" smtClean="0"/>
              <a:t>.</a:t>
            </a:r>
            <a:r>
              <a:rPr lang="en-IN" sz="2400" dirty="0"/>
              <a:t> Although most of those scripts have since been rewritten in C for speed and portability, the design remains, and it is easy to chain the components together</a:t>
            </a:r>
            <a:r>
              <a:rPr lang="en-IN" sz="2400" dirty="0" smtClean="0"/>
              <a:t>.</a:t>
            </a:r>
            <a:endParaRPr lang="en-IN"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45</TotalTime>
  <Words>315</Words>
  <Application>Microsoft Office PowerPoint</Application>
  <PresentationFormat>On-screen Show (4:3)</PresentationFormat>
  <Paragraphs>31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Urban</vt:lpstr>
      <vt:lpstr>GitHub</vt:lpstr>
      <vt:lpstr>What is Git ?</vt:lpstr>
      <vt:lpstr>Slide 3</vt:lpstr>
      <vt:lpstr>Strong support for non-linear development</vt:lpstr>
      <vt:lpstr>Distributed development</vt:lpstr>
      <vt:lpstr>Compatibility with existent systems and protocols</vt:lpstr>
      <vt:lpstr>Efficient handling of large projects</vt:lpstr>
      <vt:lpstr>Cryptographic authentication of history</vt:lpstr>
      <vt:lpstr>Toolkit-based design</vt:lpstr>
      <vt:lpstr>Garbage accumulates until collected</vt:lpstr>
      <vt:lpstr>Disadvantages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dc:title>
  <dc:creator>DALJIT SINGH</dc:creator>
  <cp:lastModifiedBy>DALJIT SINGH</cp:lastModifiedBy>
  <cp:revision>4</cp:revision>
  <dcterms:created xsi:type="dcterms:W3CDTF">2018-06-16T03:58:42Z</dcterms:created>
  <dcterms:modified xsi:type="dcterms:W3CDTF">2018-06-16T04:44:35Z</dcterms:modified>
</cp:coreProperties>
</file>