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2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90000"/>
    <a:srgbClr val="FF0000"/>
    <a:srgbClr val="B2B2B2"/>
    <a:srgbClr val="762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88228" autoAdjust="0"/>
  </p:normalViewPr>
  <p:slideViewPr>
    <p:cSldViewPr snapToObjects="1">
      <p:cViewPr varScale="1">
        <p:scale>
          <a:sx n="86" d="100"/>
          <a:sy n="86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9" d="100"/>
          <a:sy n="89" d="100"/>
        </p:scale>
        <p:origin x="-3126" y="-114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2021. 05. 20.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2021</a:t>
            </a:r>
            <a:endParaRPr lang="en-US" altLang="en-US" sz="12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0" dirty="0" err="1">
                <a:solidFill>
                  <a:schemeClr val="bg1"/>
                </a:solidFill>
              </a:rPr>
              <a:t>Diplomatervezés</a:t>
            </a:r>
            <a:r>
              <a:rPr lang="en-US" altLang="en-US" sz="1800" b="0" dirty="0">
                <a:solidFill>
                  <a:schemeClr val="bg1"/>
                </a:solidFill>
              </a:rPr>
              <a:t> 1 </a:t>
            </a:r>
            <a:r>
              <a:rPr lang="hu-HU" altLang="en-US" sz="1800" b="0" dirty="0">
                <a:solidFill>
                  <a:schemeClr val="bg1"/>
                </a:solidFill>
              </a:rPr>
              <a:t>beszámoló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2021</a:t>
            </a:r>
            <a:endParaRPr lang="en-US" altLang="en-US" sz="120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6462713"/>
            <a:ext cx="18907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7993063" y="6489700"/>
            <a:ext cx="1093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 anchor="ctr"/>
          <a:lstStyle/>
          <a:p>
            <a:r>
              <a:rPr lang="hu-HU" sz="3600" dirty="0" err="1"/>
              <a:t>IoT</a:t>
            </a:r>
            <a:r>
              <a:rPr lang="hu-HU" sz="3600" dirty="0"/>
              <a:t> eszköz alapú adatgyűjtő rendszer</a:t>
            </a:r>
            <a:br>
              <a:rPr lang="hu-HU" sz="3600" dirty="0"/>
            </a:br>
            <a:r>
              <a:rPr lang="hu-HU" sz="3600" dirty="0"/>
              <a:t>AWS és Docker technológiákkal</a:t>
            </a:r>
            <a:endParaRPr lang="hu-HU" b="1" dirty="0"/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hu-HU" altLang="en-US" dirty="0"/>
              <a:t>Juhász Attila</a:t>
            </a:r>
            <a:br>
              <a:rPr lang="en-US" altLang="en-US" dirty="0"/>
            </a:br>
            <a:r>
              <a:rPr lang="hu-HU" altLang="en-US" dirty="0"/>
              <a:t>Konzulens: </a:t>
            </a:r>
            <a:r>
              <a:rPr lang="hu-HU" altLang="en-US" dirty="0" err="1"/>
              <a:t>Krébesz</a:t>
            </a:r>
            <a:r>
              <a:rPr lang="hu-HU" altLang="en-US" dirty="0"/>
              <a:t> Tamás István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EC51523-087D-4B52-9161-E5811A99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7" y="1537546"/>
            <a:ext cx="5791187" cy="37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0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6">
            <a:extLst>
              <a:ext uri="{FF2B5EF4-FFF2-40B4-BE49-F238E27FC236}">
                <a16:creationId xmlns:a16="http://schemas.microsoft.com/office/drawing/2014/main" id="{0B3921E1-C266-40F3-AAAE-ED22826F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71" y="1360093"/>
            <a:ext cx="5194659" cy="4137815"/>
          </a:xfrm>
        </p:spPr>
      </p:pic>
    </p:spTree>
    <p:extLst>
      <p:ext uri="{BB962C8B-B14F-4D97-AF65-F5344CB8AC3E}">
        <p14:creationId xmlns:p14="http://schemas.microsoft.com/office/powerpoint/2010/main" val="26791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218AD-1F88-4846-8247-C5A81E2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3C131A-D1C3-458D-B90B-E62385B3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Flask</a:t>
            </a:r>
            <a:r>
              <a:rPr lang="hu-HU" dirty="0"/>
              <a:t>: webes </a:t>
            </a:r>
            <a:r>
              <a:rPr lang="hu-HU" dirty="0" err="1"/>
              <a:t>mikrokeretrendszer</a:t>
            </a:r>
            <a:endParaRPr lang="hu-HU" dirty="0"/>
          </a:p>
          <a:p>
            <a:r>
              <a:rPr lang="hu-HU" dirty="0" err="1"/>
              <a:t>Jinja</a:t>
            </a:r>
            <a:r>
              <a:rPr lang="hu-HU" dirty="0"/>
              <a:t>: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engine</a:t>
            </a:r>
            <a:r>
              <a:rPr lang="hu-HU" dirty="0"/>
              <a:t> használata (weblapok könnyű klónozása, </a:t>
            </a:r>
            <a:r>
              <a:rPr lang="hu-HU" dirty="0" err="1"/>
              <a:t>python</a:t>
            </a:r>
            <a:r>
              <a:rPr lang="hu-HU" dirty="0"/>
              <a:t> függvények implementálása </a:t>
            </a:r>
            <a:r>
              <a:rPr lang="hu-HU" dirty="0" err="1"/>
              <a:t>html-be</a:t>
            </a:r>
            <a:r>
              <a:rPr lang="hu-HU" dirty="0"/>
              <a:t>)</a:t>
            </a:r>
          </a:p>
          <a:p>
            <a:r>
              <a:rPr lang="hu-HU" dirty="0" err="1"/>
              <a:t>Werkzeug</a:t>
            </a:r>
            <a:r>
              <a:rPr lang="hu-HU" dirty="0"/>
              <a:t>: WSGI</a:t>
            </a:r>
          </a:p>
          <a:p>
            <a:r>
              <a:rPr lang="hu-HU" dirty="0" err="1"/>
              <a:t>Endpoint</a:t>
            </a:r>
            <a:r>
              <a:rPr lang="hu-HU" dirty="0"/>
              <a:t>-ok:</a:t>
            </a:r>
          </a:p>
          <a:p>
            <a:pPr lvl="1"/>
            <a:r>
              <a:rPr lang="hu-HU" dirty="0"/>
              <a:t>/  - Home</a:t>
            </a:r>
          </a:p>
          <a:p>
            <a:pPr lvl="1"/>
            <a:r>
              <a:rPr lang="hu-HU" dirty="0"/>
              <a:t>/</a:t>
            </a:r>
            <a:r>
              <a:rPr lang="hu-HU" dirty="0" err="1"/>
              <a:t>datas</a:t>
            </a:r>
            <a:r>
              <a:rPr lang="hu-HU" dirty="0"/>
              <a:t>  - hőm. / páratart. kiválasztása</a:t>
            </a:r>
          </a:p>
          <a:p>
            <a:pPr lvl="1"/>
            <a:r>
              <a:rPr lang="hu-HU" dirty="0"/>
              <a:t>/</a:t>
            </a:r>
            <a:r>
              <a:rPr lang="hu-HU" dirty="0" err="1"/>
              <a:t>datas</a:t>
            </a:r>
            <a:r>
              <a:rPr lang="hu-HU" dirty="0"/>
              <a:t>/</a:t>
            </a:r>
            <a:r>
              <a:rPr lang="hu-HU" dirty="0" err="1"/>
              <a:t>Temperature</a:t>
            </a:r>
            <a:r>
              <a:rPr lang="hu-HU" dirty="0"/>
              <a:t>  - GET</a:t>
            </a:r>
          </a:p>
          <a:p>
            <a:pPr lvl="1"/>
            <a:r>
              <a:rPr lang="hu-HU" dirty="0"/>
              <a:t>/</a:t>
            </a:r>
            <a:r>
              <a:rPr lang="hu-HU" dirty="0" err="1"/>
              <a:t>datas</a:t>
            </a:r>
            <a:r>
              <a:rPr lang="hu-HU" dirty="0"/>
              <a:t>/</a:t>
            </a:r>
            <a:r>
              <a:rPr lang="hu-HU" dirty="0" err="1"/>
              <a:t>Humidity</a:t>
            </a:r>
            <a:r>
              <a:rPr lang="hu-HU" dirty="0"/>
              <a:t>  - GET</a:t>
            </a:r>
          </a:p>
          <a:p>
            <a:pPr lvl="1"/>
            <a:r>
              <a:rPr lang="hu-HU" dirty="0"/>
              <a:t>/</a:t>
            </a:r>
            <a:r>
              <a:rPr lang="hu-HU" dirty="0" err="1"/>
              <a:t>sendData</a:t>
            </a:r>
            <a:r>
              <a:rPr lang="hu-HU" dirty="0"/>
              <a:t>  - PUT</a:t>
            </a:r>
          </a:p>
          <a:p>
            <a:pPr lvl="1"/>
            <a:r>
              <a:rPr lang="hu-HU" dirty="0"/>
              <a:t>/</a:t>
            </a:r>
            <a:r>
              <a:rPr lang="hu-HU" dirty="0" err="1"/>
              <a:t>getData</a:t>
            </a:r>
            <a:r>
              <a:rPr lang="hu-HU" dirty="0"/>
              <a:t>/&lt;string:type1&gt;  - teszt</a:t>
            </a:r>
          </a:p>
          <a:p>
            <a:r>
              <a:rPr lang="hu-HU" dirty="0"/>
              <a:t>Teszt: Postman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82C880-0BB2-4884-A326-84E229C5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90" y="2168073"/>
            <a:ext cx="4312763" cy="9617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544FF14-FE6C-458D-9E91-804AE495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90" y="3137770"/>
            <a:ext cx="1593585" cy="37901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CE9AD98-A4CA-444D-ACD9-B3AA65E7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538" y="4727966"/>
            <a:ext cx="2128838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6">
            <a:extLst>
              <a:ext uri="{FF2B5EF4-FFF2-40B4-BE49-F238E27FC236}">
                <a16:creationId xmlns:a16="http://schemas.microsoft.com/office/drawing/2014/main" id="{0B3921E1-C266-40F3-AAAE-ED22826F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71" y="1360093"/>
            <a:ext cx="5194659" cy="4137815"/>
          </a:xfrm>
        </p:spPr>
      </p:pic>
    </p:spTree>
    <p:extLst>
      <p:ext uri="{BB962C8B-B14F-4D97-AF65-F5344CB8AC3E}">
        <p14:creationId xmlns:p14="http://schemas.microsoft.com/office/powerpoint/2010/main" val="330168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3B217-A618-43E7-AAA6-DFE83D06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r>
              <a:rPr lang="hu-HU" dirty="0"/>
              <a:t>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66B49E-C4E1-4E48-BAB5-80C592DB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Többfelhasználós</a:t>
            </a:r>
          </a:p>
          <a:p>
            <a:r>
              <a:rPr lang="hu-HU" dirty="0"/>
              <a:t>SQL-alapú relációs adatbázis</a:t>
            </a:r>
          </a:p>
          <a:p>
            <a:r>
              <a:rPr lang="hu-HU" dirty="0"/>
              <a:t>Nyílt forráskódú</a:t>
            </a:r>
          </a:p>
          <a:p>
            <a:r>
              <a:rPr lang="hu-HU" dirty="0"/>
              <a:t>Python-</a:t>
            </a:r>
            <a:r>
              <a:rPr lang="hu-HU" dirty="0" err="1"/>
              <a:t>ból</a:t>
            </a:r>
            <a:r>
              <a:rPr lang="hu-HU" dirty="0"/>
              <a:t> is elérhető</a:t>
            </a:r>
          </a:p>
          <a:p>
            <a:r>
              <a:rPr lang="hu-HU" dirty="0"/>
              <a:t>2 tábla: </a:t>
            </a:r>
            <a:r>
              <a:rPr lang="hu-HU" dirty="0" err="1"/>
              <a:t>Temperature</a:t>
            </a:r>
            <a:r>
              <a:rPr lang="hu-HU" dirty="0"/>
              <a:t>, </a:t>
            </a:r>
            <a:r>
              <a:rPr lang="hu-HU" dirty="0" err="1"/>
              <a:t>Humidity</a:t>
            </a:r>
            <a:endParaRPr lang="hu-HU" dirty="0"/>
          </a:p>
          <a:p>
            <a:r>
              <a:rPr lang="hu-HU" dirty="0" err="1"/>
              <a:t>Json</a:t>
            </a:r>
            <a:r>
              <a:rPr lang="hu-HU" dirty="0"/>
              <a:t> támogatása</a:t>
            </a:r>
          </a:p>
        </p:txBody>
      </p:sp>
      <p:pic>
        <p:nvPicPr>
          <p:cNvPr id="2052" name="Picture 4" descr="MySQL table names always converted to lowercase | ..:: JOCHEN HEBBRECHT ::..">
            <a:extLst>
              <a:ext uri="{FF2B5EF4-FFF2-40B4-BE49-F238E27FC236}">
                <a16:creationId xmlns:a16="http://schemas.microsoft.com/office/drawing/2014/main" id="{573A810D-8653-4062-B92A-0592DF43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89754"/>
            <a:ext cx="2806536" cy="18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7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6">
            <a:extLst>
              <a:ext uri="{FF2B5EF4-FFF2-40B4-BE49-F238E27FC236}">
                <a16:creationId xmlns:a16="http://schemas.microsoft.com/office/drawing/2014/main" id="{0B3921E1-C266-40F3-AAAE-ED22826F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10" y="863715"/>
            <a:ext cx="5194659" cy="4137815"/>
          </a:xfrm>
        </p:spPr>
      </p:pic>
    </p:spTree>
    <p:extLst>
      <p:ext uri="{BB962C8B-B14F-4D97-AF65-F5344CB8AC3E}">
        <p14:creationId xmlns:p14="http://schemas.microsoft.com/office/powerpoint/2010/main" val="414505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B3301-BF06-4470-AADE-88C02745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C047D-DA8C-4B02-9408-87F9701A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Linux alapú </a:t>
            </a:r>
            <a:r>
              <a:rPr lang="hu-HU" dirty="0" err="1"/>
              <a:t>konténerizáció</a:t>
            </a:r>
            <a:endParaRPr lang="hu-HU" dirty="0"/>
          </a:p>
          <a:p>
            <a:r>
              <a:rPr lang="hu-HU" dirty="0"/>
              <a:t>Jó szállíthatóság</a:t>
            </a:r>
          </a:p>
          <a:p>
            <a:r>
              <a:rPr lang="hu-HU" dirty="0"/>
              <a:t>Docker-file: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62B027-0324-44BC-9DB3-6BF25BCD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57" y="3329583"/>
            <a:ext cx="4636294" cy="1057275"/>
          </a:xfrm>
          <a:prstGeom prst="rect">
            <a:avLst/>
          </a:prstGeom>
        </p:spPr>
      </p:pic>
      <p:pic>
        <p:nvPicPr>
          <p:cNvPr id="3074" name="Picture 2" descr="Measuring Docker IO overhead - Percona Database Performance Blog">
            <a:extLst>
              <a:ext uri="{FF2B5EF4-FFF2-40B4-BE49-F238E27FC236}">
                <a16:creationId xmlns:a16="http://schemas.microsoft.com/office/drawing/2014/main" id="{406D8659-1623-4713-BD36-A59A45FE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15" y="1131094"/>
            <a:ext cx="2038547" cy="16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22C4A9C-3AE1-44B6-B400-94D46A7A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56" y="4462681"/>
            <a:ext cx="4543425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0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32096-36C3-48F1-A211-A88A235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Docker-</a:t>
            </a:r>
            <a:r>
              <a:rPr lang="hu-HU" dirty="0" err="1"/>
              <a:t>compose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C7E1F6-08A5-45D0-B44F-E605872D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Docker konténerek összefogása</a:t>
            </a:r>
          </a:p>
          <a:p>
            <a:r>
              <a:rPr lang="hu-HU" dirty="0" err="1"/>
              <a:t>Mikroszolgáltatás</a:t>
            </a:r>
            <a:r>
              <a:rPr lang="hu-HU" dirty="0"/>
              <a:t> architektúra</a:t>
            </a:r>
          </a:p>
          <a:p>
            <a:r>
              <a:rPr lang="hu-HU" dirty="0"/>
              <a:t>Saját belső hálózat:</a:t>
            </a:r>
          </a:p>
          <a:p>
            <a:pPr marL="0" indent="0">
              <a:buNone/>
            </a:pPr>
            <a:r>
              <a:rPr lang="hu-HU" dirty="0" err="1"/>
              <a:t>infrastructure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code</a:t>
            </a:r>
            <a:r>
              <a:rPr lang="hu-HU" dirty="0"/>
              <a:t> elv</a:t>
            </a:r>
          </a:p>
          <a:p>
            <a:r>
              <a:rPr lang="hu-HU" dirty="0" err="1"/>
              <a:t>Yaml</a:t>
            </a:r>
            <a:r>
              <a:rPr lang="hu-HU" dirty="0"/>
              <a:t> fájl:</a:t>
            </a:r>
          </a:p>
        </p:txBody>
      </p:sp>
      <p:pic>
        <p:nvPicPr>
          <p:cNvPr id="4098" name="Picture 2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7C9D89A4-38B0-49F2-8E9D-4E1006CA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31" y="756372"/>
            <a:ext cx="2962455" cy="1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AA43F2-799C-4262-8DB9-B17ED483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84" y="2247616"/>
            <a:ext cx="1968175" cy="36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89FDDF2-EC43-4E4C-9CDC-64A97688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724140"/>
            <a:ext cx="3971037" cy="140971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51ACC2-F752-485A-94F1-144F92E5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3" y="2024246"/>
            <a:ext cx="3971036" cy="28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3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DF2ED-043B-46DA-BFE4-E89175C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E79590-C478-4EB2-89A0-1969A84E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AWS: </a:t>
            </a:r>
            <a:r>
              <a:rPr lang="hu-HU" dirty="0" err="1"/>
              <a:t>Greengrass</a:t>
            </a:r>
            <a:r>
              <a:rPr lang="hu-HU" dirty="0"/>
              <a:t>, EC2, ECS</a:t>
            </a:r>
          </a:p>
          <a:p>
            <a:r>
              <a:rPr lang="hu-HU" dirty="0" err="1"/>
              <a:t>Raspberry</a:t>
            </a:r>
            <a:r>
              <a:rPr lang="hu-HU" dirty="0"/>
              <a:t>: </a:t>
            </a:r>
            <a:r>
              <a:rPr lang="hu-HU" dirty="0" err="1"/>
              <a:t>Pandas</a:t>
            </a:r>
            <a:r>
              <a:rPr lang="hu-HU" dirty="0"/>
              <a:t> applikáció, lokális adatbázis: </a:t>
            </a:r>
            <a:r>
              <a:rPr lang="hu-HU" dirty="0" err="1"/>
              <a:t>Mongodb</a:t>
            </a:r>
            <a:endParaRPr lang="hu-HU" dirty="0"/>
          </a:p>
          <a:p>
            <a:r>
              <a:rPr lang="hu-HU" dirty="0"/>
              <a:t>Automatikus átállás Fog / Edge </a:t>
            </a:r>
            <a:r>
              <a:rPr lang="hu-HU" dirty="0" err="1"/>
              <a:t>computing-ra</a:t>
            </a:r>
            <a:r>
              <a:rPr lang="hu-HU" dirty="0"/>
              <a:t>, amint nem elérhető a felhő</a:t>
            </a:r>
          </a:p>
          <a:p>
            <a:r>
              <a:rPr lang="hu-HU" dirty="0"/>
              <a:t>Üzenetek átfutási idejének vizsgálata (azonnali beavatkozás)</a:t>
            </a:r>
          </a:p>
        </p:txBody>
      </p:sp>
    </p:spTree>
    <p:extLst>
      <p:ext uri="{BB962C8B-B14F-4D97-AF65-F5344CB8AC3E}">
        <p14:creationId xmlns:p14="http://schemas.microsoft.com/office/powerpoint/2010/main" val="29175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D813C8-50D5-4F3A-B9C1-EAEA84F8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FCC450-26C9-4AFF-9FF8-626924BA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Adatgyűjtésre használt chip felprogramozása</a:t>
            </a:r>
          </a:p>
          <a:p>
            <a:r>
              <a:rPr lang="hu-HU" dirty="0"/>
              <a:t>A </a:t>
            </a:r>
            <a:r>
              <a:rPr lang="hu-HU" dirty="0" err="1"/>
              <a:t>Raspberry</a:t>
            </a:r>
            <a:r>
              <a:rPr lang="hu-HU" dirty="0"/>
              <a:t> Pi4 rendszerbe integrálása</a:t>
            </a:r>
          </a:p>
          <a:p>
            <a:r>
              <a:rPr lang="hu-HU" dirty="0"/>
              <a:t>MQTT protokoll megvalósítása</a:t>
            </a:r>
          </a:p>
          <a:p>
            <a:r>
              <a:rPr lang="hu-HU" dirty="0" err="1"/>
              <a:t>Node</a:t>
            </a:r>
            <a:r>
              <a:rPr lang="hu-HU" dirty="0"/>
              <a:t>-Red program alkalmazása</a:t>
            </a:r>
          </a:p>
          <a:p>
            <a:r>
              <a:rPr lang="hu-HU" dirty="0" err="1"/>
              <a:t>Flask</a:t>
            </a:r>
            <a:r>
              <a:rPr lang="hu-HU" dirty="0"/>
              <a:t> alapú API létrehozása</a:t>
            </a:r>
          </a:p>
          <a:p>
            <a:r>
              <a:rPr lang="hu-HU" dirty="0" err="1"/>
              <a:t>MySQL</a:t>
            </a:r>
            <a:r>
              <a:rPr lang="hu-HU" dirty="0"/>
              <a:t> adatbázis létrehozása</a:t>
            </a:r>
          </a:p>
          <a:p>
            <a:r>
              <a:rPr lang="hu-HU" dirty="0"/>
              <a:t>Webes felület kialakítása </a:t>
            </a:r>
            <a:r>
              <a:rPr lang="hu-HU" dirty="0" err="1"/>
              <a:t>Bootstrap</a:t>
            </a:r>
            <a:r>
              <a:rPr lang="hu-HU" dirty="0"/>
              <a:t> és egyéb JS könyvtárak segítségével</a:t>
            </a:r>
          </a:p>
          <a:p>
            <a:r>
              <a:rPr lang="hu-HU" dirty="0"/>
              <a:t>Docker, és Docker-</a:t>
            </a:r>
            <a:r>
              <a:rPr lang="hu-HU" dirty="0" err="1"/>
              <a:t>Compose</a:t>
            </a:r>
            <a:r>
              <a:rPr lang="hu-HU" dirty="0"/>
              <a:t> alkalmazása</a:t>
            </a:r>
          </a:p>
        </p:txBody>
      </p:sp>
    </p:spTree>
    <p:extLst>
      <p:ext uri="{BB962C8B-B14F-4D97-AF65-F5344CB8AC3E}">
        <p14:creationId xmlns:p14="http://schemas.microsoft.com/office/powerpoint/2010/main" val="39940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BCD94-851D-4904-9D04-A4BC75D5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20849"/>
            <a:ext cx="7886700" cy="994172"/>
          </a:xfrm>
          <a:solidFill>
            <a:schemeClr val="bg2"/>
          </a:solidFill>
        </p:spPr>
        <p:txBody>
          <a:bodyPr anchor="ctr"/>
          <a:lstStyle/>
          <a:p>
            <a:r>
              <a:rPr lang="hu-HU" dirty="0">
                <a:solidFill>
                  <a:schemeClr val="tx1"/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491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E4759-9D53-4E0E-991A-A29E626F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felépítése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B69DB6B-EE4C-4289-85D0-5B2CCCAD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81" y="2226469"/>
            <a:ext cx="4097039" cy="3263504"/>
          </a:xfrm>
        </p:spPr>
      </p:pic>
    </p:spTree>
    <p:extLst>
      <p:ext uri="{BB962C8B-B14F-4D97-AF65-F5344CB8AC3E}">
        <p14:creationId xmlns:p14="http://schemas.microsoft.com/office/powerpoint/2010/main" val="32507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19955-D0A6-4C21-8451-AD5B08E4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04" y="773705"/>
            <a:ext cx="2002055" cy="1335881"/>
          </a:xfrm>
        </p:spPr>
        <p:txBody>
          <a:bodyPr anchor="ctr">
            <a:normAutofit/>
          </a:bodyPr>
          <a:lstStyle/>
          <a:p>
            <a:r>
              <a:rPr lang="hu-HU" sz="2000" dirty="0">
                <a:solidFill>
                  <a:srgbClr val="FFFFFF"/>
                </a:solidFill>
              </a:rPr>
              <a:t>Alkalmazott chip: 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ESP8266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Szenzor: DHT11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9BEC83D-5F5E-43AF-A472-1CA0B59E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4" y="2618910"/>
            <a:ext cx="2953698" cy="2395662"/>
          </a:xfrm>
        </p:spPr>
        <p:txBody>
          <a:bodyPr>
            <a:noAutofit/>
          </a:bodyPr>
          <a:lstStyle/>
          <a:p>
            <a:r>
              <a:rPr lang="hu-HU" sz="1600" dirty="0"/>
              <a:t>ESP8266 </a:t>
            </a:r>
            <a:r>
              <a:rPr lang="hu-HU" sz="1600" dirty="0" err="1"/>
              <a:t>NodeMCU</a:t>
            </a:r>
            <a:r>
              <a:rPr lang="hu-HU" sz="1600" dirty="0"/>
              <a:t>:</a:t>
            </a:r>
          </a:p>
          <a:p>
            <a:r>
              <a:rPr lang="hu-HU" sz="1600" dirty="0" err="1"/>
              <a:t>Wi</a:t>
            </a:r>
            <a:r>
              <a:rPr lang="hu-HU" sz="1600" dirty="0"/>
              <a:t>-Fi képes eszköz</a:t>
            </a:r>
          </a:p>
          <a:p>
            <a:r>
              <a:rPr lang="hu-HU" sz="1600" dirty="0"/>
              <a:t>CPU: 80 </a:t>
            </a:r>
            <a:r>
              <a:rPr lang="hu-HU" sz="1600" dirty="0" err="1"/>
              <a:t>Mhz</a:t>
            </a:r>
            <a:endParaRPr lang="hu-HU" sz="1600" dirty="0"/>
          </a:p>
          <a:p>
            <a:r>
              <a:rPr lang="hu-HU" sz="1600" dirty="0"/>
              <a:t>128 kbyte RAM</a:t>
            </a:r>
          </a:p>
          <a:p>
            <a:r>
              <a:rPr lang="hu-HU" sz="1600" dirty="0"/>
              <a:t>4 Mbyte </a:t>
            </a:r>
            <a:r>
              <a:rPr lang="hu-HU" sz="1600" dirty="0" err="1"/>
              <a:t>flash</a:t>
            </a:r>
            <a:r>
              <a:rPr lang="hu-HU" sz="1600" dirty="0"/>
              <a:t> memória</a:t>
            </a:r>
          </a:p>
          <a:p>
            <a:r>
              <a:rPr lang="hu-HU" sz="1600" dirty="0"/>
              <a:t>13 GPIO láb</a:t>
            </a:r>
          </a:p>
          <a:p>
            <a:r>
              <a:rPr lang="hu-HU" sz="1600" dirty="0"/>
              <a:t>SPI, I</a:t>
            </a:r>
            <a:r>
              <a:rPr lang="hu-HU" sz="1600" baseline="30000" dirty="0"/>
              <a:t>2</a:t>
            </a:r>
            <a:r>
              <a:rPr lang="hu-HU" sz="1600" dirty="0"/>
              <a:t>C támogatása</a:t>
            </a:r>
          </a:p>
          <a:p>
            <a:endParaRPr lang="hu-HU" sz="1600" dirty="0"/>
          </a:p>
        </p:txBody>
      </p:sp>
      <p:pic>
        <p:nvPicPr>
          <p:cNvPr id="5" name="Kép 4" descr="A képen szöveg, eredményjelző tábla, monitor, fekete látható&#10;&#10;Automatikusan generált leírás">
            <a:extLst>
              <a:ext uri="{FF2B5EF4-FFF2-40B4-BE49-F238E27FC236}">
                <a16:creationId xmlns:a16="http://schemas.microsoft.com/office/drawing/2014/main" id="{463E4AC3-089A-4FAD-A0BC-8093A5D24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73" y="563073"/>
            <a:ext cx="3056695" cy="2813606"/>
          </a:xfrm>
          <a:prstGeom prst="rect">
            <a:avLst/>
          </a:prstGeom>
        </p:spPr>
      </p:pic>
      <p:pic>
        <p:nvPicPr>
          <p:cNvPr id="7" name="Kép 6" descr="A képen konyhai edények látható&#10;&#10;Automatikusan generált leírás">
            <a:extLst>
              <a:ext uri="{FF2B5EF4-FFF2-40B4-BE49-F238E27FC236}">
                <a16:creationId xmlns:a16="http://schemas.microsoft.com/office/drawing/2014/main" id="{ABF469F9-43DE-4E0A-A034-A536A1EF000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r="9315" b="-9"/>
          <a:stretch/>
        </p:blipFill>
        <p:spPr>
          <a:xfrm>
            <a:off x="5770420" y="3998924"/>
            <a:ext cx="1386548" cy="1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1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613D8-0B1A-47F4-9860-B7C833D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ESP funkcionalitása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1A0D4-B92E-4B12-8554-D15265AF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0" y="725719"/>
            <a:ext cx="8858250" cy="5529263"/>
          </a:xfrm>
        </p:spPr>
        <p:txBody>
          <a:bodyPr/>
          <a:lstStyle/>
          <a:p>
            <a:r>
              <a:rPr lang="hu-HU" dirty="0"/>
              <a:t>Hőmérséklet- és páratartalom adatok gyűjtése a DHT11 szenzortól</a:t>
            </a:r>
          </a:p>
          <a:p>
            <a:r>
              <a:rPr lang="hu-HU" dirty="0"/>
              <a:t>Az NTP szervertől (</a:t>
            </a:r>
            <a:r>
              <a:rPr lang="hu-HU" dirty="0" err="1"/>
              <a:t>domain</a:t>
            </a:r>
            <a:r>
              <a:rPr lang="hu-HU" dirty="0"/>
              <a:t>: pool.ntp.org) lekérni az aktuális időt (a diagramok ábrázolásához szükséges)</a:t>
            </a:r>
          </a:p>
          <a:p>
            <a:r>
              <a:rPr lang="hu-HU" dirty="0"/>
              <a:t>Az adatok JSON formátummá alakítása: </a:t>
            </a:r>
            <a:r>
              <a:rPr lang="hu-HU" dirty="0" err="1"/>
              <a:t>ArduinoJson</a:t>
            </a:r>
            <a:r>
              <a:rPr lang="hu-HU" dirty="0"/>
              <a:t> nyílt forráskódú könyvtár használata</a:t>
            </a:r>
          </a:p>
          <a:p>
            <a:r>
              <a:rPr lang="hu-HU" dirty="0"/>
              <a:t>MQTT üzenetek küldése: </a:t>
            </a:r>
            <a:r>
              <a:rPr lang="hu-HU" dirty="0" err="1"/>
              <a:t>publish</a:t>
            </a:r>
            <a:r>
              <a:rPr lang="hu-HU" dirty="0"/>
              <a:t> függvény</a:t>
            </a:r>
          </a:p>
          <a:p>
            <a:r>
              <a:rPr lang="hu-HU" dirty="0"/>
              <a:t>MQTT protokoll alkalmazásához: </a:t>
            </a: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MQTT szintén nyílt forráskódú könyvtár használta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5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69D823E-44BA-48AE-B4FB-3272C5304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491" y="2016680"/>
            <a:ext cx="3664744" cy="31432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512AD2-2EC5-4A9D-B7BD-AF2CAC7F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91" y="2331006"/>
            <a:ext cx="3107531" cy="2235994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61467644-54BA-477D-A38F-26C9CA571506}"/>
              </a:ext>
            </a:extLst>
          </p:cNvPr>
          <p:cNvSpPr txBox="1">
            <a:spLocks/>
          </p:cNvSpPr>
          <p:nvPr/>
        </p:nvSpPr>
        <p:spPr>
          <a:xfrm>
            <a:off x="5893458" y="1473029"/>
            <a:ext cx="2505824" cy="49347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b="0" dirty="0"/>
              <a:t>NTP szerver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12301002-16C1-4BFD-9FED-E18E7F2F0630}"/>
              </a:ext>
            </a:extLst>
          </p:cNvPr>
          <p:cNvSpPr txBox="1">
            <a:spLocks/>
          </p:cNvSpPr>
          <p:nvPr/>
        </p:nvSpPr>
        <p:spPr>
          <a:xfrm>
            <a:off x="903144" y="1274386"/>
            <a:ext cx="2992483" cy="8907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b="0" dirty="0"/>
              <a:t>JSON formátum és MQTT protokoll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D10E0A6-99B1-440B-9D12-EB75F0A82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0" y="2016680"/>
            <a:ext cx="5201369" cy="36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6">
            <a:extLst>
              <a:ext uri="{FF2B5EF4-FFF2-40B4-BE49-F238E27FC236}">
                <a16:creationId xmlns:a16="http://schemas.microsoft.com/office/drawing/2014/main" id="{0B3921E1-C266-40F3-AAAE-ED22826F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71" y="1360093"/>
            <a:ext cx="5194659" cy="4137815"/>
          </a:xfrm>
        </p:spPr>
      </p:pic>
    </p:spTree>
    <p:extLst>
      <p:ext uri="{BB962C8B-B14F-4D97-AF65-F5344CB8AC3E}">
        <p14:creationId xmlns:p14="http://schemas.microsoft.com/office/powerpoint/2010/main" val="206296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29567C-CBD0-4401-9542-FC952287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Raspberry</a:t>
            </a:r>
            <a:r>
              <a:rPr lang="hu-HU" dirty="0"/>
              <a:t> 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2B3DEE-7D56-4018-8A40-03B6D9F0D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lapra integrált számítógép, alapvetően oktatási céllal fejlesztették</a:t>
            </a:r>
          </a:p>
          <a:p>
            <a:r>
              <a:rPr lang="hu-HU" dirty="0" err="1"/>
              <a:t>Rasbpian</a:t>
            </a:r>
            <a:endParaRPr lang="hu-HU" dirty="0"/>
          </a:p>
          <a:p>
            <a:r>
              <a:rPr lang="hu-HU" dirty="0"/>
              <a:t>Hardver: 8GB RAM, 64 bites 1.5 </a:t>
            </a:r>
            <a:r>
              <a:rPr lang="hu-HU" dirty="0" err="1"/>
              <a:t>GHz</a:t>
            </a:r>
            <a:r>
              <a:rPr lang="hu-HU" dirty="0"/>
              <a:t> CPU, 32 GB SD kártya, USB 3.0, </a:t>
            </a:r>
            <a:r>
              <a:rPr lang="hu-HU" dirty="0" err="1"/>
              <a:t>microHDMI</a:t>
            </a:r>
            <a:r>
              <a:rPr lang="hu-HU" dirty="0"/>
              <a:t> és </a:t>
            </a:r>
            <a:r>
              <a:rPr lang="hu-HU" dirty="0" err="1"/>
              <a:t>combo</a:t>
            </a:r>
            <a:r>
              <a:rPr lang="hu-HU" dirty="0"/>
              <a:t> Jack portok, 40 GPIO láb</a:t>
            </a:r>
          </a:p>
          <a:p>
            <a:r>
              <a:rPr lang="hu-HU" dirty="0"/>
              <a:t>A rendszerben a fog funkcióját valósítja meg:</a:t>
            </a:r>
          </a:p>
          <a:p>
            <a:pPr marL="0" indent="0" defTabSz="270000">
              <a:buNone/>
              <a:tabLst>
                <a:tab pos="405000" algn="l"/>
              </a:tabLst>
            </a:pPr>
            <a:r>
              <a:rPr lang="hu-HU" dirty="0"/>
              <a:t>	</a:t>
            </a:r>
            <a:r>
              <a:rPr lang="hu-HU" dirty="0" err="1"/>
              <a:t>node</a:t>
            </a:r>
            <a:r>
              <a:rPr lang="hu-HU" dirty="0"/>
              <a:t>-ok összefogása, </a:t>
            </a:r>
            <a:r>
              <a:rPr lang="hu-HU"/>
              <a:t>és helyi </a:t>
            </a:r>
            <a:r>
              <a:rPr lang="hu-HU" dirty="0"/>
              <a:t>hálózaton biztosít 	adattároláshoz és -feldolgozáshoz	kapacitást</a:t>
            </a:r>
          </a:p>
          <a:p>
            <a:pPr defTabSz="270000">
              <a:tabLst>
                <a:tab pos="405000" algn="l"/>
              </a:tabLst>
            </a:pPr>
            <a:r>
              <a:rPr lang="hu-HU" dirty="0"/>
              <a:t>Jelen rendszerben az MQTT bróker és a </a:t>
            </a:r>
            <a:r>
              <a:rPr lang="hu-HU" dirty="0" err="1"/>
              <a:t>Node</a:t>
            </a:r>
            <a:r>
              <a:rPr lang="hu-HU" dirty="0"/>
              <a:t>-Red programok futtatása</a:t>
            </a:r>
          </a:p>
          <a:p>
            <a:pPr marL="0" indent="0" defTabSz="270000">
              <a:buNone/>
              <a:tabLst>
                <a:tab pos="405000" algn="l"/>
              </a:tabLst>
            </a:pPr>
            <a:endParaRPr lang="hu-HU" dirty="0"/>
          </a:p>
        </p:txBody>
      </p:sp>
      <p:pic>
        <p:nvPicPr>
          <p:cNvPr id="1028" name="Picture 4" descr="PI4 MODEL B/1GB | Raspberry Pi 4 1.5GHz Quad-Core, 1GB RAM | Distrelec  Magyarország">
            <a:extLst>
              <a:ext uri="{FF2B5EF4-FFF2-40B4-BE49-F238E27FC236}">
                <a16:creationId xmlns:a16="http://schemas.microsoft.com/office/drawing/2014/main" id="{641BC019-8659-4734-B38B-4DFEBC06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15" y="1223755"/>
            <a:ext cx="2013382" cy="1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5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564E1-32C7-4104-88CE-A10117A7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3648762" cy="994172"/>
          </a:xfrm>
        </p:spPr>
        <p:txBody>
          <a:bodyPr anchor="ctr"/>
          <a:lstStyle/>
          <a:p>
            <a:r>
              <a:rPr lang="hu-HU" dirty="0" err="1"/>
              <a:t>Mosquitto</a:t>
            </a:r>
            <a:r>
              <a:rPr lang="hu-HU" dirty="0"/>
              <a:t> bróker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81E30F-77E5-4666-BE09-D28407D4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7"/>
            <a:ext cx="3811375" cy="3364706"/>
          </a:xfrm>
        </p:spPr>
        <p:txBody>
          <a:bodyPr>
            <a:normAutofit fontScale="62500" lnSpcReduction="20000"/>
          </a:bodyPr>
          <a:lstStyle/>
          <a:p>
            <a:r>
              <a:rPr lang="hu-HU" dirty="0" err="1"/>
              <a:t>Opensource</a:t>
            </a:r>
            <a:r>
              <a:rPr lang="hu-HU" dirty="0"/>
              <a:t> </a:t>
            </a:r>
            <a:r>
              <a:rPr lang="hu-HU" dirty="0" err="1"/>
              <a:t>lightweight</a:t>
            </a:r>
            <a:r>
              <a:rPr lang="hu-HU" dirty="0"/>
              <a:t> MQTT bróker</a:t>
            </a:r>
          </a:p>
          <a:p>
            <a:r>
              <a:rPr lang="hu-HU" dirty="0"/>
              <a:t>Alacsony a fogyasztása      </a:t>
            </a:r>
            <a:r>
              <a:rPr lang="hu-HU" dirty="0" err="1"/>
              <a:t>IoT-ra</a:t>
            </a:r>
            <a:r>
              <a:rPr lang="hu-HU" dirty="0"/>
              <a:t> alkalmas</a:t>
            </a:r>
          </a:p>
          <a:p>
            <a:r>
              <a:rPr lang="hu-HU" dirty="0"/>
              <a:t>Alkalmazható fejlesztői kártyákon is, de használják PC-n és szerver környezetben is</a:t>
            </a:r>
          </a:p>
          <a:p>
            <a:r>
              <a:rPr lang="hu-HU" dirty="0" err="1"/>
              <a:t>Config</a:t>
            </a:r>
            <a:r>
              <a:rPr lang="hu-HU"/>
              <a:t> fájl: 1883</a:t>
            </a:r>
            <a:endParaRPr lang="hu-HU" dirty="0"/>
          </a:p>
          <a:p>
            <a:r>
              <a:rPr lang="hu-HU" dirty="0"/>
              <a:t>Lehetséges opció: </a:t>
            </a:r>
            <a:r>
              <a:rPr lang="hu-HU" dirty="0" err="1"/>
              <a:t>Mosca</a:t>
            </a:r>
            <a:endParaRPr lang="hu-HU" dirty="0"/>
          </a:p>
          <a:p>
            <a:r>
              <a:rPr lang="hu-HU" dirty="0"/>
              <a:t>Tesztelés: </a:t>
            </a:r>
            <a:r>
              <a:rPr lang="hu-HU" dirty="0" err="1"/>
              <a:t>MQTTfx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12441302-3295-44D6-9B86-6C9939A2C288}"/>
              </a:ext>
            </a:extLst>
          </p:cNvPr>
          <p:cNvSpPr/>
          <p:nvPr/>
        </p:nvSpPr>
        <p:spPr>
          <a:xfrm>
            <a:off x="3407790" y="2775015"/>
            <a:ext cx="226244" cy="919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05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507219F2-3195-4C32-A872-0EF431B549C1}"/>
              </a:ext>
            </a:extLst>
          </p:cNvPr>
          <p:cNvSpPr txBox="1">
            <a:spLocks/>
          </p:cNvSpPr>
          <p:nvPr/>
        </p:nvSpPr>
        <p:spPr>
          <a:xfrm>
            <a:off x="4572000" y="2125266"/>
            <a:ext cx="3811375" cy="32713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0" dirty="0"/>
              <a:t>A </a:t>
            </a:r>
            <a:r>
              <a:rPr lang="hu-HU" sz="1800" b="0" dirty="0" err="1"/>
              <a:t>Raspbian-nal</a:t>
            </a:r>
            <a:r>
              <a:rPr lang="hu-HU" sz="1800" b="0" dirty="0"/>
              <a:t> települ</a:t>
            </a:r>
          </a:p>
          <a:p>
            <a:r>
              <a:rPr lang="hu-HU" sz="1800" b="0" dirty="0" err="1"/>
              <a:t>IoT</a:t>
            </a:r>
            <a:r>
              <a:rPr lang="hu-HU" sz="1800" b="0" dirty="0"/>
              <a:t>-fókusz</a:t>
            </a:r>
          </a:p>
          <a:p>
            <a:r>
              <a:rPr lang="hu-HU" sz="1800" b="0" dirty="0"/>
              <a:t>Folyamgráf</a:t>
            </a:r>
          </a:p>
          <a:p>
            <a:r>
              <a:rPr lang="hu-HU" sz="1800" b="0" dirty="0"/>
              <a:t>HTTP, MQTT és egyéb protokollok</a:t>
            </a:r>
          </a:p>
          <a:p>
            <a:r>
              <a:rPr lang="hu-HU" sz="1800" b="0" dirty="0"/>
              <a:t>1880-as port</a:t>
            </a:r>
          </a:p>
          <a:p>
            <a:endParaRPr lang="hu-HU" sz="2100" dirty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B60D1DF2-D9E1-4726-8265-4FC3BBA7AAFA}"/>
              </a:ext>
            </a:extLst>
          </p:cNvPr>
          <p:cNvSpPr txBox="1">
            <a:spLocks/>
          </p:cNvSpPr>
          <p:nvPr/>
        </p:nvSpPr>
        <p:spPr bwMode="auto">
          <a:xfrm>
            <a:off x="4653306" y="1131095"/>
            <a:ext cx="3648762" cy="994172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8F8F8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r>
              <a:rPr lang="hu-HU" b="0" dirty="0" err="1"/>
              <a:t>Node</a:t>
            </a:r>
            <a:r>
              <a:rPr lang="hu-HU" b="0" dirty="0"/>
              <a:t>-Red</a:t>
            </a:r>
            <a:endParaRPr lang="hu-HU" sz="3600" b="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0224350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435</Words>
  <Application>Microsoft Office PowerPoint</Application>
  <PresentationFormat>Diavetítés a képernyőre (4:3 oldalarány)</PresentationFormat>
  <Paragraphs>83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bme_ftsrg_hun_micskei_v7</vt:lpstr>
      <vt:lpstr>IoT eszköz alapú adatgyűjtő rendszer AWS és Docker technológiákkal</vt:lpstr>
      <vt:lpstr>A feladat</vt:lpstr>
      <vt:lpstr>A rendszer felépítése</vt:lpstr>
      <vt:lpstr>Alkalmazott chip:  ESP8266 Szenzor: DHT11</vt:lpstr>
      <vt:lpstr>Az ESP funkcionalitása</vt:lpstr>
      <vt:lpstr>PowerPoint-bemutató</vt:lpstr>
      <vt:lpstr>PowerPoint-bemutató</vt:lpstr>
      <vt:lpstr>Raspberry Pi</vt:lpstr>
      <vt:lpstr>Mosquitto bróker</vt:lpstr>
      <vt:lpstr>PowerPoint-bemutató</vt:lpstr>
      <vt:lpstr>PowerPoint-bemutató</vt:lpstr>
      <vt:lpstr>Szerver oldal</vt:lpstr>
      <vt:lpstr>PowerPoint-bemutató</vt:lpstr>
      <vt:lpstr>MySQL adatbázis</vt:lpstr>
      <vt:lpstr>PowerPoint-bemutató</vt:lpstr>
      <vt:lpstr>Docker</vt:lpstr>
      <vt:lpstr>Docker-compose</vt:lpstr>
      <vt:lpstr>PowerPoint-bemutató</vt:lpstr>
      <vt:lpstr>Továbbfejlesztés</vt:lpstr>
      <vt:lpstr>Köszönöm a figyelmet!</vt:lpstr>
    </vt:vector>
  </TitlesOfParts>
  <Company>Budapesti Műszaki és Gazdaságtudományi Egyetem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Tamás Kovácsházy</dc:creator>
  <cp:lastModifiedBy>Attila Juhász</cp:lastModifiedBy>
  <cp:revision>512</cp:revision>
  <dcterms:created xsi:type="dcterms:W3CDTF">2009-01-28T13:20:49Z</dcterms:created>
  <dcterms:modified xsi:type="dcterms:W3CDTF">2021-05-20T08:27:36Z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0x01010051DF553327B3A54EB27E3DE53B8B4054</vt:lpwstr>
  </property>
</Properties>
</file>