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4"/>
  </p:notesMasterIdLst>
  <p:sldIdLst>
    <p:sldId id="256" r:id="rId5"/>
    <p:sldId id="257" r:id="rId6"/>
    <p:sldId id="259" r:id="rId7"/>
    <p:sldId id="266" r:id="rId8"/>
    <p:sldId id="262" r:id="rId9"/>
    <p:sldId id="263" r:id="rId10"/>
    <p:sldId id="273" r:id="rId11"/>
    <p:sldId id="274" r:id="rId12"/>
    <p:sldId id="275" r:id="rId13"/>
    <p:sldId id="264" r:id="rId14"/>
    <p:sldId id="276" r:id="rId15"/>
    <p:sldId id="260" r:id="rId16"/>
    <p:sldId id="265" r:id="rId17"/>
    <p:sldId id="258" r:id="rId18"/>
    <p:sldId id="267" r:id="rId19"/>
    <p:sldId id="268" r:id="rId20"/>
    <p:sldId id="270" r:id="rId21"/>
    <p:sldId id="269" r:id="rId22"/>
    <p:sldId id="277" r:id="rId23"/>
  </p:sldIdLst>
  <p:sldSz cx="9144000" cy="5143500" type="screen16x9"/>
  <p:notesSz cx="6858000" cy="9144000"/>
  <p:embeddedFontLst>
    <p:embeddedFont>
      <p:font typeface="Roboto Light"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jZnGzTdQGf66U6wjk0DfokCfDp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9E03A8-0118-498C-A1C2-736D807A33B1}" v="1" dt="2025-02-27T02:46:47.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000" autoAdjust="0"/>
    <p:restoredTop sz="94660"/>
  </p:normalViewPr>
  <p:slideViewPr>
    <p:cSldViewPr snapToGrid="0">
      <p:cViewPr varScale="1">
        <p:scale>
          <a:sx n="120" d="100"/>
          <a:sy n="120" d="100"/>
        </p:scale>
        <p:origin x="316" y="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508a428b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508a428b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2380483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2380483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5"/>
          <p:cNvSpPr txBox="1">
            <a:spLocks noGrp="1"/>
          </p:cNvSpPr>
          <p:nvPr>
            <p:ph type="ctrTitle"/>
          </p:nvPr>
        </p:nvSpPr>
        <p:spPr>
          <a:xfrm>
            <a:off x="685800" y="1597819"/>
            <a:ext cx="7772400" cy="11025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subTitle" idx="1"/>
          </p:nvPr>
        </p:nvSpPr>
        <p:spPr>
          <a:xfrm>
            <a:off x="1371600" y="2700325"/>
            <a:ext cx="6400800" cy="1314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SzPts val="2900"/>
              <a:buNone/>
              <a:defRPr sz="2600"/>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2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33"/>
          <p:cNvSpPr txBox="1">
            <a:spLocks noGrp="1"/>
          </p:cNvSpPr>
          <p:nvPr>
            <p:ph type="title"/>
          </p:nvPr>
        </p:nvSpPr>
        <p:spPr>
          <a:xfrm rot="5400000">
            <a:off x="5463751" y="1371629"/>
            <a:ext cx="438870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3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5925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23"/>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3"/>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2" name="Google Shape;22;p2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26"/>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2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7"/>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27"/>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2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28"/>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2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30"/>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9" name="Google Shape;59;p30"/>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0" name="Google Shape;60;p3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31"/>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a:spLocks noGrp="1"/>
          </p:cNvSpPr>
          <p:nvPr>
            <p:ph type="pic" idx="2"/>
          </p:nvPr>
        </p:nvSpPr>
        <p:spPr>
          <a:xfrm>
            <a:off x="1792288" y="459581"/>
            <a:ext cx="5486400" cy="3086100"/>
          </a:xfrm>
          <a:prstGeom prst="rect">
            <a:avLst/>
          </a:prstGeom>
          <a:noFill/>
          <a:ln>
            <a:noFill/>
          </a:ln>
        </p:spPr>
      </p:sp>
      <p:sp>
        <p:nvSpPr>
          <p:cNvPr id="66" name="Google Shape;66;p31"/>
          <p:cNvSpPr txBox="1">
            <a:spLocks noGrp="1"/>
          </p:cNvSpPr>
          <p:nvPr>
            <p:ph type="body" idx="1"/>
          </p:nvPr>
        </p:nvSpPr>
        <p:spPr>
          <a:xfrm>
            <a:off x="1792288" y="4025504"/>
            <a:ext cx="5486400" cy="603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7" name="Google Shape;67;p3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3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body" idx="1"/>
          </p:nvPr>
        </p:nvSpPr>
        <p:spPr>
          <a:xfrm rot="5400000">
            <a:off x="2874751" y="-1217400"/>
            <a:ext cx="3394500"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3" name="Google Shape;73;p3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4A86E8"/>
            </a:gs>
            <a:gs pos="100000">
              <a:srgbClr val="9900FF"/>
            </a:gs>
          </a:gsLst>
          <a:lin ang="2700006" scaled="0"/>
        </a:gra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marR="0" lvl="0" rtl="0">
              <a:lnSpc>
                <a:spcPct val="100000"/>
              </a:lnSpc>
              <a:spcBef>
                <a:spcPts val="0"/>
              </a:spcBef>
              <a:spcAft>
                <a:spcPts val="0"/>
              </a:spcAft>
              <a:buClr>
                <a:schemeClr val="lt1"/>
              </a:buClr>
              <a:buSzPts val="3600"/>
              <a:buFont typeface="Roboto Light"/>
              <a:buNone/>
              <a:defRPr sz="3600" b="0" i="0" u="none" strike="noStrike" cap="none">
                <a:solidFill>
                  <a:schemeClr val="lt1"/>
                </a:solidFill>
                <a:latin typeface="Roboto Light"/>
                <a:ea typeface="Roboto Light"/>
                <a:cs typeface="Roboto Light"/>
                <a:sym typeface="Roboto Light"/>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2"/>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marR="0" lvl="0" indent="-412750" algn="l" rtl="0">
              <a:lnSpc>
                <a:spcPct val="100000"/>
              </a:lnSpc>
              <a:spcBef>
                <a:spcPts val="640"/>
              </a:spcBef>
              <a:spcAft>
                <a:spcPts val="0"/>
              </a:spcAft>
              <a:buClr>
                <a:schemeClr val="lt1"/>
              </a:buClr>
              <a:buSzPts val="2900"/>
              <a:buFont typeface="Roboto Light"/>
              <a:buChar char="•"/>
              <a:defRPr sz="2900" b="0" i="0" u="none" strike="noStrike" cap="none">
                <a:solidFill>
                  <a:schemeClr val="lt1"/>
                </a:solidFill>
                <a:latin typeface="Roboto Light"/>
                <a:ea typeface="Roboto Light"/>
                <a:cs typeface="Roboto Light"/>
                <a:sym typeface="Roboto Light"/>
              </a:defRPr>
            </a:lvl1pPr>
            <a:lvl2pPr marL="914400" marR="0" lvl="1" indent="-387350" algn="l" rtl="0">
              <a:lnSpc>
                <a:spcPct val="100000"/>
              </a:lnSpc>
              <a:spcBef>
                <a:spcPts val="560"/>
              </a:spcBef>
              <a:spcAft>
                <a:spcPts val="0"/>
              </a:spcAft>
              <a:buClr>
                <a:schemeClr val="lt1"/>
              </a:buClr>
              <a:buSzPts val="2500"/>
              <a:buFont typeface="Roboto Light"/>
              <a:buChar char="–"/>
              <a:defRPr sz="2500" b="0" i="0" u="none" strike="noStrike" cap="none">
                <a:solidFill>
                  <a:schemeClr val="lt1"/>
                </a:solidFill>
                <a:latin typeface="Roboto Light"/>
                <a:ea typeface="Roboto Light"/>
                <a:cs typeface="Roboto Light"/>
                <a:sym typeface="Roboto Light"/>
              </a:defRPr>
            </a:lvl2pPr>
            <a:lvl3pPr marL="1371600" marR="0" lvl="2" indent="-374650" algn="l" rtl="0">
              <a:lnSpc>
                <a:spcPct val="100000"/>
              </a:lnSpc>
              <a:spcBef>
                <a:spcPts val="480"/>
              </a:spcBef>
              <a:spcAft>
                <a:spcPts val="0"/>
              </a:spcAft>
              <a:buClr>
                <a:schemeClr val="lt1"/>
              </a:buClr>
              <a:buSzPts val="2300"/>
              <a:buFont typeface="Roboto Light"/>
              <a:buChar char="•"/>
              <a:defRPr sz="2300" b="0" i="0" u="none" strike="noStrike" cap="none">
                <a:solidFill>
                  <a:schemeClr val="lt1"/>
                </a:solidFill>
                <a:latin typeface="Roboto Light"/>
                <a:ea typeface="Roboto Light"/>
                <a:cs typeface="Roboto Light"/>
                <a:sym typeface="Roboto Light"/>
              </a:defRPr>
            </a:lvl3pPr>
            <a:lvl4pPr marL="1828800" marR="0" lvl="3" indent="-349250" algn="l" rtl="0">
              <a:lnSpc>
                <a:spcPct val="100000"/>
              </a:lnSpc>
              <a:spcBef>
                <a:spcPts val="400"/>
              </a:spcBef>
              <a:spcAft>
                <a:spcPts val="0"/>
              </a:spcAft>
              <a:buClr>
                <a:schemeClr val="lt1"/>
              </a:buClr>
              <a:buSzPts val="1900"/>
              <a:buFont typeface="Roboto Light"/>
              <a:buChar char="–"/>
              <a:defRPr sz="1900" b="0" i="0" u="none" strike="noStrike" cap="none">
                <a:solidFill>
                  <a:schemeClr val="lt1"/>
                </a:solidFill>
                <a:latin typeface="Roboto Light"/>
                <a:ea typeface="Roboto Light"/>
                <a:cs typeface="Roboto Light"/>
                <a:sym typeface="Roboto Light"/>
              </a:defRPr>
            </a:lvl4pPr>
            <a:lvl5pPr marL="2286000" marR="0" lvl="4" indent="-349250" algn="l" rtl="0">
              <a:lnSpc>
                <a:spcPct val="100000"/>
              </a:lnSpc>
              <a:spcBef>
                <a:spcPts val="400"/>
              </a:spcBef>
              <a:spcAft>
                <a:spcPts val="0"/>
              </a:spcAft>
              <a:buClr>
                <a:schemeClr val="lt1"/>
              </a:buClr>
              <a:buSzPts val="1900"/>
              <a:buFont typeface="Roboto Light"/>
              <a:buChar char="»"/>
              <a:defRPr sz="1900" b="0" i="0" u="none" strike="noStrike" cap="none">
                <a:solidFill>
                  <a:schemeClr val="lt1"/>
                </a:solidFill>
                <a:latin typeface="Roboto Light"/>
                <a:ea typeface="Roboto Light"/>
                <a:cs typeface="Roboto Light"/>
                <a:sym typeface="Roboto Light"/>
              </a:defRPr>
            </a:lvl5pPr>
            <a:lvl6pPr marL="2743200" marR="0" lvl="5" indent="-349250" algn="l" rtl="0">
              <a:lnSpc>
                <a:spcPct val="100000"/>
              </a:lnSpc>
              <a:spcBef>
                <a:spcPts val="400"/>
              </a:spcBef>
              <a:spcAft>
                <a:spcPts val="0"/>
              </a:spcAft>
              <a:buClr>
                <a:schemeClr val="lt1"/>
              </a:buClr>
              <a:buSzPts val="1900"/>
              <a:buFont typeface="Roboto Light"/>
              <a:buChar char="•"/>
              <a:defRPr sz="1900" b="0" i="0" u="none" strike="noStrike" cap="none">
                <a:solidFill>
                  <a:schemeClr val="lt1"/>
                </a:solidFill>
                <a:latin typeface="Roboto Light"/>
                <a:ea typeface="Roboto Light"/>
                <a:cs typeface="Roboto Light"/>
                <a:sym typeface="Roboto Light"/>
              </a:defRPr>
            </a:lvl6pPr>
            <a:lvl7pPr marL="3200400" marR="0" lvl="6" indent="-349250" algn="l" rtl="0">
              <a:lnSpc>
                <a:spcPct val="100000"/>
              </a:lnSpc>
              <a:spcBef>
                <a:spcPts val="400"/>
              </a:spcBef>
              <a:spcAft>
                <a:spcPts val="0"/>
              </a:spcAft>
              <a:buClr>
                <a:schemeClr val="lt1"/>
              </a:buClr>
              <a:buSzPts val="1900"/>
              <a:buFont typeface="Roboto Light"/>
              <a:buChar char="•"/>
              <a:defRPr sz="1900" b="0" i="0" u="none" strike="noStrike" cap="none">
                <a:solidFill>
                  <a:schemeClr val="lt1"/>
                </a:solidFill>
                <a:latin typeface="Roboto Light"/>
                <a:ea typeface="Roboto Light"/>
                <a:cs typeface="Roboto Light"/>
                <a:sym typeface="Roboto Light"/>
              </a:defRPr>
            </a:lvl7pPr>
            <a:lvl8pPr marL="3657600" marR="0" lvl="7" indent="-349250" algn="l" rtl="0">
              <a:lnSpc>
                <a:spcPct val="100000"/>
              </a:lnSpc>
              <a:spcBef>
                <a:spcPts val="400"/>
              </a:spcBef>
              <a:spcAft>
                <a:spcPts val="0"/>
              </a:spcAft>
              <a:buClr>
                <a:schemeClr val="lt1"/>
              </a:buClr>
              <a:buSzPts val="1900"/>
              <a:buFont typeface="Roboto Light"/>
              <a:buChar char="•"/>
              <a:defRPr sz="1900" b="0" i="0" u="none" strike="noStrike" cap="none">
                <a:solidFill>
                  <a:schemeClr val="lt1"/>
                </a:solidFill>
                <a:latin typeface="Roboto Light"/>
                <a:ea typeface="Roboto Light"/>
                <a:cs typeface="Roboto Light"/>
                <a:sym typeface="Roboto Light"/>
              </a:defRPr>
            </a:lvl8pPr>
            <a:lvl9pPr marL="4114800" marR="0" lvl="8" indent="-349250" algn="l" rtl="0">
              <a:lnSpc>
                <a:spcPct val="100000"/>
              </a:lnSpc>
              <a:spcBef>
                <a:spcPts val="400"/>
              </a:spcBef>
              <a:spcAft>
                <a:spcPts val="0"/>
              </a:spcAft>
              <a:buClr>
                <a:schemeClr val="lt1"/>
              </a:buClr>
              <a:buSzPts val="1900"/>
              <a:buFont typeface="Roboto Light"/>
              <a:buChar char="•"/>
              <a:defRPr sz="1900" b="0" i="0" u="none" strike="noStrike" cap="none">
                <a:solidFill>
                  <a:schemeClr val="lt1"/>
                </a:solidFill>
                <a:latin typeface="Roboto Light"/>
                <a:ea typeface="Roboto Light"/>
                <a:cs typeface="Roboto Light"/>
                <a:sym typeface="Roboto Light"/>
              </a:defRPr>
            </a:lvl9pPr>
          </a:lstStyle>
          <a:p>
            <a:endParaRPr/>
          </a:p>
        </p:txBody>
      </p:sp>
      <p:sp>
        <p:nvSpPr>
          <p:cNvPr id="8" name="Google Shape;8;p2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22"/>
          <p:cNvSpPr txBox="1"/>
          <p:nvPr/>
        </p:nvSpPr>
        <p:spPr>
          <a:xfrm>
            <a:off x="499875" y="4731419"/>
            <a:ext cx="178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a:solidFill>
                  <a:schemeClr val="lt1"/>
                </a:solidFill>
                <a:latin typeface="Calibri"/>
                <a:ea typeface="Calibri"/>
                <a:cs typeface="Calibri"/>
                <a:sym typeface="Calibri"/>
              </a:rPr>
              <a:t>Smart </a:t>
            </a:r>
            <a:r>
              <a:rPr lang="en-US" sz="1400" b="0" i="0" u="none" strike="noStrike" cap="none">
                <a:solidFill>
                  <a:schemeClr val="lt1"/>
                </a:solidFill>
                <a:latin typeface="Calibri"/>
                <a:ea typeface="Calibri"/>
                <a:cs typeface="Calibri"/>
                <a:sym typeface="Calibri"/>
              </a:rPr>
              <a:t>Slides (GPT)</a:t>
            </a:r>
            <a:endParaRPr sz="1400" b="0" i="0" u="none" strike="noStrike" cap="none">
              <a:solidFill>
                <a:schemeClr val="lt1"/>
              </a:solidFill>
              <a:latin typeface="Calibri"/>
              <a:ea typeface="Calibri"/>
              <a:cs typeface="Calibri"/>
              <a:sym typeface="Calibri"/>
            </a:endParaRPr>
          </a:p>
        </p:txBody>
      </p:sp>
      <p:pic>
        <p:nvPicPr>
          <p:cNvPr id="12" name="Google Shape;12;p22"/>
          <p:cNvPicPr preferRelativeResize="0"/>
          <p:nvPr/>
        </p:nvPicPr>
        <p:blipFill>
          <a:blip r:embed="rId13">
            <a:alphaModFix/>
          </a:blip>
          <a:stretch>
            <a:fillRect/>
          </a:stretch>
        </p:blipFill>
        <p:spPr>
          <a:xfrm>
            <a:off x="8120100" y="351325"/>
            <a:ext cx="566700" cy="566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playlist?list=PLQVvvaa0QuDdLkP8MrOXLe_rKuf6r80KO" TargetMode="External"/><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43000">
              <a:srgbClr val="4A86E8"/>
            </a:gs>
            <a:gs pos="100000">
              <a:srgbClr val="9900FF"/>
            </a:gs>
          </a:gsLst>
          <a:lin ang="2700006" scaled="0"/>
        </a:gradFill>
        <a:effectLst/>
      </p:bgPr>
    </p:bg>
    <p:spTree>
      <p:nvGrpSpPr>
        <p:cNvPr id="1" name="Shape 85"/>
        <p:cNvGrpSpPr/>
        <p:nvPr/>
      </p:nvGrpSpPr>
      <p:grpSpPr>
        <a:xfrm>
          <a:off x="0" y="0"/>
          <a:ext cx="0" cy="0"/>
          <a:chOff x="0" y="0"/>
          <a:chExt cx="0" cy="0"/>
        </a:xfrm>
      </p:grpSpPr>
      <p:sp>
        <p:nvSpPr>
          <p:cNvPr id="3" name="Title 2">
            <a:extLst>
              <a:ext uri="{FF2B5EF4-FFF2-40B4-BE49-F238E27FC236}">
                <a16:creationId xmlns:a16="http://schemas.microsoft.com/office/drawing/2014/main" id="{4D08205C-C0C5-2C2F-6E9C-3C0846089FBF}"/>
              </a:ext>
            </a:extLst>
          </p:cNvPr>
          <p:cNvSpPr>
            <a:spLocks noGrp="1"/>
          </p:cNvSpPr>
          <p:nvPr>
            <p:ph type="ctrTitle"/>
          </p:nvPr>
        </p:nvSpPr>
        <p:spPr/>
        <p:txBody>
          <a:bodyPr/>
          <a:lstStyle/>
          <a:p>
            <a:r>
              <a:rPr lang="en-US" dirty="0"/>
              <a:t>NCEA INTERNAL ASSESSMENT</a:t>
            </a:r>
            <a:endParaRPr lang="en-NZ" dirty="0"/>
          </a:p>
        </p:txBody>
      </p:sp>
      <p:sp>
        <p:nvSpPr>
          <p:cNvPr id="5" name="Subtitle 4">
            <a:extLst>
              <a:ext uri="{FF2B5EF4-FFF2-40B4-BE49-F238E27FC236}">
                <a16:creationId xmlns:a16="http://schemas.microsoft.com/office/drawing/2014/main" id="{2BE82F04-F341-9C0C-575C-22EB1DBD2952}"/>
              </a:ext>
            </a:extLst>
          </p:cNvPr>
          <p:cNvSpPr>
            <a:spLocks noGrp="1"/>
          </p:cNvSpPr>
          <p:nvPr>
            <p:ph type="subTitle" idx="1"/>
          </p:nvPr>
        </p:nvSpPr>
        <p:spPr/>
        <p:txBody>
          <a:bodyPr>
            <a:normAutofit fontScale="92500" lnSpcReduction="10000"/>
          </a:bodyPr>
          <a:lstStyle/>
          <a:p>
            <a:r>
              <a:rPr lang="en-US" dirty="0"/>
              <a:t>GAME PROGRAM</a:t>
            </a:r>
          </a:p>
          <a:p>
            <a:r>
              <a:rPr lang="en-US" dirty="0"/>
              <a:t>1.1 Create a computer program</a:t>
            </a:r>
          </a:p>
          <a:p>
            <a:r>
              <a:rPr lang="en-US" dirty="0"/>
              <a:t>5 credits</a:t>
            </a:r>
            <a:endParaRPr lang="en-NZ"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091D810-6FEF-20CB-8EFD-48F5A19B1AE6}"/>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9345F12-E335-7EE7-AF33-D4FC84A5E6E8}"/>
              </a:ext>
            </a:extLst>
          </p:cNvPr>
          <p:cNvSpPr>
            <a:spLocks noGrp="1"/>
          </p:cNvSpPr>
          <p:nvPr>
            <p:ph type="title"/>
          </p:nvPr>
        </p:nvSpPr>
        <p:spPr>
          <a:xfrm>
            <a:off x="-313909" y="239920"/>
            <a:ext cx="8229600" cy="857400"/>
          </a:xfrm>
        </p:spPr>
        <p:txBody>
          <a:bodyPr/>
          <a:lstStyle/>
          <a:p>
            <a:r>
              <a:rPr lang="en-US" dirty="0"/>
              <a:t>TESTING</a:t>
            </a:r>
          </a:p>
        </p:txBody>
      </p:sp>
      <p:sp>
        <p:nvSpPr>
          <p:cNvPr id="3" name="TextBox 2">
            <a:extLst>
              <a:ext uri="{FF2B5EF4-FFF2-40B4-BE49-F238E27FC236}">
                <a16:creationId xmlns:a16="http://schemas.microsoft.com/office/drawing/2014/main" id="{EA35D931-4B14-AE91-BA1C-DC7C27D1FA6C}"/>
              </a:ext>
            </a:extLst>
          </p:cNvPr>
          <p:cNvSpPr txBox="1"/>
          <p:nvPr/>
        </p:nvSpPr>
        <p:spPr>
          <a:xfrm>
            <a:off x="584520" y="1327471"/>
            <a:ext cx="8404934" cy="3457029"/>
          </a:xfrm>
          <a:prstGeom prst="rect">
            <a:avLst/>
          </a:prstGeom>
          <a:noFill/>
          <a:ln>
            <a:noFill/>
          </a:ln>
        </p:spPr>
        <p:txBody>
          <a:bodyPr spcFirstLastPara="1" wrap="square" lIns="91425" tIns="45700" rIns="91425" bIns="45700" rtlCol="0" anchor="t" anchorCtr="0">
            <a:normAutofit/>
          </a:bodyPr>
          <a:lstStyle/>
          <a:p>
            <a:pPr lvl="0">
              <a:lnSpc>
                <a:spcPct val="115000"/>
              </a:lnSpc>
              <a:spcAft>
                <a:spcPts val="1000"/>
              </a:spcAft>
            </a:pPr>
            <a:r>
              <a:rPr lang="pt-PT" sz="1800" kern="0" dirty="0">
                <a:solidFill>
                  <a:schemeClr val="bg1"/>
                </a:solidFill>
                <a:effectLst/>
                <a:latin typeface="Arial" panose="020B0604020202020204" pitchFamily="34" charset="0"/>
                <a:ea typeface="Times New Roman" panose="02020603050405020304" pitchFamily="18" charset="0"/>
              </a:rPr>
              <a:t>Identify some test cases for your game.</a:t>
            </a:r>
          </a:p>
          <a:p>
            <a:pPr lvl="0">
              <a:lnSpc>
                <a:spcPct val="115000"/>
              </a:lnSpc>
              <a:spcAft>
                <a:spcPts val="1000"/>
              </a:spcAft>
            </a:pPr>
            <a:r>
              <a:rPr kumimoji="0" lang="en-US" altLang="en-US" sz="1800" b="1" i="0" u="none" strike="noStrike" cap="none" normalizeH="0" baseline="0" dirty="0">
                <a:ln>
                  <a:noFill/>
                </a:ln>
                <a:solidFill>
                  <a:schemeClr val="bg1"/>
                </a:solidFill>
                <a:effectLst/>
                <a:latin typeface="Arial" panose="020B0604020202020204" pitchFamily="34" charset="0"/>
              </a:rPr>
              <a:t>What edge cases or unexpected inputs did you test?</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0" i="1" u="none" strike="noStrike" cap="none" normalizeH="0" baseline="0" dirty="0">
                <a:ln>
                  <a:noFill/>
                </a:ln>
                <a:solidFill>
                  <a:schemeClr val="bg1"/>
                </a:solidFill>
                <a:effectLst/>
                <a:latin typeface="Arial" panose="020B0604020202020204" pitchFamily="34" charset="0"/>
              </a:rPr>
              <a:t>(e.g., entering invalid commands, moving beyond screen boundaries, incorrect inputs.)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How did you handle errors?</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0" i="1" u="none" strike="noStrike" cap="none" normalizeH="0" baseline="0" dirty="0">
                <a:ln>
                  <a:noFill/>
                </a:ln>
                <a:solidFill>
                  <a:schemeClr val="bg1"/>
                </a:solidFill>
                <a:effectLst/>
                <a:latin typeface="Arial" panose="020B0604020202020204" pitchFamily="34" charset="0"/>
              </a:rPr>
              <a:t>(Did you add error messages, game over screens, or restart options?)</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latin typeface="Arial" panose="020B0604020202020204" pitchFamily="34" charset="0"/>
              </a:rPr>
              <a:t>What improvements did you make based on testing?</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0" i="1" u="none" strike="noStrike" cap="none" normalizeH="0" baseline="0" dirty="0">
                <a:ln>
                  <a:noFill/>
                </a:ln>
                <a:solidFill>
                  <a:schemeClr val="bg1"/>
                </a:solidFill>
                <a:effectLst/>
                <a:latin typeface="Arial" panose="020B0604020202020204" pitchFamily="34" charset="0"/>
              </a:rPr>
              <a:t>(Provide an example of a bug you fixed.)</a:t>
            </a:r>
            <a:r>
              <a:rPr kumimoji="0" lang="en-US" altLang="en-US" sz="1800" b="0" i="0" u="none" strike="noStrike" cap="none" normalizeH="0" baseline="0" dirty="0">
                <a:ln>
                  <a:noFill/>
                </a:ln>
                <a:solidFill>
                  <a:schemeClr val="bg1"/>
                </a:solidFill>
                <a:effectLst/>
                <a:latin typeface="Arial" panose="020B0604020202020204" pitchFamily="34" charset="0"/>
              </a:rPr>
              <a:t> </a:t>
            </a:r>
          </a:p>
          <a:p>
            <a:pPr lvl="0">
              <a:lnSpc>
                <a:spcPct val="115000"/>
              </a:lnSpc>
              <a:spcAft>
                <a:spcPts val="1000"/>
              </a:spcAft>
            </a:pPr>
            <a:endParaRPr lang="pt-PT" sz="1800" kern="0" dirty="0">
              <a:solidFill>
                <a:schemeClr val="bg1"/>
              </a:solidFill>
              <a:effectLst/>
              <a:latin typeface="Arial" panose="020B0604020202020204" pitchFamily="34" charset="0"/>
              <a:ea typeface="Times New Roman" panose="02020603050405020304" pitchFamily="18" charset="0"/>
            </a:endParaRPr>
          </a:p>
          <a:p>
            <a:pPr lvl="0">
              <a:lnSpc>
                <a:spcPct val="115000"/>
              </a:lnSpc>
              <a:spcAft>
                <a:spcPts val="1000"/>
              </a:spcAft>
            </a:pPr>
            <a:endParaRPr lang="en-US" sz="1500" b="0" i="0" u="none" strike="noStrike" cap="none" dirty="0">
              <a:solidFill>
                <a:schemeClr val="bg1"/>
              </a:solidFill>
              <a:latin typeface="Roboto Light"/>
              <a:ea typeface="Roboto Light"/>
              <a:cs typeface="Roboto Light"/>
              <a:sym typeface="Roboto Light"/>
            </a:endParaRPr>
          </a:p>
        </p:txBody>
      </p:sp>
    </p:spTree>
    <p:extLst>
      <p:ext uri="{BB962C8B-B14F-4D97-AF65-F5344CB8AC3E}">
        <p14:creationId xmlns:p14="http://schemas.microsoft.com/office/powerpoint/2010/main" val="3941871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B1F2582-0575-BA60-D5C7-8B3F9EA983FE}"/>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1C2BE3EF-5907-8738-48A6-C5EB5C802814}"/>
              </a:ext>
            </a:extLst>
          </p:cNvPr>
          <p:cNvSpPr>
            <a:spLocks noGrp="1"/>
          </p:cNvSpPr>
          <p:nvPr>
            <p:ph type="title"/>
          </p:nvPr>
        </p:nvSpPr>
        <p:spPr>
          <a:xfrm>
            <a:off x="-313909" y="239920"/>
            <a:ext cx="8229600" cy="857400"/>
          </a:xfrm>
        </p:spPr>
        <p:txBody>
          <a:bodyPr/>
          <a:lstStyle/>
          <a:p>
            <a:r>
              <a:rPr lang="en-US" dirty="0"/>
              <a:t>TESTING</a:t>
            </a:r>
          </a:p>
        </p:txBody>
      </p:sp>
      <p:sp>
        <p:nvSpPr>
          <p:cNvPr id="3" name="TextBox 2">
            <a:extLst>
              <a:ext uri="{FF2B5EF4-FFF2-40B4-BE49-F238E27FC236}">
                <a16:creationId xmlns:a16="http://schemas.microsoft.com/office/drawing/2014/main" id="{6EF5CD0B-85ED-9247-E430-7C167756F431}"/>
              </a:ext>
            </a:extLst>
          </p:cNvPr>
          <p:cNvSpPr txBox="1"/>
          <p:nvPr/>
        </p:nvSpPr>
        <p:spPr>
          <a:xfrm>
            <a:off x="584520" y="1327471"/>
            <a:ext cx="8404934" cy="3457029"/>
          </a:xfrm>
          <a:prstGeom prst="rect">
            <a:avLst/>
          </a:prstGeom>
          <a:noFill/>
          <a:ln>
            <a:noFill/>
          </a:ln>
        </p:spPr>
        <p:txBody>
          <a:bodyPr spcFirstLastPara="1" wrap="square" lIns="91425" tIns="45700" rIns="91425" bIns="45700" rtlCol="0" anchor="t" anchorCtr="0">
            <a:normAutofit/>
          </a:bodyPr>
          <a:lstStyle/>
          <a:p>
            <a:pPr lvl="0">
              <a:lnSpc>
                <a:spcPct val="115000"/>
              </a:lnSpc>
              <a:spcAft>
                <a:spcPts val="1000"/>
              </a:spcAft>
            </a:pPr>
            <a:endParaRPr lang="pt-PT" sz="1800" kern="0" dirty="0">
              <a:solidFill>
                <a:schemeClr val="bg1"/>
              </a:solidFill>
              <a:effectLst/>
              <a:latin typeface="Arial" panose="020B0604020202020204" pitchFamily="34" charset="0"/>
              <a:ea typeface="Times New Roman" panose="02020603050405020304" pitchFamily="18" charset="0"/>
            </a:endParaRPr>
          </a:p>
          <a:p>
            <a:pPr lvl="0">
              <a:lnSpc>
                <a:spcPct val="115000"/>
              </a:lnSpc>
              <a:spcAft>
                <a:spcPts val="1000"/>
              </a:spcAft>
            </a:pPr>
            <a:endParaRPr lang="en-US" sz="1500" b="0" i="0" u="none" strike="noStrike" cap="none" dirty="0">
              <a:solidFill>
                <a:schemeClr val="bg1"/>
              </a:solidFill>
              <a:latin typeface="Roboto Light"/>
              <a:ea typeface="Roboto Light"/>
              <a:cs typeface="Roboto Light"/>
              <a:sym typeface="Roboto Light"/>
            </a:endParaRPr>
          </a:p>
        </p:txBody>
      </p:sp>
      <p:pic>
        <p:nvPicPr>
          <p:cNvPr id="9" name="Picture 8">
            <a:extLst>
              <a:ext uri="{FF2B5EF4-FFF2-40B4-BE49-F238E27FC236}">
                <a16:creationId xmlns:a16="http://schemas.microsoft.com/office/drawing/2014/main" id="{E3449C2D-BAC6-4791-DD69-0849C1317C22}"/>
              </a:ext>
            </a:extLst>
          </p:cNvPr>
          <p:cNvPicPr>
            <a:picLocks noChangeAspect="1"/>
          </p:cNvPicPr>
          <p:nvPr/>
        </p:nvPicPr>
        <p:blipFill>
          <a:blip r:embed="rId2"/>
          <a:stretch>
            <a:fillRect/>
          </a:stretch>
        </p:blipFill>
        <p:spPr>
          <a:xfrm>
            <a:off x="281881" y="1275008"/>
            <a:ext cx="8564257" cy="2588653"/>
          </a:xfrm>
          <a:prstGeom prst="rect">
            <a:avLst/>
          </a:prstGeom>
        </p:spPr>
      </p:pic>
    </p:spTree>
    <p:extLst>
      <p:ext uri="{BB962C8B-B14F-4D97-AF65-F5344CB8AC3E}">
        <p14:creationId xmlns:p14="http://schemas.microsoft.com/office/powerpoint/2010/main" val="3663762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bg1"/>
                </a:solidFill>
              </a:rPr>
              <a:t>🕷️ Debugging Slide </a:t>
            </a:r>
            <a:endParaRPr dirty="0">
              <a:solidFill>
                <a:schemeClr val="bg1"/>
              </a:solidFill>
            </a:endParaRPr>
          </a:p>
        </p:txBody>
      </p:sp>
      <p:sp>
        <p:nvSpPr>
          <p:cNvPr id="80" name="Google Shape;80;p17"/>
          <p:cNvSpPr txBox="1">
            <a:spLocks noGrp="1"/>
          </p:cNvSpPr>
          <p:nvPr>
            <p:ph type="body" idx="1"/>
          </p:nvPr>
        </p:nvSpPr>
        <p:spPr>
          <a:xfrm>
            <a:off x="531625" y="883325"/>
            <a:ext cx="8300700" cy="1340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dirty="0"/>
              <a:t>Keep track of stages of your program development as a log – what works, what you have tested, what have you fixed. Remember to include screenshots of the broken and fixed code (only need the lines that you changed).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0C22F34-2E02-54F5-E46B-A06D6C8ED620}"/>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3AB6CFE1-E01E-7FCD-66B0-DCA1199BA87D}"/>
              </a:ext>
            </a:extLst>
          </p:cNvPr>
          <p:cNvSpPr>
            <a:spLocks noGrp="1"/>
          </p:cNvSpPr>
          <p:nvPr>
            <p:ph type="title"/>
          </p:nvPr>
        </p:nvSpPr>
        <p:spPr>
          <a:xfrm>
            <a:off x="359796" y="658484"/>
            <a:ext cx="8229600" cy="857400"/>
          </a:xfrm>
        </p:spPr>
        <p:txBody>
          <a:bodyPr>
            <a:normAutofit fontScale="90000"/>
          </a:bodyPr>
          <a:lstStyle/>
          <a:p>
            <a:r>
              <a:rPr lang="en-US" dirty="0"/>
              <a:t>TIMEFRAME – please check OLE for the most up to date checkpoints and final deadlines</a:t>
            </a:r>
          </a:p>
        </p:txBody>
      </p:sp>
      <p:sp>
        <p:nvSpPr>
          <p:cNvPr id="3" name="TextBox 2">
            <a:extLst>
              <a:ext uri="{FF2B5EF4-FFF2-40B4-BE49-F238E27FC236}">
                <a16:creationId xmlns:a16="http://schemas.microsoft.com/office/drawing/2014/main" id="{1081119A-7BE7-EE19-E1F2-BCB5E82F872D}"/>
              </a:ext>
            </a:extLst>
          </p:cNvPr>
          <p:cNvSpPr txBox="1"/>
          <p:nvPr/>
        </p:nvSpPr>
        <p:spPr>
          <a:xfrm>
            <a:off x="1318615" y="1398306"/>
            <a:ext cx="7458491" cy="2205990"/>
          </a:xfrm>
          <a:prstGeom prst="rect">
            <a:avLst/>
          </a:prstGeom>
          <a:noFill/>
          <a:ln>
            <a:noFill/>
          </a:ln>
        </p:spPr>
        <p:txBody>
          <a:bodyPr spcFirstLastPara="1" wrap="square" lIns="91425" tIns="45700" rIns="91425" bIns="45700" rtlCol="0" anchor="t" anchorCtr="0">
            <a:normAutofit/>
          </a:bodyPr>
          <a:lstStyle/>
          <a:p>
            <a:pPr lvl="0">
              <a:lnSpc>
                <a:spcPct val="115000"/>
              </a:lnSpc>
              <a:spcAft>
                <a:spcPts val="1000"/>
              </a:spcAft>
            </a:pPr>
            <a:r>
              <a:rPr lang="pt-PT" sz="1800" kern="0" dirty="0">
                <a:solidFill>
                  <a:schemeClr val="bg1"/>
                </a:solidFill>
                <a:effectLst/>
                <a:latin typeface="Arial" panose="020B0604020202020204" pitchFamily="34" charset="0"/>
                <a:ea typeface="Times New Roman" panose="02020603050405020304" pitchFamily="18" charset="0"/>
              </a:rPr>
              <a:t> </a:t>
            </a:r>
            <a:endParaRPr lang="en-US" sz="1500" b="0" i="0" u="none" strike="noStrike" cap="none" dirty="0">
              <a:solidFill>
                <a:schemeClr val="bg1"/>
              </a:solidFill>
              <a:latin typeface="Roboto Light"/>
              <a:ea typeface="Roboto Light"/>
              <a:cs typeface="Roboto Light"/>
              <a:sym typeface="Roboto Light"/>
            </a:endParaRPr>
          </a:p>
        </p:txBody>
      </p:sp>
      <p:pic>
        <p:nvPicPr>
          <p:cNvPr id="4" name="Picture 3">
            <a:extLst>
              <a:ext uri="{FF2B5EF4-FFF2-40B4-BE49-F238E27FC236}">
                <a16:creationId xmlns:a16="http://schemas.microsoft.com/office/drawing/2014/main" id="{51AD6FED-4923-AA72-C1FD-F340B8EF8605}"/>
              </a:ext>
            </a:extLst>
          </p:cNvPr>
          <p:cNvPicPr>
            <a:picLocks noChangeAspect="1"/>
          </p:cNvPicPr>
          <p:nvPr/>
        </p:nvPicPr>
        <p:blipFill>
          <a:blip r:embed="rId2"/>
          <a:stretch>
            <a:fillRect/>
          </a:stretch>
        </p:blipFill>
        <p:spPr>
          <a:xfrm>
            <a:off x="1112098" y="2321446"/>
            <a:ext cx="6919803" cy="1671004"/>
          </a:xfrm>
          <a:prstGeom prst="rect">
            <a:avLst/>
          </a:prstGeom>
        </p:spPr>
      </p:pic>
    </p:spTree>
    <p:extLst>
      <p:ext uri="{BB962C8B-B14F-4D97-AF65-F5344CB8AC3E}">
        <p14:creationId xmlns:p14="http://schemas.microsoft.com/office/powerpoint/2010/main" val="775324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gradFill>
          <a:gsLst>
            <a:gs pos="30000">
              <a:srgbClr val="4A86E8"/>
            </a:gs>
            <a:gs pos="100000">
              <a:srgbClr val="9900FF"/>
            </a:gs>
          </a:gsLst>
          <a:lin ang="2700006"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B1F769-241E-31E1-6898-C2C840755313}"/>
              </a:ext>
            </a:extLst>
          </p:cNvPr>
          <p:cNvPicPr>
            <a:picLocks noChangeAspect="1"/>
          </p:cNvPicPr>
          <p:nvPr/>
        </p:nvPicPr>
        <p:blipFill>
          <a:blip r:embed="rId2"/>
          <a:stretch>
            <a:fillRect/>
          </a:stretch>
        </p:blipFill>
        <p:spPr>
          <a:xfrm>
            <a:off x="387135" y="873037"/>
            <a:ext cx="8369730" cy="3397425"/>
          </a:xfrm>
          <a:prstGeom prst="rect">
            <a:avLst/>
          </a:prstGeom>
        </p:spPr>
      </p:pic>
      <p:sp>
        <p:nvSpPr>
          <p:cNvPr id="4" name="Title 1">
            <a:extLst>
              <a:ext uri="{FF2B5EF4-FFF2-40B4-BE49-F238E27FC236}">
                <a16:creationId xmlns:a16="http://schemas.microsoft.com/office/drawing/2014/main" id="{E833953C-8EC1-94C2-640C-DB29700A7CB9}"/>
              </a:ext>
            </a:extLst>
          </p:cNvPr>
          <p:cNvSpPr txBox="1">
            <a:spLocks/>
          </p:cNvSpPr>
          <p:nvPr/>
        </p:nvSpPr>
        <p:spPr>
          <a:xfrm>
            <a:off x="914400" y="229288"/>
            <a:ext cx="8229600"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rPr>
              <a:t>RUBRIC - ACHIEVEMENT</a:t>
            </a:r>
          </a:p>
        </p:txBody>
      </p:sp>
    </p:spTree>
    <p:extLst>
      <p:ext uri="{BB962C8B-B14F-4D97-AF65-F5344CB8AC3E}">
        <p14:creationId xmlns:p14="http://schemas.microsoft.com/office/powerpoint/2010/main" val="247165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30000">
              <a:srgbClr val="4A86E8"/>
            </a:gs>
            <a:gs pos="100000">
              <a:srgbClr val="9900FF"/>
            </a:gs>
          </a:gsLst>
          <a:lin ang="2700006" scaled="0"/>
        </a:gradFill>
        <a:effectLst/>
      </p:bgPr>
    </p:bg>
    <p:spTree>
      <p:nvGrpSpPr>
        <p:cNvPr id="1" name="">
          <a:extLst>
            <a:ext uri="{FF2B5EF4-FFF2-40B4-BE49-F238E27FC236}">
              <a16:creationId xmlns:a16="http://schemas.microsoft.com/office/drawing/2014/main" id="{99628DA7-7974-ABCD-C9F6-F3F506A2E98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AB1B776-2A87-7EB2-ECEA-7535D28D0693}"/>
              </a:ext>
            </a:extLst>
          </p:cNvPr>
          <p:cNvSpPr txBox="1">
            <a:spLocks/>
          </p:cNvSpPr>
          <p:nvPr/>
        </p:nvSpPr>
        <p:spPr>
          <a:xfrm>
            <a:off x="914400" y="229288"/>
            <a:ext cx="8229600"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rPr>
              <a:t>RUBRIC - MERIT</a:t>
            </a:r>
          </a:p>
        </p:txBody>
      </p:sp>
      <p:pic>
        <p:nvPicPr>
          <p:cNvPr id="5" name="Picture 4">
            <a:extLst>
              <a:ext uri="{FF2B5EF4-FFF2-40B4-BE49-F238E27FC236}">
                <a16:creationId xmlns:a16="http://schemas.microsoft.com/office/drawing/2014/main" id="{5A35845F-4DA2-0D60-E264-B8876B795D37}"/>
              </a:ext>
            </a:extLst>
          </p:cNvPr>
          <p:cNvPicPr>
            <a:picLocks noChangeAspect="1"/>
          </p:cNvPicPr>
          <p:nvPr/>
        </p:nvPicPr>
        <p:blipFill>
          <a:blip r:embed="rId2"/>
          <a:stretch>
            <a:fillRect/>
          </a:stretch>
        </p:blipFill>
        <p:spPr>
          <a:xfrm>
            <a:off x="333157" y="1304860"/>
            <a:ext cx="8477686" cy="2533780"/>
          </a:xfrm>
          <a:prstGeom prst="rect">
            <a:avLst/>
          </a:prstGeom>
        </p:spPr>
      </p:pic>
    </p:spTree>
    <p:extLst>
      <p:ext uri="{BB962C8B-B14F-4D97-AF65-F5344CB8AC3E}">
        <p14:creationId xmlns:p14="http://schemas.microsoft.com/office/powerpoint/2010/main" val="1197407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gradFill>
          <a:gsLst>
            <a:gs pos="30000">
              <a:srgbClr val="4A86E8"/>
            </a:gs>
            <a:gs pos="100000">
              <a:srgbClr val="9900FF"/>
            </a:gs>
          </a:gsLst>
          <a:lin ang="2700006" scaled="0"/>
        </a:gradFill>
        <a:effectLst/>
      </p:bgPr>
    </p:bg>
    <p:spTree>
      <p:nvGrpSpPr>
        <p:cNvPr id="1" name="">
          <a:extLst>
            <a:ext uri="{FF2B5EF4-FFF2-40B4-BE49-F238E27FC236}">
              <a16:creationId xmlns:a16="http://schemas.microsoft.com/office/drawing/2014/main" id="{01FB84C9-39E4-43EF-E225-2493B80E691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94AD6BE-81D4-F180-B861-3723940CD7AB}"/>
              </a:ext>
            </a:extLst>
          </p:cNvPr>
          <p:cNvSpPr txBox="1">
            <a:spLocks/>
          </p:cNvSpPr>
          <p:nvPr/>
        </p:nvSpPr>
        <p:spPr>
          <a:xfrm>
            <a:off x="914400" y="229288"/>
            <a:ext cx="8229600" cy="8574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bg1"/>
                </a:solidFill>
              </a:rPr>
              <a:t>RUBRIC - EXCELLENCE</a:t>
            </a:r>
          </a:p>
        </p:txBody>
      </p:sp>
      <p:pic>
        <p:nvPicPr>
          <p:cNvPr id="5" name="Picture 4">
            <a:extLst>
              <a:ext uri="{FF2B5EF4-FFF2-40B4-BE49-F238E27FC236}">
                <a16:creationId xmlns:a16="http://schemas.microsoft.com/office/drawing/2014/main" id="{292000D6-802B-B3CC-1E62-ADC83FD79C98}"/>
              </a:ext>
            </a:extLst>
          </p:cNvPr>
          <p:cNvPicPr>
            <a:picLocks noChangeAspect="1"/>
          </p:cNvPicPr>
          <p:nvPr/>
        </p:nvPicPr>
        <p:blipFill>
          <a:blip r:embed="rId2"/>
          <a:stretch>
            <a:fillRect/>
          </a:stretch>
        </p:blipFill>
        <p:spPr>
          <a:xfrm>
            <a:off x="285529" y="1244532"/>
            <a:ext cx="8572941" cy="2654436"/>
          </a:xfrm>
          <a:prstGeom prst="rect">
            <a:avLst/>
          </a:prstGeom>
        </p:spPr>
      </p:pic>
    </p:spTree>
    <p:extLst>
      <p:ext uri="{BB962C8B-B14F-4D97-AF65-F5344CB8AC3E}">
        <p14:creationId xmlns:p14="http://schemas.microsoft.com/office/powerpoint/2010/main" val="3074480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87375"/>
            <a:ext cx="8520600" cy="1189500"/>
          </a:xfrm>
          <a:prstGeom prst="rect">
            <a:avLst/>
          </a:prstGeom>
        </p:spPr>
        <p:txBody>
          <a:bodyPr spcFirstLastPara="1" wrap="square" lIns="91425" tIns="91425" rIns="91425" bIns="91425" anchor="b" anchorCtr="0">
            <a:noAutofit/>
          </a:bodyPr>
          <a:lstStyle/>
          <a:p>
            <a:pPr marL="0" lvl="0" indent="0" algn="l" rtl="0">
              <a:lnSpc>
                <a:spcPct val="115000"/>
              </a:lnSpc>
              <a:spcBef>
                <a:spcPts val="1200"/>
              </a:spcBef>
              <a:spcAft>
                <a:spcPts val="1200"/>
              </a:spcAft>
              <a:buNone/>
            </a:pPr>
            <a:r>
              <a:rPr lang="en-GB" sz="6200" dirty="0">
                <a:solidFill>
                  <a:schemeClr val="bg1"/>
                </a:solidFill>
              </a:rPr>
              <a:t>Final Submission </a:t>
            </a:r>
            <a:endParaRPr sz="8600" dirty="0">
              <a:solidFill>
                <a:schemeClr val="bg1"/>
              </a:solidFill>
            </a:endParaRPr>
          </a:p>
        </p:txBody>
      </p:sp>
      <p:sp>
        <p:nvSpPr>
          <p:cNvPr id="55" name="Google Shape;55;p13"/>
          <p:cNvSpPr txBox="1">
            <a:spLocks noGrp="1"/>
          </p:cNvSpPr>
          <p:nvPr>
            <p:ph type="subTitle" idx="1"/>
          </p:nvPr>
        </p:nvSpPr>
        <p:spPr>
          <a:xfrm>
            <a:off x="311700" y="1691125"/>
            <a:ext cx="8520600" cy="33767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2000" dirty="0"/>
          </a:p>
          <a:p>
            <a:pPr marL="0" lvl="0" indent="0" algn="l" rtl="0">
              <a:spcBef>
                <a:spcPts val="0"/>
              </a:spcBef>
              <a:spcAft>
                <a:spcPts val="0"/>
              </a:spcAft>
              <a:buNone/>
            </a:pPr>
            <a:r>
              <a:rPr lang="en" sz="2000" b="1" dirty="0"/>
              <a:t>Share</a:t>
            </a:r>
            <a:r>
              <a:rPr lang="en" sz="2000" dirty="0"/>
              <a:t> your onedrive assessment folder with your teacher</a:t>
            </a:r>
          </a:p>
          <a:p>
            <a:pPr marL="0" lvl="0" indent="0" algn="l" rtl="0">
              <a:spcBef>
                <a:spcPts val="0"/>
              </a:spcBef>
              <a:spcAft>
                <a:spcPts val="0"/>
              </a:spcAft>
            </a:pPr>
            <a:endParaRPr lang="en" sz="2000" dirty="0"/>
          </a:p>
          <a:p>
            <a:pPr marL="342900" lvl="0" indent="-342900" algn="l" rtl="0">
              <a:spcBef>
                <a:spcPts val="0"/>
              </a:spcBef>
              <a:spcAft>
                <a:spcPts val="0"/>
              </a:spcAft>
              <a:buFontTx/>
              <a:buChar char="-"/>
            </a:pPr>
            <a:endParaRPr lang="en" sz="2000" dirty="0"/>
          </a:p>
          <a:p>
            <a:pPr marL="0" lvl="0" indent="0" algn="l" rtl="0">
              <a:spcBef>
                <a:spcPts val="0"/>
              </a:spcBef>
              <a:spcAft>
                <a:spcPts val="0"/>
              </a:spcAft>
            </a:pPr>
            <a:r>
              <a:rPr lang="en" sz="2000" b="1" dirty="0"/>
              <a:t>Final Reflection: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Arial" panose="020B0604020202020204" pitchFamily="34" charset="0"/>
              </a:rPr>
              <a:t>What challenges did you face, and how did you overcome them?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Arial" panose="020B0604020202020204" pitchFamily="34" charset="0"/>
              </a:rPr>
              <a:t>What would you improve if you had more time?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bg1"/>
                </a:solidFill>
                <a:effectLst/>
                <a:latin typeface="Arial" panose="020B0604020202020204" pitchFamily="34" charset="0"/>
              </a:rPr>
              <a:t>What did you learn from this project? </a:t>
            </a:r>
          </a:p>
          <a:p>
            <a:pPr marL="342900" lvl="0" indent="-342900" algn="l" rtl="0">
              <a:spcBef>
                <a:spcPts val="0"/>
              </a:spcBef>
              <a:spcAft>
                <a:spcPts val="0"/>
              </a:spcAft>
              <a:buFontTx/>
              <a:buChar char="-"/>
            </a:pPr>
            <a:endParaRPr lang="en" sz="2000" dirty="0"/>
          </a:p>
          <a:p>
            <a:pPr marL="342900" lvl="0" indent="-342900" algn="l" rtl="0">
              <a:spcBef>
                <a:spcPts val="0"/>
              </a:spcBef>
              <a:spcAft>
                <a:spcPts val="0"/>
              </a:spcAft>
              <a:buFontTx/>
              <a:buChar char="-"/>
            </a:pPr>
            <a:endParaRPr lang="en" sz="2000" dirty="0"/>
          </a:p>
          <a:p>
            <a:pPr marL="342900" lvl="0" indent="-342900" algn="l" rtl="0">
              <a:spcBef>
                <a:spcPts val="0"/>
              </a:spcBef>
              <a:spcAft>
                <a:spcPts val="0"/>
              </a:spcAft>
              <a:buFontTx/>
              <a:buChar char="-"/>
            </a:pPr>
            <a:endParaRPr lang="en" sz="2000" dirty="0"/>
          </a:p>
        </p:txBody>
      </p:sp>
      <p:sp>
        <p:nvSpPr>
          <p:cNvPr id="57" name="Google Shape;57;p13"/>
          <p:cNvSpPr txBox="1"/>
          <p:nvPr/>
        </p:nvSpPr>
        <p:spPr>
          <a:xfrm>
            <a:off x="463602" y="1155858"/>
            <a:ext cx="8520600" cy="535267"/>
          </a:xfrm>
          <a:prstGeom prst="rect">
            <a:avLst/>
          </a:prstGeom>
          <a:solidFill>
            <a:srgbClr val="D9D2E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rgbClr val="595959"/>
                </a:solidFill>
              </a:rPr>
              <a:t>Final file to mark: </a:t>
            </a:r>
            <a:r>
              <a:rPr lang="en" sz="2000" i="1" dirty="0">
                <a:solidFill>
                  <a:srgbClr val="595959"/>
                </a:solidFill>
              </a:rPr>
              <a:t>-- insert name of file example: paraglider_vs3.py -- </a:t>
            </a:r>
            <a:endParaRPr sz="20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EFD67A9-F7A3-3826-E824-A06AD920B79E}"/>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5B725437-0FC8-5ED1-E362-E9175ADDAFD7}"/>
              </a:ext>
            </a:extLst>
          </p:cNvPr>
          <p:cNvSpPr>
            <a:spLocks noGrp="1"/>
          </p:cNvSpPr>
          <p:nvPr>
            <p:ph type="title"/>
          </p:nvPr>
        </p:nvSpPr>
        <p:spPr>
          <a:xfrm>
            <a:off x="-313909" y="239920"/>
            <a:ext cx="8229600" cy="857400"/>
          </a:xfrm>
        </p:spPr>
        <p:txBody>
          <a:bodyPr/>
          <a:lstStyle/>
          <a:p>
            <a:r>
              <a:rPr lang="en-US" dirty="0"/>
              <a:t>RESOURCES</a:t>
            </a:r>
          </a:p>
        </p:txBody>
      </p:sp>
      <p:sp>
        <p:nvSpPr>
          <p:cNvPr id="3" name="TextBox 2">
            <a:extLst>
              <a:ext uri="{FF2B5EF4-FFF2-40B4-BE49-F238E27FC236}">
                <a16:creationId xmlns:a16="http://schemas.microsoft.com/office/drawing/2014/main" id="{E2837BB5-BBAA-343E-CD56-9A0A795F608E}"/>
              </a:ext>
            </a:extLst>
          </p:cNvPr>
          <p:cNvSpPr txBox="1"/>
          <p:nvPr/>
        </p:nvSpPr>
        <p:spPr>
          <a:xfrm>
            <a:off x="457200" y="1200150"/>
            <a:ext cx="4191000" cy="2205990"/>
          </a:xfrm>
          <a:prstGeom prst="rect">
            <a:avLst/>
          </a:prstGeom>
          <a:noFill/>
          <a:ln>
            <a:noFill/>
          </a:ln>
        </p:spPr>
        <p:txBody>
          <a:bodyPr spcFirstLastPara="1" wrap="square" lIns="91425" tIns="45700" rIns="91425" bIns="45700" rtlCol="0" anchor="t" anchorCtr="0">
            <a:normAutofit/>
          </a:bodyPr>
          <a:lstStyle/>
          <a:p>
            <a:pPr marL="457200" indent="-406400">
              <a:lnSpc>
                <a:spcPct val="90000"/>
              </a:lnSpc>
              <a:spcBef>
                <a:spcPts val="560"/>
              </a:spcBef>
              <a:buClr>
                <a:schemeClr val="dk1"/>
              </a:buClr>
              <a:buSzPts val="2800"/>
              <a:buFont typeface="Roboto Light"/>
              <a:buChar char="•"/>
            </a:pPr>
            <a:endParaRPr lang="en-US" sz="1500" b="0" i="0" u="none" strike="noStrike" cap="none" dirty="0">
              <a:solidFill>
                <a:schemeClr val="lt1"/>
              </a:solidFill>
              <a:latin typeface="Roboto Light"/>
              <a:ea typeface="Roboto Light"/>
              <a:cs typeface="Roboto Light"/>
              <a:sym typeface="Roboto Light"/>
            </a:endParaRPr>
          </a:p>
        </p:txBody>
      </p:sp>
      <p:pic>
        <p:nvPicPr>
          <p:cNvPr id="4" name="Picture 3">
            <a:extLst>
              <a:ext uri="{FF2B5EF4-FFF2-40B4-BE49-F238E27FC236}">
                <a16:creationId xmlns:a16="http://schemas.microsoft.com/office/drawing/2014/main" id="{3DFC2C0C-B22F-F7B7-A716-AF6C754AC456}"/>
              </a:ext>
            </a:extLst>
          </p:cNvPr>
          <p:cNvPicPr>
            <a:picLocks noChangeAspect="1"/>
          </p:cNvPicPr>
          <p:nvPr/>
        </p:nvPicPr>
        <p:blipFill>
          <a:blip r:embed="rId2"/>
          <a:stretch>
            <a:fillRect/>
          </a:stretch>
        </p:blipFill>
        <p:spPr>
          <a:xfrm>
            <a:off x="3511730" y="3250117"/>
            <a:ext cx="6485754" cy="3306926"/>
          </a:xfrm>
          <a:prstGeom prst="rect">
            <a:avLst/>
          </a:prstGeom>
        </p:spPr>
      </p:pic>
      <p:sp>
        <p:nvSpPr>
          <p:cNvPr id="6" name="TextBox 5">
            <a:extLst>
              <a:ext uri="{FF2B5EF4-FFF2-40B4-BE49-F238E27FC236}">
                <a16:creationId xmlns:a16="http://schemas.microsoft.com/office/drawing/2014/main" id="{DDDB1E7F-A6F9-E02F-F51D-146D669798E4}"/>
              </a:ext>
            </a:extLst>
          </p:cNvPr>
          <p:cNvSpPr txBox="1"/>
          <p:nvPr/>
        </p:nvSpPr>
        <p:spPr>
          <a:xfrm>
            <a:off x="818707" y="1104621"/>
            <a:ext cx="7868093" cy="738664"/>
          </a:xfrm>
          <a:prstGeom prst="rect">
            <a:avLst/>
          </a:prstGeom>
          <a:noFill/>
        </p:spPr>
        <p:txBody>
          <a:bodyPr wrap="square" rtlCol="0">
            <a:spAutoFit/>
          </a:bodyPr>
          <a:lstStyle/>
          <a:p>
            <a:pPr marL="342900" indent="-342900">
              <a:buAutoNum type="arabicPeriod"/>
            </a:pPr>
            <a:r>
              <a:rPr lang="en-US" dirty="0">
                <a:solidFill>
                  <a:schemeClr val="bg1"/>
                </a:solidFill>
              </a:rPr>
              <a:t>Check OLE for the most up to date information (see links to resources and tutorials)</a:t>
            </a:r>
          </a:p>
          <a:p>
            <a:pPr marL="342900" indent="-342900">
              <a:buAutoNum type="arabicPeriod"/>
            </a:pPr>
            <a:r>
              <a:rPr lang="en-US" dirty="0" err="1">
                <a:solidFill>
                  <a:schemeClr val="bg1"/>
                </a:solidFill>
              </a:rPr>
              <a:t>CodeAvengers</a:t>
            </a:r>
            <a:r>
              <a:rPr lang="en-US" dirty="0">
                <a:solidFill>
                  <a:schemeClr val="bg1"/>
                </a:solidFill>
              </a:rPr>
              <a:t>/</a:t>
            </a:r>
            <a:r>
              <a:rPr lang="en-US" dirty="0" err="1">
                <a:solidFill>
                  <a:schemeClr val="bg1"/>
                </a:solidFill>
              </a:rPr>
              <a:t>GrokLearning</a:t>
            </a:r>
            <a:r>
              <a:rPr lang="en-US" dirty="0">
                <a:solidFill>
                  <a:schemeClr val="bg1"/>
                </a:solidFill>
              </a:rPr>
              <a:t> Tutorials</a:t>
            </a:r>
          </a:p>
          <a:p>
            <a:pPr marL="342900" indent="-342900">
              <a:buAutoNum type="arabicPeriod"/>
            </a:pPr>
            <a:r>
              <a:rPr lang="en-US" dirty="0">
                <a:solidFill>
                  <a:schemeClr val="bg1"/>
                </a:solidFill>
                <a:hlinkClick r:id="rId3">
                  <a:extLst>
                    <a:ext uri="{A12FA001-AC4F-418D-AE19-62706E023703}">
                      <ahyp:hlinkClr xmlns:ahyp="http://schemas.microsoft.com/office/drawing/2018/hyperlinkcolor" val="tx"/>
                    </a:ext>
                  </a:extLst>
                </a:hlinkClick>
              </a:rPr>
              <a:t>Optional: </a:t>
            </a:r>
            <a:r>
              <a:rPr lang="en-US" dirty="0" err="1">
                <a:solidFill>
                  <a:schemeClr val="bg1"/>
                </a:solidFill>
                <a:hlinkClick r:id="rId3">
                  <a:extLst>
                    <a:ext uri="{A12FA001-AC4F-418D-AE19-62706E023703}">
                      <ahyp:hlinkClr xmlns:ahyp="http://schemas.microsoft.com/office/drawing/2018/hyperlinkcolor" val="tx"/>
                    </a:ext>
                  </a:extLst>
                </a:hlinkClick>
              </a:rPr>
              <a:t>Pygame</a:t>
            </a:r>
            <a:r>
              <a:rPr lang="en-US" dirty="0">
                <a:solidFill>
                  <a:schemeClr val="bg1"/>
                </a:solidFill>
                <a:hlinkClick r:id="rId3">
                  <a:extLst>
                    <a:ext uri="{A12FA001-AC4F-418D-AE19-62706E023703}">
                      <ahyp:hlinkClr xmlns:ahyp="http://schemas.microsoft.com/office/drawing/2018/hyperlinkcolor" val="tx"/>
                    </a:ext>
                  </a:extLst>
                </a:hlinkClick>
              </a:rPr>
              <a:t> tutorials on </a:t>
            </a:r>
            <a:r>
              <a:rPr lang="en-US" dirty="0" err="1">
                <a:solidFill>
                  <a:schemeClr val="bg1"/>
                </a:solidFill>
                <a:hlinkClick r:id="rId3">
                  <a:extLst>
                    <a:ext uri="{A12FA001-AC4F-418D-AE19-62706E023703}">
                      <ahyp:hlinkClr xmlns:ahyp="http://schemas.microsoft.com/office/drawing/2018/hyperlinkcolor" val="tx"/>
                    </a:ext>
                  </a:extLst>
                </a:hlinkClick>
              </a:rPr>
              <a:t>youtube</a:t>
            </a:r>
            <a:endParaRPr lang="en-NZ" dirty="0">
              <a:solidFill>
                <a:schemeClr val="bg1"/>
              </a:solidFill>
            </a:endParaRPr>
          </a:p>
        </p:txBody>
      </p:sp>
      <p:pic>
        <p:nvPicPr>
          <p:cNvPr id="10" name="Picture 9">
            <a:extLst>
              <a:ext uri="{FF2B5EF4-FFF2-40B4-BE49-F238E27FC236}">
                <a16:creationId xmlns:a16="http://schemas.microsoft.com/office/drawing/2014/main" id="{640D5EA8-6A47-E6F5-8B56-EB9FEAC34641}"/>
              </a:ext>
            </a:extLst>
          </p:cNvPr>
          <p:cNvPicPr>
            <a:picLocks noChangeAspect="1"/>
          </p:cNvPicPr>
          <p:nvPr/>
        </p:nvPicPr>
        <p:blipFill>
          <a:blip r:embed="rId4"/>
          <a:stretch>
            <a:fillRect/>
          </a:stretch>
        </p:blipFill>
        <p:spPr>
          <a:xfrm>
            <a:off x="0" y="3257418"/>
            <a:ext cx="3511730" cy="2254366"/>
          </a:xfrm>
          <a:prstGeom prst="rect">
            <a:avLst/>
          </a:prstGeom>
        </p:spPr>
      </p:pic>
    </p:spTree>
    <p:extLst>
      <p:ext uri="{BB962C8B-B14F-4D97-AF65-F5344CB8AC3E}">
        <p14:creationId xmlns:p14="http://schemas.microsoft.com/office/powerpoint/2010/main" val="3958420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780A6D4-756C-1CBE-B1DD-51DBE2F23A1A}"/>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79F54902-1A34-F458-B559-018A72C08DC8}"/>
              </a:ext>
            </a:extLst>
          </p:cNvPr>
          <p:cNvSpPr>
            <a:spLocks noGrp="1"/>
          </p:cNvSpPr>
          <p:nvPr>
            <p:ph type="title"/>
          </p:nvPr>
        </p:nvSpPr>
        <p:spPr>
          <a:xfrm>
            <a:off x="-313909" y="239920"/>
            <a:ext cx="8229600" cy="857400"/>
          </a:xfrm>
        </p:spPr>
        <p:txBody>
          <a:bodyPr/>
          <a:lstStyle/>
          <a:p>
            <a:r>
              <a:rPr lang="en-US" dirty="0"/>
              <a:t>AUTHENTICITY AND AI USE</a:t>
            </a:r>
          </a:p>
        </p:txBody>
      </p:sp>
      <p:sp>
        <p:nvSpPr>
          <p:cNvPr id="3" name="TextBox 2">
            <a:extLst>
              <a:ext uri="{FF2B5EF4-FFF2-40B4-BE49-F238E27FC236}">
                <a16:creationId xmlns:a16="http://schemas.microsoft.com/office/drawing/2014/main" id="{4E52BFC7-68E7-AFA4-D92C-7D9AF8E6E1F3}"/>
              </a:ext>
            </a:extLst>
          </p:cNvPr>
          <p:cNvSpPr txBox="1"/>
          <p:nvPr/>
        </p:nvSpPr>
        <p:spPr>
          <a:xfrm>
            <a:off x="457200" y="1200150"/>
            <a:ext cx="4191000" cy="2205990"/>
          </a:xfrm>
          <a:prstGeom prst="rect">
            <a:avLst/>
          </a:prstGeom>
          <a:noFill/>
          <a:ln>
            <a:noFill/>
          </a:ln>
        </p:spPr>
        <p:txBody>
          <a:bodyPr spcFirstLastPara="1" wrap="square" lIns="91425" tIns="45700" rIns="91425" bIns="45700" rtlCol="0" anchor="t" anchorCtr="0">
            <a:normAutofit/>
          </a:bodyPr>
          <a:lstStyle/>
          <a:p>
            <a:pPr marL="457200" indent="-406400">
              <a:lnSpc>
                <a:spcPct val="90000"/>
              </a:lnSpc>
              <a:spcBef>
                <a:spcPts val="560"/>
              </a:spcBef>
              <a:buClr>
                <a:schemeClr val="dk1"/>
              </a:buClr>
              <a:buSzPts val="2800"/>
              <a:buFont typeface="Roboto Light"/>
              <a:buChar char="•"/>
            </a:pPr>
            <a:endParaRPr lang="en-US" sz="1500" b="0" i="0" u="none" strike="noStrike" cap="none" dirty="0">
              <a:solidFill>
                <a:schemeClr val="lt1"/>
              </a:solidFill>
              <a:latin typeface="Roboto Light"/>
              <a:ea typeface="Roboto Light"/>
              <a:cs typeface="Roboto Light"/>
              <a:sym typeface="Roboto Light"/>
            </a:endParaRPr>
          </a:p>
        </p:txBody>
      </p:sp>
      <p:pic>
        <p:nvPicPr>
          <p:cNvPr id="5" name="Picture 4">
            <a:extLst>
              <a:ext uri="{FF2B5EF4-FFF2-40B4-BE49-F238E27FC236}">
                <a16:creationId xmlns:a16="http://schemas.microsoft.com/office/drawing/2014/main" id="{AAECD5A1-3BF0-8EBE-4C96-566C825DAF31}"/>
              </a:ext>
            </a:extLst>
          </p:cNvPr>
          <p:cNvPicPr>
            <a:picLocks noChangeAspect="1"/>
          </p:cNvPicPr>
          <p:nvPr/>
        </p:nvPicPr>
        <p:blipFill>
          <a:blip r:embed="rId2"/>
          <a:stretch>
            <a:fillRect/>
          </a:stretch>
        </p:blipFill>
        <p:spPr>
          <a:xfrm>
            <a:off x="897302" y="1330261"/>
            <a:ext cx="7360028" cy="2482978"/>
          </a:xfrm>
          <a:prstGeom prst="rect">
            <a:avLst/>
          </a:prstGeom>
        </p:spPr>
      </p:pic>
      <p:sp>
        <p:nvSpPr>
          <p:cNvPr id="7" name="TextBox 6">
            <a:extLst>
              <a:ext uri="{FF2B5EF4-FFF2-40B4-BE49-F238E27FC236}">
                <a16:creationId xmlns:a16="http://schemas.microsoft.com/office/drawing/2014/main" id="{DFC958F3-EBFE-CE02-0B3A-5E788F4C35FD}"/>
              </a:ext>
            </a:extLst>
          </p:cNvPr>
          <p:cNvSpPr txBox="1"/>
          <p:nvPr/>
        </p:nvSpPr>
        <p:spPr>
          <a:xfrm>
            <a:off x="882502" y="4040372"/>
            <a:ext cx="7416210" cy="830997"/>
          </a:xfrm>
          <a:prstGeom prst="rect">
            <a:avLst/>
          </a:prstGeom>
          <a:noFill/>
        </p:spPr>
        <p:txBody>
          <a:bodyPr wrap="square" rtlCol="0">
            <a:spAutoFit/>
          </a:bodyPr>
          <a:lstStyle/>
          <a:p>
            <a:r>
              <a:rPr lang="en-US" sz="2400" dirty="0">
                <a:solidFill>
                  <a:schemeClr val="accent6">
                    <a:lumMod val="40000"/>
                    <a:lumOff val="60000"/>
                  </a:schemeClr>
                </a:solidFill>
              </a:rPr>
              <a:t>Please check the Technology Assessment Policy on the OLE for further information. </a:t>
            </a:r>
            <a:endParaRPr lang="en-NZ" sz="2400" dirty="0">
              <a:solidFill>
                <a:schemeClr val="accent6">
                  <a:lumMod val="40000"/>
                  <a:lumOff val="60000"/>
                </a:schemeClr>
              </a:solidFill>
            </a:endParaRPr>
          </a:p>
        </p:txBody>
      </p:sp>
    </p:spTree>
    <p:extLst>
      <p:ext uri="{BB962C8B-B14F-4D97-AF65-F5344CB8AC3E}">
        <p14:creationId xmlns:p14="http://schemas.microsoft.com/office/powerpoint/2010/main" val="80841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C1E2804-CAA7-8238-FE5B-57E2638F2427}"/>
              </a:ext>
            </a:extLst>
          </p:cNvPr>
          <p:cNvSpPr>
            <a:spLocks noGrp="1"/>
          </p:cNvSpPr>
          <p:nvPr>
            <p:ph type="title"/>
          </p:nvPr>
        </p:nvSpPr>
        <p:spPr>
          <a:xfrm>
            <a:off x="-313909" y="239920"/>
            <a:ext cx="8229600" cy="857400"/>
          </a:xfrm>
        </p:spPr>
        <p:txBody>
          <a:bodyPr/>
          <a:lstStyle/>
          <a:p>
            <a:r>
              <a:rPr lang="en-US" dirty="0"/>
              <a:t>GAME PROGRAMMING</a:t>
            </a:r>
          </a:p>
        </p:txBody>
      </p:sp>
      <p:sp>
        <p:nvSpPr>
          <p:cNvPr id="3" name="TextBox 2">
            <a:extLst>
              <a:ext uri="{FF2B5EF4-FFF2-40B4-BE49-F238E27FC236}">
                <a16:creationId xmlns:a16="http://schemas.microsoft.com/office/drawing/2014/main" id="{C6905593-60F3-A158-3072-03010BA45C54}"/>
              </a:ext>
            </a:extLst>
          </p:cNvPr>
          <p:cNvSpPr txBox="1"/>
          <p:nvPr/>
        </p:nvSpPr>
        <p:spPr>
          <a:xfrm>
            <a:off x="457200" y="1200150"/>
            <a:ext cx="4191000" cy="2205990"/>
          </a:xfrm>
          <a:prstGeom prst="rect">
            <a:avLst/>
          </a:prstGeom>
          <a:noFill/>
          <a:ln>
            <a:noFill/>
          </a:ln>
        </p:spPr>
        <p:txBody>
          <a:bodyPr spcFirstLastPara="1" wrap="square" lIns="91425" tIns="45700" rIns="91425" bIns="45700" rtlCol="0" anchor="t" anchorCtr="0">
            <a:normAutofit lnSpcReduction="10000"/>
          </a:bodyPr>
          <a:lstStyle/>
          <a:p>
            <a:pPr marL="50800">
              <a:lnSpc>
                <a:spcPct val="90000"/>
              </a:lnSpc>
              <a:spcBef>
                <a:spcPts val="560"/>
              </a:spcBef>
              <a:buClr>
                <a:schemeClr val="dk1"/>
              </a:buClr>
              <a:buSzPts val="2800"/>
            </a:pPr>
            <a:r>
              <a:rPr lang="en-US" sz="1500" b="0" i="0" u="none" strike="noStrike" kern="0" cap="none" dirty="0">
                <a:solidFill>
                  <a:schemeClr val="lt1"/>
                </a:solidFill>
                <a:effectLst/>
                <a:latin typeface="Roboto Light"/>
                <a:ea typeface="Roboto Light"/>
                <a:cs typeface="Roboto Light"/>
                <a:sym typeface="Roboto Light"/>
              </a:rPr>
              <a:t>You will develop a game in a suitable programming language. Games can be used for all kinds of purposes including telling stories, teaching concepts, connecting with others, practicing skills, or just fun.</a:t>
            </a:r>
            <a:endParaRPr lang="en-US" sz="1500" b="0" i="0" u="none" strike="noStrike" kern="100" cap="none" dirty="0">
              <a:solidFill>
                <a:schemeClr val="lt1"/>
              </a:solidFill>
              <a:effectLst/>
              <a:latin typeface="Roboto Light"/>
              <a:ea typeface="Roboto Light"/>
              <a:cs typeface="Roboto Light"/>
              <a:sym typeface="Roboto Light"/>
            </a:endParaRPr>
          </a:p>
          <a:p>
            <a:pPr marL="50800">
              <a:lnSpc>
                <a:spcPct val="90000"/>
              </a:lnSpc>
              <a:spcBef>
                <a:spcPts val="560"/>
              </a:spcBef>
              <a:buClr>
                <a:schemeClr val="dk1"/>
              </a:buClr>
              <a:buSzPts val="2800"/>
            </a:pPr>
            <a:endParaRPr lang="en-US" sz="1500" b="0" i="0" u="none" strike="noStrike" kern="0" cap="none" dirty="0">
              <a:solidFill>
                <a:schemeClr val="lt1"/>
              </a:solidFill>
              <a:effectLst/>
              <a:latin typeface="Roboto Light"/>
              <a:ea typeface="Roboto Light"/>
              <a:cs typeface="Roboto Light"/>
              <a:sym typeface="Roboto Light"/>
            </a:endParaRPr>
          </a:p>
          <a:p>
            <a:pPr marL="50800">
              <a:lnSpc>
                <a:spcPct val="90000"/>
              </a:lnSpc>
              <a:spcBef>
                <a:spcPts val="560"/>
              </a:spcBef>
              <a:buClr>
                <a:schemeClr val="dk1"/>
              </a:buClr>
              <a:buSzPts val="2800"/>
            </a:pPr>
            <a:r>
              <a:rPr lang="en-US" sz="1500" b="0" i="0" u="none" strike="noStrike" kern="0" cap="none" dirty="0">
                <a:solidFill>
                  <a:schemeClr val="lt1"/>
                </a:solidFill>
                <a:effectLst/>
                <a:latin typeface="Roboto Light"/>
                <a:ea typeface="Roboto Light"/>
                <a:cs typeface="Roboto Light"/>
                <a:sym typeface="Roboto Light"/>
              </a:rPr>
              <a:t>Computer programming is what drives our games, so what better way to practice your programming skills than by developing a game?</a:t>
            </a:r>
            <a:endParaRPr lang="en-US" sz="1500" b="0" i="0" u="none" strike="noStrike" kern="100" cap="none" dirty="0">
              <a:solidFill>
                <a:schemeClr val="lt1"/>
              </a:solidFill>
              <a:effectLst/>
              <a:latin typeface="Roboto Light"/>
              <a:ea typeface="Roboto Light"/>
              <a:cs typeface="Roboto Light"/>
              <a:sym typeface="Roboto Light"/>
            </a:endParaRPr>
          </a:p>
          <a:p>
            <a:pPr marL="457200" indent="-406400">
              <a:lnSpc>
                <a:spcPct val="90000"/>
              </a:lnSpc>
              <a:spcBef>
                <a:spcPts val="560"/>
              </a:spcBef>
              <a:buClr>
                <a:schemeClr val="dk1"/>
              </a:buClr>
              <a:buSzPts val="2800"/>
              <a:buFont typeface="Roboto Light"/>
              <a:buChar char="•"/>
            </a:pPr>
            <a:endParaRPr lang="en-US" sz="1500" b="0" i="0" u="none" strike="noStrike" cap="none" dirty="0">
              <a:solidFill>
                <a:schemeClr val="lt1"/>
              </a:solidFill>
              <a:latin typeface="Roboto Light"/>
              <a:ea typeface="Roboto Light"/>
              <a:cs typeface="Roboto Light"/>
              <a:sym typeface="Roboto Light"/>
            </a:endParaRPr>
          </a:p>
        </p:txBody>
      </p:sp>
      <p:pic>
        <p:nvPicPr>
          <p:cNvPr id="5" name="Picture 4">
            <a:extLst>
              <a:ext uri="{FF2B5EF4-FFF2-40B4-BE49-F238E27FC236}">
                <a16:creationId xmlns:a16="http://schemas.microsoft.com/office/drawing/2014/main" id="{F0B366CD-66FB-403E-7ED8-C45042D900D4}"/>
              </a:ext>
            </a:extLst>
          </p:cNvPr>
          <p:cNvPicPr>
            <a:picLocks noChangeAspect="1"/>
          </p:cNvPicPr>
          <p:nvPr/>
        </p:nvPicPr>
        <p:blipFill>
          <a:blip r:embed="rId2"/>
          <a:stretch>
            <a:fillRect/>
          </a:stretch>
        </p:blipFill>
        <p:spPr>
          <a:xfrm>
            <a:off x="6514872" y="19073"/>
            <a:ext cx="2629128" cy="1417443"/>
          </a:xfrm>
          <a:prstGeom prst="rect">
            <a:avLst/>
          </a:prstGeom>
        </p:spPr>
      </p:pic>
      <p:pic>
        <p:nvPicPr>
          <p:cNvPr id="7" name="Picture 6">
            <a:extLst>
              <a:ext uri="{FF2B5EF4-FFF2-40B4-BE49-F238E27FC236}">
                <a16:creationId xmlns:a16="http://schemas.microsoft.com/office/drawing/2014/main" id="{431E3C0C-0115-4918-0702-66175ECC131C}"/>
              </a:ext>
            </a:extLst>
          </p:cNvPr>
          <p:cNvPicPr>
            <a:picLocks noChangeAspect="1"/>
          </p:cNvPicPr>
          <p:nvPr/>
        </p:nvPicPr>
        <p:blipFill>
          <a:blip r:embed="rId3"/>
          <a:stretch>
            <a:fillRect/>
          </a:stretch>
        </p:blipFill>
        <p:spPr>
          <a:xfrm>
            <a:off x="7907721" y="3870714"/>
            <a:ext cx="2222244" cy="1268953"/>
          </a:xfrm>
          <a:prstGeom prst="rect">
            <a:avLst/>
          </a:prstGeom>
        </p:spPr>
      </p:pic>
      <p:pic>
        <p:nvPicPr>
          <p:cNvPr id="13" name="Picture 12">
            <a:extLst>
              <a:ext uri="{FF2B5EF4-FFF2-40B4-BE49-F238E27FC236}">
                <a16:creationId xmlns:a16="http://schemas.microsoft.com/office/drawing/2014/main" id="{B99EC667-05A1-8531-6386-50EEFF5484F9}"/>
              </a:ext>
            </a:extLst>
          </p:cNvPr>
          <p:cNvPicPr>
            <a:picLocks noChangeAspect="1"/>
          </p:cNvPicPr>
          <p:nvPr/>
        </p:nvPicPr>
        <p:blipFill>
          <a:blip r:embed="rId4"/>
          <a:stretch>
            <a:fillRect/>
          </a:stretch>
        </p:blipFill>
        <p:spPr>
          <a:xfrm>
            <a:off x="0" y="3314700"/>
            <a:ext cx="2905733" cy="1935480"/>
          </a:xfrm>
          <a:prstGeom prst="rect">
            <a:avLst/>
          </a:prstGeom>
        </p:spPr>
      </p:pic>
      <p:pic>
        <p:nvPicPr>
          <p:cNvPr id="15" name="Picture 14">
            <a:extLst>
              <a:ext uri="{FF2B5EF4-FFF2-40B4-BE49-F238E27FC236}">
                <a16:creationId xmlns:a16="http://schemas.microsoft.com/office/drawing/2014/main" id="{33364EA2-B7D1-1931-2DC5-7D7174110D75}"/>
              </a:ext>
            </a:extLst>
          </p:cNvPr>
          <p:cNvPicPr>
            <a:picLocks noChangeAspect="1"/>
          </p:cNvPicPr>
          <p:nvPr/>
        </p:nvPicPr>
        <p:blipFill>
          <a:blip r:embed="rId5"/>
          <a:stretch>
            <a:fillRect/>
          </a:stretch>
        </p:blipFill>
        <p:spPr>
          <a:xfrm>
            <a:off x="7875160" y="2851667"/>
            <a:ext cx="1805911" cy="1022880"/>
          </a:xfrm>
          <a:prstGeom prst="rect">
            <a:avLst/>
          </a:prstGeom>
        </p:spPr>
      </p:pic>
      <p:pic>
        <p:nvPicPr>
          <p:cNvPr id="17" name="Picture 16">
            <a:extLst>
              <a:ext uri="{FF2B5EF4-FFF2-40B4-BE49-F238E27FC236}">
                <a16:creationId xmlns:a16="http://schemas.microsoft.com/office/drawing/2014/main" id="{04841416-5E82-6599-AB41-7E7A766D87A3}"/>
              </a:ext>
            </a:extLst>
          </p:cNvPr>
          <p:cNvPicPr>
            <a:picLocks noChangeAspect="1"/>
          </p:cNvPicPr>
          <p:nvPr/>
        </p:nvPicPr>
        <p:blipFill>
          <a:blip r:embed="rId6"/>
          <a:stretch>
            <a:fillRect/>
          </a:stretch>
        </p:blipFill>
        <p:spPr>
          <a:xfrm>
            <a:off x="4722316" y="2297940"/>
            <a:ext cx="3185405" cy="2845560"/>
          </a:xfrm>
          <a:prstGeom prst="rect">
            <a:avLst/>
          </a:prstGeom>
        </p:spPr>
      </p:pic>
      <p:pic>
        <p:nvPicPr>
          <p:cNvPr id="11" name="Picture 10">
            <a:extLst>
              <a:ext uri="{FF2B5EF4-FFF2-40B4-BE49-F238E27FC236}">
                <a16:creationId xmlns:a16="http://schemas.microsoft.com/office/drawing/2014/main" id="{E1AD0E35-9F3C-8785-D69D-FD4D7CBB8318}"/>
              </a:ext>
            </a:extLst>
          </p:cNvPr>
          <p:cNvPicPr>
            <a:picLocks noChangeAspect="1"/>
          </p:cNvPicPr>
          <p:nvPr/>
        </p:nvPicPr>
        <p:blipFill>
          <a:blip r:embed="rId7"/>
          <a:stretch>
            <a:fillRect/>
          </a:stretch>
        </p:blipFill>
        <p:spPr>
          <a:xfrm>
            <a:off x="6514872" y="1436516"/>
            <a:ext cx="2720576" cy="1417443"/>
          </a:xfrm>
          <a:prstGeom prst="rect">
            <a:avLst/>
          </a:prstGeom>
        </p:spPr>
      </p:pic>
      <p:pic>
        <p:nvPicPr>
          <p:cNvPr id="19" name="Picture 18">
            <a:extLst>
              <a:ext uri="{FF2B5EF4-FFF2-40B4-BE49-F238E27FC236}">
                <a16:creationId xmlns:a16="http://schemas.microsoft.com/office/drawing/2014/main" id="{0F162CC6-96A0-86F4-FBAC-145248B8B41D}"/>
              </a:ext>
            </a:extLst>
          </p:cNvPr>
          <p:cNvPicPr>
            <a:picLocks noChangeAspect="1"/>
          </p:cNvPicPr>
          <p:nvPr/>
        </p:nvPicPr>
        <p:blipFill>
          <a:blip r:embed="rId8"/>
          <a:stretch>
            <a:fillRect/>
          </a:stretch>
        </p:blipFill>
        <p:spPr>
          <a:xfrm>
            <a:off x="2885849" y="3314700"/>
            <a:ext cx="1830085" cy="1992759"/>
          </a:xfrm>
          <a:prstGeom prst="rect">
            <a:avLst/>
          </a:prstGeom>
        </p:spPr>
      </p:pic>
      <p:pic>
        <p:nvPicPr>
          <p:cNvPr id="21" name="Picture 20">
            <a:extLst>
              <a:ext uri="{FF2B5EF4-FFF2-40B4-BE49-F238E27FC236}">
                <a16:creationId xmlns:a16="http://schemas.microsoft.com/office/drawing/2014/main" id="{70B17E39-D426-9B72-3C7E-E1CF037AAAF6}"/>
              </a:ext>
            </a:extLst>
          </p:cNvPr>
          <p:cNvPicPr>
            <a:picLocks noChangeAspect="1"/>
          </p:cNvPicPr>
          <p:nvPr/>
        </p:nvPicPr>
        <p:blipFill>
          <a:blip r:embed="rId9"/>
          <a:stretch>
            <a:fillRect/>
          </a:stretch>
        </p:blipFill>
        <p:spPr>
          <a:xfrm>
            <a:off x="5249740" y="855215"/>
            <a:ext cx="1265132" cy="1604295"/>
          </a:xfrm>
          <a:prstGeom prst="rect">
            <a:avLst/>
          </a:prstGeom>
        </p:spPr>
      </p:pic>
    </p:spTree>
    <p:extLst>
      <p:ext uri="{BB962C8B-B14F-4D97-AF65-F5344CB8AC3E}">
        <p14:creationId xmlns:p14="http://schemas.microsoft.com/office/powerpoint/2010/main" val="137772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755AE2E-E9CB-649A-4E9E-AA2811E13F89}"/>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35943DE3-CD51-8ACD-96A5-2C37C83A9864}"/>
              </a:ext>
            </a:extLst>
          </p:cNvPr>
          <p:cNvSpPr>
            <a:spLocks noGrp="1"/>
          </p:cNvSpPr>
          <p:nvPr>
            <p:ph type="title"/>
          </p:nvPr>
        </p:nvSpPr>
        <p:spPr>
          <a:xfrm>
            <a:off x="-1504534" y="192698"/>
            <a:ext cx="8229600" cy="857400"/>
          </a:xfrm>
        </p:spPr>
        <p:txBody>
          <a:bodyPr/>
          <a:lstStyle/>
          <a:p>
            <a:r>
              <a:rPr lang="en-US" dirty="0"/>
              <a:t>GAME IDEA</a:t>
            </a:r>
          </a:p>
        </p:txBody>
      </p:sp>
      <p:sp>
        <p:nvSpPr>
          <p:cNvPr id="3" name="TextBox 2">
            <a:extLst>
              <a:ext uri="{FF2B5EF4-FFF2-40B4-BE49-F238E27FC236}">
                <a16:creationId xmlns:a16="http://schemas.microsoft.com/office/drawing/2014/main" id="{057FE1F2-E2CE-8B42-4113-F99A3F190C1C}"/>
              </a:ext>
            </a:extLst>
          </p:cNvPr>
          <p:cNvSpPr txBox="1"/>
          <p:nvPr/>
        </p:nvSpPr>
        <p:spPr>
          <a:xfrm>
            <a:off x="393405" y="1050098"/>
            <a:ext cx="4077585" cy="2205990"/>
          </a:xfrm>
          <a:prstGeom prst="rect">
            <a:avLst/>
          </a:prstGeom>
          <a:noFill/>
          <a:ln>
            <a:noFill/>
          </a:ln>
        </p:spPr>
        <p:txBody>
          <a:bodyPr spcFirstLastPara="1" wrap="square" lIns="91425" tIns="45700" rIns="91425" bIns="45700" rtlCol="0" anchor="t" anchorCtr="0">
            <a:normAutofit/>
          </a:bodyPr>
          <a:lstStyle/>
          <a:p>
            <a:pPr lvl="0">
              <a:lnSpc>
                <a:spcPct val="115000"/>
              </a:lnSpc>
              <a:spcAft>
                <a:spcPts val="1000"/>
              </a:spcAft>
            </a:pPr>
            <a:r>
              <a:rPr lang="pt-PT"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Outline </a:t>
            </a:r>
            <a:r>
              <a:rPr lang="pt-PT" sz="18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your idea for a game. Include objectives, story and context (not directly assessed)</a:t>
            </a:r>
            <a:endParaRPr lang="en-NZ" sz="18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p>
            <a:pPr marL="457200" indent="-406400">
              <a:lnSpc>
                <a:spcPct val="90000"/>
              </a:lnSpc>
              <a:spcBef>
                <a:spcPts val="560"/>
              </a:spcBef>
              <a:buClr>
                <a:schemeClr val="dk1"/>
              </a:buClr>
              <a:buSzPts val="2800"/>
              <a:buFont typeface="Roboto Light"/>
              <a:buChar char="•"/>
            </a:pPr>
            <a:endParaRPr lang="en-US" sz="1500" b="0" i="0" u="none" strike="noStrike" cap="none" dirty="0">
              <a:solidFill>
                <a:schemeClr val="lt1"/>
              </a:solidFill>
              <a:latin typeface="Roboto Light"/>
              <a:ea typeface="Roboto Light"/>
              <a:cs typeface="Roboto Light"/>
              <a:sym typeface="Roboto Light"/>
            </a:endParaRPr>
          </a:p>
        </p:txBody>
      </p:sp>
      <p:sp>
        <p:nvSpPr>
          <p:cNvPr id="2" name="TextBox 1">
            <a:extLst>
              <a:ext uri="{FF2B5EF4-FFF2-40B4-BE49-F238E27FC236}">
                <a16:creationId xmlns:a16="http://schemas.microsoft.com/office/drawing/2014/main" id="{6E8BF0E2-26C6-5FD5-A73A-8247F3B18522}"/>
              </a:ext>
            </a:extLst>
          </p:cNvPr>
          <p:cNvSpPr txBox="1"/>
          <p:nvPr/>
        </p:nvSpPr>
        <p:spPr>
          <a:xfrm>
            <a:off x="393405" y="2887649"/>
            <a:ext cx="3934045" cy="2246769"/>
          </a:xfrm>
          <a:prstGeom prst="rect">
            <a:avLst/>
          </a:prstGeom>
          <a:noFill/>
        </p:spPr>
        <p:txBody>
          <a:bodyPr wrap="square" rtlCol="0">
            <a:spAutoFit/>
          </a:bodyPr>
          <a:lstStyle/>
          <a:p>
            <a:r>
              <a:rPr lang="en-US" b="1" dirty="0"/>
              <a:t>Sample Idea: Wizard Duel</a:t>
            </a:r>
            <a:r>
              <a:rPr lang="en-US" dirty="0"/>
              <a:t>: </a:t>
            </a:r>
            <a:r>
              <a:rPr lang="en-US" dirty="0">
                <a:solidFill>
                  <a:schemeClr val="bg1"/>
                </a:solidFill>
              </a:rPr>
              <a:t>In the mystical lands of </a:t>
            </a:r>
            <a:r>
              <a:rPr lang="en-US" dirty="0" err="1">
                <a:solidFill>
                  <a:schemeClr val="bg1"/>
                </a:solidFill>
              </a:rPr>
              <a:t>Eldoria</a:t>
            </a:r>
            <a:r>
              <a:rPr lang="en-US" dirty="0">
                <a:solidFill>
                  <a:schemeClr val="bg1"/>
                </a:solidFill>
              </a:rPr>
              <a:t>, two rival wizards face off in the annual Arcane Conclave. Players select spells like Flame Burst, Frost Shield, or Thunder Strike, aiming to outwit each other by predicting and countering their opponent’s moves. To gain extra spells or power-ups, players must answer trivia about magical lore, with the objective to win the best of three duels and be crowned the Grand Sorcerer.</a:t>
            </a:r>
            <a:endParaRPr lang="en-NZ" dirty="0">
              <a:solidFill>
                <a:schemeClr val="bg1"/>
              </a:solidFill>
            </a:endParaRPr>
          </a:p>
        </p:txBody>
      </p:sp>
      <p:sp>
        <p:nvSpPr>
          <p:cNvPr id="4" name="TextBox 3">
            <a:extLst>
              <a:ext uri="{FF2B5EF4-FFF2-40B4-BE49-F238E27FC236}">
                <a16:creationId xmlns:a16="http://schemas.microsoft.com/office/drawing/2014/main" id="{FDFCCBCB-30DB-1419-C0F6-4A2592B738A4}"/>
              </a:ext>
            </a:extLst>
          </p:cNvPr>
          <p:cNvSpPr txBox="1"/>
          <p:nvPr/>
        </p:nvSpPr>
        <p:spPr>
          <a:xfrm>
            <a:off x="4572000" y="3256088"/>
            <a:ext cx="4077587" cy="1815882"/>
          </a:xfrm>
          <a:prstGeom prst="rect">
            <a:avLst/>
          </a:prstGeom>
          <a:noFill/>
        </p:spPr>
        <p:txBody>
          <a:bodyPr wrap="square" rtlCol="0">
            <a:spAutoFit/>
          </a:bodyPr>
          <a:lstStyle/>
          <a:p>
            <a:r>
              <a:rPr lang="en-US" b="1" dirty="0"/>
              <a:t>Sample Idea: Fairy Rings</a:t>
            </a:r>
            <a:r>
              <a:rPr lang="en-US" dirty="0"/>
              <a:t>: </a:t>
            </a:r>
            <a:r>
              <a:rPr lang="en-US" dirty="0">
                <a:solidFill>
                  <a:schemeClr val="bg1"/>
                </a:solidFill>
              </a:rPr>
              <a:t>In the realm of </a:t>
            </a:r>
            <a:r>
              <a:rPr lang="en-US" dirty="0" err="1">
                <a:solidFill>
                  <a:schemeClr val="bg1"/>
                </a:solidFill>
              </a:rPr>
              <a:t>Faelight</a:t>
            </a:r>
            <a:r>
              <a:rPr lang="en-US" dirty="0">
                <a:solidFill>
                  <a:schemeClr val="bg1"/>
                </a:solidFill>
              </a:rPr>
              <a:t>, players summon fairies into rotating rings in the sacred grove. Answering folklore questions earns the ability to rotate or lock a ring for a round, aiming to strategically align three fairies in a row despite the rings' movements to control the convergence of ley lines and gain ultimate power.</a:t>
            </a:r>
            <a:endParaRPr lang="en-NZ" dirty="0">
              <a:solidFill>
                <a:schemeClr val="bg1"/>
              </a:solidFill>
            </a:endParaRPr>
          </a:p>
        </p:txBody>
      </p:sp>
      <p:pic>
        <p:nvPicPr>
          <p:cNvPr id="6" name="Picture 5">
            <a:extLst>
              <a:ext uri="{FF2B5EF4-FFF2-40B4-BE49-F238E27FC236}">
                <a16:creationId xmlns:a16="http://schemas.microsoft.com/office/drawing/2014/main" id="{8D6B8FF2-B772-C517-B7B0-A8A0C05712FC}"/>
              </a:ext>
            </a:extLst>
          </p:cNvPr>
          <p:cNvPicPr>
            <a:picLocks noChangeAspect="1"/>
          </p:cNvPicPr>
          <p:nvPr/>
        </p:nvPicPr>
        <p:blipFill>
          <a:blip r:embed="rId2"/>
          <a:stretch>
            <a:fillRect/>
          </a:stretch>
        </p:blipFill>
        <p:spPr>
          <a:xfrm>
            <a:off x="5045235" y="0"/>
            <a:ext cx="4077584" cy="3184923"/>
          </a:xfrm>
          <a:prstGeom prst="rect">
            <a:avLst/>
          </a:prstGeom>
        </p:spPr>
      </p:pic>
    </p:spTree>
    <p:extLst>
      <p:ext uri="{BB962C8B-B14F-4D97-AF65-F5344CB8AC3E}">
        <p14:creationId xmlns:p14="http://schemas.microsoft.com/office/powerpoint/2010/main" val="2218807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E6CBFA0-546E-D403-7D64-FC464F3BC0E0}"/>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22807984-ACF7-82D9-F5DF-661B73EDBE49}"/>
              </a:ext>
            </a:extLst>
          </p:cNvPr>
          <p:cNvSpPr>
            <a:spLocks noGrp="1"/>
          </p:cNvSpPr>
          <p:nvPr>
            <p:ph type="title"/>
          </p:nvPr>
        </p:nvSpPr>
        <p:spPr>
          <a:xfrm>
            <a:off x="-313909" y="239920"/>
            <a:ext cx="8229600" cy="857400"/>
          </a:xfrm>
        </p:spPr>
        <p:txBody>
          <a:bodyPr/>
          <a:lstStyle/>
          <a:p>
            <a:r>
              <a:rPr lang="en-US" dirty="0"/>
              <a:t>GETTING STARTED</a:t>
            </a:r>
          </a:p>
        </p:txBody>
      </p:sp>
      <p:sp>
        <p:nvSpPr>
          <p:cNvPr id="3" name="TextBox 2">
            <a:extLst>
              <a:ext uri="{FF2B5EF4-FFF2-40B4-BE49-F238E27FC236}">
                <a16:creationId xmlns:a16="http://schemas.microsoft.com/office/drawing/2014/main" id="{B6CDBBE7-3142-1AC1-A582-3EE6E9C6CEFF}"/>
              </a:ext>
            </a:extLst>
          </p:cNvPr>
          <p:cNvSpPr txBox="1"/>
          <p:nvPr/>
        </p:nvSpPr>
        <p:spPr>
          <a:xfrm>
            <a:off x="361508" y="988828"/>
            <a:ext cx="8410352" cy="2312582"/>
          </a:xfrm>
          <a:prstGeom prst="rect">
            <a:avLst/>
          </a:prstGeom>
          <a:noFill/>
          <a:ln>
            <a:noFill/>
          </a:ln>
        </p:spPr>
        <p:txBody>
          <a:bodyPr spcFirstLastPara="1" wrap="square" lIns="91425" tIns="45700" rIns="91425" bIns="45700" rtlCol="0" anchor="t" anchorCtr="0">
            <a:normAutofit fontScale="62500" lnSpcReduction="20000"/>
          </a:bodyPr>
          <a:lstStyle/>
          <a:p>
            <a:pPr>
              <a:lnSpc>
                <a:spcPct val="115000"/>
              </a:lnSpc>
              <a:spcBef>
                <a:spcPts val="350"/>
              </a:spcBef>
              <a:spcAft>
                <a:spcPts val="800"/>
              </a:spcAft>
            </a:pPr>
            <a:r>
              <a:rPr lang="en-US" sz="1800"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Here </a:t>
            </a:r>
            <a:r>
              <a:rPr lang="en-US"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are some features to help you plan.</a:t>
            </a:r>
            <a:endParaRPr lang="en-NZ" sz="18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NZ" sz="18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p>
            <a:pPr lvl="0">
              <a:lnSpc>
                <a:spcPct val="115000"/>
              </a:lnSpc>
              <a:spcAft>
                <a:spcPts val="1000"/>
              </a:spcAft>
            </a:pPr>
            <a:r>
              <a:rPr lang="pt-PT" sz="1800" kern="0"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Rules</a:t>
            </a:r>
            <a:r>
              <a:rPr lang="pt-PT"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 A player needs to know that if they do action A, consequence B will follow.</a:t>
            </a:r>
            <a:endParaRPr lang="en-NZ" sz="18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p>
            <a:pPr lvl="0">
              <a:lnSpc>
                <a:spcPct val="115000"/>
              </a:lnSpc>
              <a:spcAft>
                <a:spcPts val="1000"/>
              </a:spcAft>
            </a:pPr>
            <a:r>
              <a:rPr lang="pt-PT" sz="1800" kern="0"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Challenge</a:t>
            </a:r>
            <a:r>
              <a:rPr lang="pt-PT"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—Objective?. Collect 5 rings. Beat the level in 10 seconds. Get the best time, or highest score. Does a player ‘win’ your game?</a:t>
            </a:r>
            <a:endParaRPr lang="en-NZ" sz="18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p>
            <a:pPr lvl="0">
              <a:lnSpc>
                <a:spcPct val="115000"/>
              </a:lnSpc>
              <a:spcAft>
                <a:spcPts val="1000"/>
              </a:spcAft>
            </a:pPr>
            <a:r>
              <a:rPr lang="pt-PT" sz="1800" kern="0"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Level of difficulty </a:t>
            </a:r>
            <a:r>
              <a:rPr lang="pt-PT"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if a game is too easy it is boring, if a game is too difficult it is frustrating. Getting the difficulty level just right is a challenge. </a:t>
            </a:r>
          </a:p>
          <a:p>
            <a:pPr lvl="0">
              <a:lnSpc>
                <a:spcPct val="115000"/>
              </a:lnSpc>
              <a:spcAft>
                <a:spcPts val="1000"/>
              </a:spcAft>
            </a:pPr>
            <a:r>
              <a:rPr lang="pt-PT" sz="1800" kern="0" dirty="0">
                <a:solidFill>
                  <a:srgbClr val="FFFF00"/>
                </a:solidFill>
                <a:effectLst/>
                <a:latin typeface="Arial" panose="020B0604020202020204" pitchFamily="34" charset="0"/>
                <a:ea typeface="Times New Roman" panose="02020603050405020304" pitchFamily="18" charset="0"/>
                <a:cs typeface="Times New Roman" panose="02020603050405020304" pitchFamily="18" charset="0"/>
              </a:rPr>
              <a:t>Mastery</a:t>
            </a:r>
            <a:r>
              <a:rPr lang="pt-PT"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 if you play or practise a game enough, you should get better at it.</a:t>
            </a:r>
            <a:endParaRPr lang="en-NZ" sz="1800" kern="1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endParaRPr>
          </a:p>
          <a:p>
            <a:r>
              <a:rPr lang="pt-PT" sz="1800" kern="0" dirty="0">
                <a:solidFill>
                  <a:srgbClr val="FFFF00"/>
                </a:solidFill>
                <a:effectLst/>
                <a:latin typeface="Arial" panose="020B0604020202020204" pitchFamily="34" charset="0"/>
                <a:ea typeface="Times New Roman" panose="02020603050405020304" pitchFamily="18" charset="0"/>
              </a:rPr>
              <a:t> A story </a:t>
            </a:r>
            <a:r>
              <a:rPr lang="pt-PT" sz="1800" kern="0" dirty="0">
                <a:solidFill>
                  <a:schemeClr val="bg1"/>
                </a:solidFill>
                <a:effectLst/>
                <a:latin typeface="Arial" panose="020B0604020202020204" pitchFamily="34" charset="0"/>
                <a:ea typeface="Times New Roman" panose="02020603050405020304" pitchFamily="18" charset="0"/>
              </a:rPr>
              <a:t>— not all games tell a story, but yours could</a:t>
            </a:r>
            <a:endParaRPr lang="en-US" sz="1500" b="0" i="0" u="none" strike="noStrike" cap="none" dirty="0">
              <a:solidFill>
                <a:schemeClr val="bg1"/>
              </a:solidFill>
              <a:latin typeface="Roboto Light"/>
              <a:ea typeface="Roboto Light"/>
              <a:cs typeface="Roboto Light"/>
              <a:sym typeface="Roboto Light"/>
            </a:endParaRPr>
          </a:p>
        </p:txBody>
      </p:sp>
      <p:pic>
        <p:nvPicPr>
          <p:cNvPr id="4" name="Picture 3">
            <a:extLst>
              <a:ext uri="{FF2B5EF4-FFF2-40B4-BE49-F238E27FC236}">
                <a16:creationId xmlns:a16="http://schemas.microsoft.com/office/drawing/2014/main" id="{CE718416-76F3-C743-3438-2E3C6782EC98}"/>
              </a:ext>
            </a:extLst>
          </p:cNvPr>
          <p:cNvPicPr>
            <a:picLocks noChangeAspect="1"/>
          </p:cNvPicPr>
          <p:nvPr/>
        </p:nvPicPr>
        <p:blipFill>
          <a:blip r:embed="rId2"/>
          <a:stretch>
            <a:fillRect/>
          </a:stretch>
        </p:blipFill>
        <p:spPr>
          <a:xfrm>
            <a:off x="478468" y="3269097"/>
            <a:ext cx="5283877" cy="1874403"/>
          </a:xfrm>
          <a:prstGeom prst="rect">
            <a:avLst/>
          </a:prstGeom>
        </p:spPr>
      </p:pic>
    </p:spTree>
    <p:extLst>
      <p:ext uri="{BB962C8B-B14F-4D97-AF65-F5344CB8AC3E}">
        <p14:creationId xmlns:p14="http://schemas.microsoft.com/office/powerpoint/2010/main" val="98602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2E1CE7A-5475-9CEB-F972-33672A8CDDC7}"/>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3D467BFF-803B-43FE-4E4E-067FD658D92C}"/>
              </a:ext>
            </a:extLst>
          </p:cNvPr>
          <p:cNvSpPr>
            <a:spLocks noGrp="1"/>
          </p:cNvSpPr>
          <p:nvPr>
            <p:ph type="title"/>
          </p:nvPr>
        </p:nvSpPr>
        <p:spPr>
          <a:xfrm>
            <a:off x="-313909" y="239920"/>
            <a:ext cx="8229600" cy="857400"/>
          </a:xfrm>
        </p:spPr>
        <p:txBody>
          <a:bodyPr/>
          <a:lstStyle/>
          <a:p>
            <a:r>
              <a:rPr lang="en-US" dirty="0"/>
              <a:t>PLANNING</a:t>
            </a:r>
          </a:p>
        </p:txBody>
      </p:sp>
      <p:sp>
        <p:nvSpPr>
          <p:cNvPr id="3" name="TextBox 2">
            <a:extLst>
              <a:ext uri="{FF2B5EF4-FFF2-40B4-BE49-F238E27FC236}">
                <a16:creationId xmlns:a16="http://schemas.microsoft.com/office/drawing/2014/main" id="{26C97985-1914-D74D-98CB-1F632EBF9AF6}"/>
              </a:ext>
            </a:extLst>
          </p:cNvPr>
          <p:cNvSpPr txBox="1"/>
          <p:nvPr/>
        </p:nvSpPr>
        <p:spPr>
          <a:xfrm>
            <a:off x="584520" y="1097320"/>
            <a:ext cx="2690307" cy="2998430"/>
          </a:xfrm>
          <a:prstGeom prst="rect">
            <a:avLst/>
          </a:prstGeom>
          <a:noFill/>
          <a:ln>
            <a:noFill/>
          </a:ln>
        </p:spPr>
        <p:txBody>
          <a:bodyPr spcFirstLastPara="1" wrap="square" lIns="91425" tIns="45700" rIns="91425" bIns="45700" rtlCol="0" anchor="t" anchorCtr="0">
            <a:normAutofit/>
          </a:bodyPr>
          <a:lstStyle/>
          <a:p>
            <a:pPr lvl="0">
              <a:lnSpc>
                <a:spcPct val="115000"/>
              </a:lnSpc>
              <a:spcAft>
                <a:spcPts val="1000"/>
              </a:spcAft>
            </a:pPr>
            <a:r>
              <a:rPr lang="pt-PT" sz="1800" kern="0" dirty="0">
                <a:solidFill>
                  <a:schemeClr val="bg1"/>
                </a:solidFill>
                <a:effectLst/>
                <a:latin typeface="Arial" panose="020B0604020202020204" pitchFamily="34" charset="0"/>
                <a:ea typeface="Times New Roman" panose="02020603050405020304" pitchFamily="18" charset="0"/>
              </a:rPr>
              <a:t>Plan your game — this may take the form of a brainstorm or spider diagram, a storyboard, or concept sketches.</a:t>
            </a:r>
          </a:p>
          <a:p>
            <a:pPr lvl="0">
              <a:lnSpc>
                <a:spcPct val="115000"/>
              </a:lnSpc>
              <a:spcAft>
                <a:spcPts val="1000"/>
              </a:spcAft>
            </a:pPr>
            <a:endParaRPr lang="pt-PT" sz="1800" dirty="0">
              <a:solidFill>
                <a:schemeClr val="bg1"/>
              </a:solidFill>
              <a:latin typeface="Arial" panose="020B0604020202020204" pitchFamily="34" charset="0"/>
              <a:ea typeface="Times New Roman" panose="02020603050405020304" pitchFamily="18" charset="0"/>
            </a:endParaRPr>
          </a:p>
          <a:p>
            <a:pPr lvl="0">
              <a:lnSpc>
                <a:spcPct val="115000"/>
              </a:lnSpc>
              <a:spcAft>
                <a:spcPts val="1000"/>
              </a:spcAft>
            </a:pPr>
            <a:r>
              <a:rPr lang="pt-PT" sz="1800" kern="0" dirty="0">
                <a:solidFill>
                  <a:schemeClr val="bg1"/>
                </a:solidFill>
                <a:effectLst/>
                <a:latin typeface="Arial" panose="020B0604020202020204" pitchFamily="34" charset="0"/>
                <a:ea typeface="Times New Roman" panose="02020603050405020304" pitchFamily="18" charset="0"/>
              </a:rPr>
              <a:t>Planning is not directly assessed. </a:t>
            </a:r>
          </a:p>
          <a:p>
            <a:pPr lvl="0">
              <a:lnSpc>
                <a:spcPct val="115000"/>
              </a:lnSpc>
              <a:spcAft>
                <a:spcPts val="1000"/>
              </a:spcAft>
            </a:pPr>
            <a:endParaRPr lang="pt-PT" sz="1800" b="0" i="0" u="none" strike="noStrike" cap="none" dirty="0">
              <a:solidFill>
                <a:schemeClr val="bg1"/>
              </a:solidFill>
              <a:latin typeface="Arial" panose="020B0604020202020204" pitchFamily="34" charset="0"/>
              <a:ea typeface="Roboto Light"/>
              <a:cs typeface="Roboto Light"/>
              <a:sym typeface="Roboto Light"/>
            </a:endParaRPr>
          </a:p>
          <a:p>
            <a:pPr lvl="0">
              <a:lnSpc>
                <a:spcPct val="115000"/>
              </a:lnSpc>
              <a:spcAft>
                <a:spcPts val="1000"/>
              </a:spcAft>
            </a:pPr>
            <a:endParaRPr lang="en-US" sz="1500" b="0" i="0" u="none" strike="noStrike" cap="none" dirty="0">
              <a:solidFill>
                <a:schemeClr val="bg1"/>
              </a:solidFill>
              <a:latin typeface="Roboto Light"/>
              <a:ea typeface="Roboto Light"/>
              <a:cs typeface="Roboto Light"/>
              <a:sym typeface="Roboto Light"/>
            </a:endParaRPr>
          </a:p>
        </p:txBody>
      </p:sp>
      <p:pic>
        <p:nvPicPr>
          <p:cNvPr id="4" name="Picture 3">
            <a:extLst>
              <a:ext uri="{FF2B5EF4-FFF2-40B4-BE49-F238E27FC236}">
                <a16:creationId xmlns:a16="http://schemas.microsoft.com/office/drawing/2014/main" id="{CFE485D6-CEC3-4DC8-B28F-EEEEC3D4C250}"/>
              </a:ext>
            </a:extLst>
          </p:cNvPr>
          <p:cNvPicPr>
            <a:picLocks noChangeAspect="1"/>
          </p:cNvPicPr>
          <p:nvPr/>
        </p:nvPicPr>
        <p:blipFill>
          <a:blip r:embed="rId2"/>
          <a:stretch>
            <a:fillRect/>
          </a:stretch>
        </p:blipFill>
        <p:spPr>
          <a:xfrm>
            <a:off x="3370521" y="1097320"/>
            <a:ext cx="4856716" cy="2998430"/>
          </a:xfrm>
          <a:prstGeom prst="rect">
            <a:avLst/>
          </a:prstGeom>
        </p:spPr>
      </p:pic>
    </p:spTree>
    <p:extLst>
      <p:ext uri="{BB962C8B-B14F-4D97-AF65-F5344CB8AC3E}">
        <p14:creationId xmlns:p14="http://schemas.microsoft.com/office/powerpoint/2010/main" val="38404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DFC6EB0-179C-71C3-2F12-84B8482A284E}"/>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E1A85AC-7B35-95DD-52AE-27048DEE01AB}"/>
              </a:ext>
            </a:extLst>
          </p:cNvPr>
          <p:cNvSpPr>
            <a:spLocks noGrp="1"/>
          </p:cNvSpPr>
          <p:nvPr>
            <p:ph type="title"/>
          </p:nvPr>
        </p:nvSpPr>
        <p:spPr>
          <a:xfrm>
            <a:off x="-313909" y="239920"/>
            <a:ext cx="8229600" cy="857400"/>
          </a:xfrm>
        </p:spPr>
        <p:txBody>
          <a:bodyPr>
            <a:normAutofit/>
          </a:bodyPr>
          <a:lstStyle/>
          <a:p>
            <a:r>
              <a:rPr lang="en-US" sz="3600" b="1" dirty="0"/>
              <a:t>Overview of Your Game</a:t>
            </a:r>
            <a:endParaRPr lang="en-US" dirty="0"/>
          </a:p>
        </p:txBody>
      </p:sp>
      <p:sp>
        <p:nvSpPr>
          <p:cNvPr id="3" name="TextBox 2">
            <a:extLst>
              <a:ext uri="{FF2B5EF4-FFF2-40B4-BE49-F238E27FC236}">
                <a16:creationId xmlns:a16="http://schemas.microsoft.com/office/drawing/2014/main" id="{2C0720F9-DDD5-E119-2B98-4CE354E20E29}"/>
              </a:ext>
            </a:extLst>
          </p:cNvPr>
          <p:cNvSpPr txBox="1"/>
          <p:nvPr/>
        </p:nvSpPr>
        <p:spPr>
          <a:xfrm>
            <a:off x="584520" y="1327472"/>
            <a:ext cx="8559480" cy="3576108"/>
          </a:xfrm>
          <a:prstGeom prst="rect">
            <a:avLst/>
          </a:prstGeom>
          <a:noFill/>
          <a:ln>
            <a:noFill/>
          </a:ln>
        </p:spPr>
        <p:txBody>
          <a:bodyPr spcFirstLastPara="1" wrap="square" lIns="91425" tIns="45700" rIns="91425" bIns="45700" rtlCol="0" anchor="t" anchorCtr="0">
            <a:normAutofit/>
          </a:bodyPr>
          <a:lstStyle/>
          <a:p>
            <a:r>
              <a:rPr lang="en-US" sz="2000" b="1" dirty="0">
                <a:solidFill>
                  <a:schemeClr val="bg1"/>
                </a:solidFill>
              </a:rPr>
              <a:t>What is your game about?</a:t>
            </a:r>
            <a:br>
              <a:rPr lang="en-US" sz="2000" dirty="0">
                <a:solidFill>
                  <a:schemeClr val="bg1"/>
                </a:solidFill>
              </a:rPr>
            </a:br>
            <a:r>
              <a:rPr lang="en-US" sz="2000" i="1" dirty="0">
                <a:solidFill>
                  <a:schemeClr val="bg1"/>
                </a:solidFill>
              </a:rPr>
              <a:t>(Briefly describe the concept. Is it a platformer, puzzle, adventure, or strategy game? What is the player’s goal?)</a:t>
            </a:r>
          </a:p>
          <a:p>
            <a:endParaRPr lang="en-US" sz="2000" i="1" dirty="0">
              <a:solidFill>
                <a:schemeClr val="bg1"/>
              </a:solidFill>
            </a:endParaRPr>
          </a:p>
          <a:p>
            <a:endParaRPr lang="en-US" sz="2000" dirty="0">
              <a:solidFill>
                <a:schemeClr val="bg1"/>
              </a:solidFill>
            </a:endParaRPr>
          </a:p>
          <a:p>
            <a:endParaRPr lang="en-US" sz="2000" dirty="0">
              <a:solidFill>
                <a:schemeClr val="bg1"/>
              </a:solidFill>
            </a:endParaRPr>
          </a:p>
          <a:p>
            <a:r>
              <a:rPr lang="en-US" sz="2000" b="1" dirty="0">
                <a:solidFill>
                  <a:schemeClr val="bg1"/>
                </a:solidFill>
              </a:rPr>
              <a:t>Who is your intended audience?</a:t>
            </a:r>
            <a:br>
              <a:rPr lang="en-US" sz="2000" dirty="0">
                <a:solidFill>
                  <a:schemeClr val="bg1"/>
                </a:solidFill>
              </a:rPr>
            </a:br>
            <a:r>
              <a:rPr lang="en-US" sz="2000" i="1" dirty="0">
                <a:solidFill>
                  <a:schemeClr val="bg1"/>
                </a:solidFill>
              </a:rPr>
              <a:t>(Is the game for kids, casual players, or experienced gamers?)</a:t>
            </a:r>
            <a:endParaRPr lang="en-US" sz="2000" dirty="0">
              <a:solidFill>
                <a:schemeClr val="bg1"/>
              </a:solidFill>
            </a:endParaRPr>
          </a:p>
        </p:txBody>
      </p:sp>
    </p:spTree>
    <p:extLst>
      <p:ext uri="{BB962C8B-B14F-4D97-AF65-F5344CB8AC3E}">
        <p14:creationId xmlns:p14="http://schemas.microsoft.com/office/powerpoint/2010/main" val="212953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A57A266-57A0-0452-F5BE-6943EAE33FF0}"/>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7AD755D3-4B28-D688-7A5A-645612895D98}"/>
              </a:ext>
            </a:extLst>
          </p:cNvPr>
          <p:cNvSpPr>
            <a:spLocks noGrp="1"/>
          </p:cNvSpPr>
          <p:nvPr>
            <p:ph type="title"/>
          </p:nvPr>
        </p:nvSpPr>
        <p:spPr>
          <a:xfrm>
            <a:off x="-313909" y="239920"/>
            <a:ext cx="8229600" cy="857400"/>
          </a:xfrm>
        </p:spPr>
        <p:txBody>
          <a:bodyPr>
            <a:normAutofit/>
          </a:bodyPr>
          <a:lstStyle/>
          <a:p>
            <a:r>
              <a:rPr lang="en-US" sz="3600" b="1" dirty="0">
                <a:solidFill>
                  <a:schemeClr val="bg1"/>
                </a:solidFill>
              </a:rPr>
              <a:t>Game Mechanics</a:t>
            </a:r>
            <a:endParaRPr lang="en-US" dirty="0"/>
          </a:p>
        </p:txBody>
      </p:sp>
      <p:sp>
        <p:nvSpPr>
          <p:cNvPr id="3" name="TextBox 2">
            <a:extLst>
              <a:ext uri="{FF2B5EF4-FFF2-40B4-BE49-F238E27FC236}">
                <a16:creationId xmlns:a16="http://schemas.microsoft.com/office/drawing/2014/main" id="{7F809A8E-8F3E-6210-FECB-D7D8A850B934}"/>
              </a:ext>
            </a:extLst>
          </p:cNvPr>
          <p:cNvSpPr txBox="1"/>
          <p:nvPr/>
        </p:nvSpPr>
        <p:spPr>
          <a:xfrm>
            <a:off x="584520" y="1327472"/>
            <a:ext cx="8392055" cy="3576108"/>
          </a:xfrm>
          <a:prstGeom prst="rect">
            <a:avLst/>
          </a:prstGeom>
          <a:noFill/>
          <a:ln>
            <a:noFill/>
          </a:ln>
        </p:spPr>
        <p:txBody>
          <a:bodyPr spcFirstLastPara="1" wrap="square" lIns="91425" tIns="45700" rIns="91425" bIns="45700" rtlCol="0" anchor="t" anchorCtr="0">
            <a:normAutofit/>
          </a:bodyPr>
          <a:lstStyle/>
          <a:p>
            <a:r>
              <a:rPr lang="en-US" sz="2000" b="1" dirty="0">
                <a:solidFill>
                  <a:schemeClr val="bg1"/>
                </a:solidFill>
              </a:rPr>
              <a:t>How does the game work?</a:t>
            </a:r>
            <a:br>
              <a:rPr lang="en-US" sz="2000" dirty="0">
                <a:solidFill>
                  <a:schemeClr val="bg1"/>
                </a:solidFill>
              </a:rPr>
            </a:br>
            <a:r>
              <a:rPr lang="en-US" sz="2000" i="1" dirty="0">
                <a:solidFill>
                  <a:schemeClr val="bg1"/>
                </a:solidFill>
              </a:rPr>
              <a:t>(Explain the core mechanics: How does the player interact? What actions can they take? Are there different levels or challenges?)</a:t>
            </a:r>
          </a:p>
          <a:p>
            <a:endParaRPr lang="en-US" sz="2000" dirty="0">
              <a:solidFill>
                <a:schemeClr val="bg1"/>
              </a:solidFill>
            </a:endParaRPr>
          </a:p>
          <a:p>
            <a:r>
              <a:rPr lang="en-US" sz="2000" b="1" dirty="0">
                <a:solidFill>
                  <a:schemeClr val="bg1"/>
                </a:solidFill>
              </a:rPr>
              <a:t>What are the rules of the game?</a:t>
            </a:r>
            <a:br>
              <a:rPr lang="en-US" sz="2000" dirty="0">
                <a:solidFill>
                  <a:schemeClr val="bg1"/>
                </a:solidFill>
              </a:rPr>
            </a:br>
            <a:r>
              <a:rPr lang="en-US" sz="2000" i="1" dirty="0">
                <a:solidFill>
                  <a:schemeClr val="bg1"/>
                </a:solidFill>
              </a:rPr>
              <a:t>(Describe how players win, lose, or progress.)</a:t>
            </a:r>
          </a:p>
          <a:p>
            <a:endParaRPr lang="en-US" sz="2000" dirty="0">
              <a:solidFill>
                <a:schemeClr val="bg1"/>
              </a:solidFill>
            </a:endParaRPr>
          </a:p>
          <a:p>
            <a:r>
              <a:rPr lang="en-US" sz="2000" b="1" dirty="0">
                <a:solidFill>
                  <a:schemeClr val="bg1"/>
                </a:solidFill>
              </a:rPr>
              <a:t>How does scoring or progression work?</a:t>
            </a:r>
            <a:br>
              <a:rPr lang="en-US" sz="2000" dirty="0">
                <a:solidFill>
                  <a:schemeClr val="bg1"/>
                </a:solidFill>
              </a:rPr>
            </a:br>
            <a:r>
              <a:rPr lang="en-US" sz="2000" i="1" dirty="0">
                <a:solidFill>
                  <a:schemeClr val="bg1"/>
                </a:solidFill>
              </a:rPr>
              <a:t>(Does the player earn points, advance levels, or unlock rewards?)</a:t>
            </a:r>
            <a:endParaRPr lang="en-US" sz="2000" dirty="0">
              <a:solidFill>
                <a:schemeClr val="bg1"/>
              </a:solidFill>
            </a:endParaRPr>
          </a:p>
        </p:txBody>
      </p:sp>
    </p:spTree>
    <p:extLst>
      <p:ext uri="{BB962C8B-B14F-4D97-AF65-F5344CB8AC3E}">
        <p14:creationId xmlns:p14="http://schemas.microsoft.com/office/powerpoint/2010/main" val="307945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179FE34-90B0-69C9-0443-21784486EA77}"/>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D7D78F8-6952-0C55-DCF9-E90034B1414C}"/>
              </a:ext>
            </a:extLst>
          </p:cNvPr>
          <p:cNvSpPr>
            <a:spLocks noGrp="1"/>
          </p:cNvSpPr>
          <p:nvPr>
            <p:ph type="title"/>
          </p:nvPr>
        </p:nvSpPr>
        <p:spPr>
          <a:xfrm>
            <a:off x="-313909" y="239920"/>
            <a:ext cx="8229600" cy="857400"/>
          </a:xfrm>
        </p:spPr>
        <p:txBody>
          <a:bodyPr/>
          <a:lstStyle/>
          <a:p>
            <a:r>
              <a:rPr lang="en-US" dirty="0"/>
              <a:t>Programming Features</a:t>
            </a:r>
          </a:p>
        </p:txBody>
      </p:sp>
      <p:sp>
        <p:nvSpPr>
          <p:cNvPr id="3" name="TextBox 2">
            <a:extLst>
              <a:ext uri="{FF2B5EF4-FFF2-40B4-BE49-F238E27FC236}">
                <a16:creationId xmlns:a16="http://schemas.microsoft.com/office/drawing/2014/main" id="{0D83B99B-0F2D-FD3C-AA35-31589DE12B96}"/>
              </a:ext>
            </a:extLst>
          </p:cNvPr>
          <p:cNvSpPr txBox="1"/>
          <p:nvPr/>
        </p:nvSpPr>
        <p:spPr>
          <a:xfrm>
            <a:off x="584520" y="1327471"/>
            <a:ext cx="8559480" cy="3714607"/>
          </a:xfrm>
          <a:prstGeom prst="rect">
            <a:avLst/>
          </a:prstGeom>
          <a:noFill/>
          <a:ln>
            <a:noFill/>
          </a:ln>
        </p:spPr>
        <p:txBody>
          <a:bodyPr spcFirstLastPara="1" wrap="square" lIns="91425" tIns="45700" rIns="91425" bIns="45700" rtlCol="0" anchor="t" anchorCtr="0">
            <a:normAutofit/>
          </a:bodyPr>
          <a:lstStyle/>
          <a:p>
            <a:r>
              <a:rPr lang="en-US" sz="2000" dirty="0">
                <a:solidFill>
                  <a:schemeClr val="bg1"/>
                </a:solidFill>
              </a:rPr>
              <a:t>Your game must include the following elements:</a:t>
            </a:r>
            <a:br>
              <a:rPr lang="en-US" sz="2000" dirty="0">
                <a:solidFill>
                  <a:schemeClr val="bg1"/>
                </a:solidFill>
              </a:rPr>
            </a:br>
            <a:r>
              <a:rPr lang="en-US" sz="2000" dirty="0">
                <a:solidFill>
                  <a:schemeClr val="bg1"/>
                </a:solidFill>
              </a:rPr>
              <a:t>✅ </a:t>
            </a:r>
            <a:r>
              <a:rPr lang="en-US" sz="2000" b="1" dirty="0">
                <a:solidFill>
                  <a:schemeClr val="bg1"/>
                </a:solidFill>
              </a:rPr>
              <a:t>Stores at least two types of data in variables</a:t>
            </a:r>
            <a:r>
              <a:rPr lang="en-US" sz="2000" dirty="0">
                <a:solidFill>
                  <a:schemeClr val="bg1"/>
                </a:solidFill>
              </a:rPr>
              <a:t> </a:t>
            </a:r>
          </a:p>
          <a:p>
            <a:r>
              <a:rPr lang="en-US" sz="2000" dirty="0">
                <a:solidFill>
                  <a:schemeClr val="bg1"/>
                </a:solidFill>
              </a:rPr>
              <a:t>(e.g., player name, score, health, inventory).</a:t>
            </a:r>
            <a:br>
              <a:rPr lang="en-US" sz="2000" dirty="0">
                <a:solidFill>
                  <a:schemeClr val="bg1"/>
                </a:solidFill>
              </a:rPr>
            </a:br>
            <a:r>
              <a:rPr lang="en-US" sz="2000" dirty="0">
                <a:solidFill>
                  <a:schemeClr val="bg1"/>
                </a:solidFill>
              </a:rPr>
              <a:t>✅ </a:t>
            </a:r>
            <a:r>
              <a:rPr lang="en-US" sz="2000" b="1" dirty="0">
                <a:solidFill>
                  <a:schemeClr val="bg1"/>
                </a:solidFill>
              </a:rPr>
              <a:t>Takes user input and produces output</a:t>
            </a:r>
            <a:r>
              <a:rPr lang="en-US" sz="2000" dirty="0">
                <a:solidFill>
                  <a:schemeClr val="bg1"/>
                </a:solidFill>
              </a:rPr>
              <a:t> </a:t>
            </a:r>
          </a:p>
          <a:p>
            <a:r>
              <a:rPr lang="en-US" sz="2000" dirty="0">
                <a:solidFill>
                  <a:schemeClr val="bg1"/>
                </a:solidFill>
              </a:rPr>
              <a:t>(e.g., moving a character, pressing keys, menu selection).</a:t>
            </a:r>
            <a:br>
              <a:rPr lang="en-US" sz="2000" dirty="0">
                <a:solidFill>
                  <a:schemeClr val="bg1"/>
                </a:solidFill>
              </a:rPr>
            </a:br>
            <a:r>
              <a:rPr lang="en-US" sz="2000" dirty="0">
                <a:solidFill>
                  <a:schemeClr val="bg1"/>
                </a:solidFill>
              </a:rPr>
              <a:t>✅ </a:t>
            </a:r>
            <a:r>
              <a:rPr lang="en-US" sz="2000" b="1" dirty="0">
                <a:solidFill>
                  <a:schemeClr val="bg1"/>
                </a:solidFill>
              </a:rPr>
              <a:t>Uses conditionals and loops</a:t>
            </a:r>
            <a:r>
              <a:rPr lang="en-US" sz="2000" dirty="0">
                <a:solidFill>
                  <a:schemeClr val="bg1"/>
                </a:solidFill>
              </a:rPr>
              <a:t> </a:t>
            </a:r>
          </a:p>
          <a:p>
            <a:r>
              <a:rPr lang="en-US" sz="2000" dirty="0">
                <a:solidFill>
                  <a:schemeClr val="bg1"/>
                </a:solidFill>
              </a:rPr>
              <a:t>(e.g., if-else statements for game logic, loops for movement or repeating game events).</a:t>
            </a:r>
            <a:br>
              <a:rPr lang="en-US" sz="2000" dirty="0">
                <a:solidFill>
                  <a:schemeClr val="bg1"/>
                </a:solidFill>
              </a:rPr>
            </a:br>
            <a:r>
              <a:rPr lang="en-US" sz="2000" dirty="0">
                <a:solidFill>
                  <a:schemeClr val="bg1"/>
                </a:solidFill>
              </a:rPr>
              <a:t>✅ </a:t>
            </a:r>
            <a:r>
              <a:rPr lang="en-US" sz="2000" b="1" dirty="0">
                <a:solidFill>
                  <a:schemeClr val="bg1"/>
                </a:solidFill>
              </a:rPr>
              <a:t>Uses a data structure</a:t>
            </a:r>
            <a:r>
              <a:rPr lang="en-US" sz="2000" dirty="0">
                <a:solidFill>
                  <a:schemeClr val="bg1"/>
                </a:solidFill>
              </a:rPr>
              <a:t> </a:t>
            </a:r>
          </a:p>
          <a:p>
            <a:r>
              <a:rPr lang="en-US" sz="2000" dirty="0">
                <a:solidFill>
                  <a:schemeClr val="bg1"/>
                </a:solidFill>
              </a:rPr>
              <a:t>(e.g., lists for inventory, dictionaries for settings, arrays for game levels).</a:t>
            </a:r>
          </a:p>
          <a:p>
            <a:endParaRPr lang="en-US" sz="2000" dirty="0">
              <a:solidFill>
                <a:schemeClr val="bg1"/>
              </a:solidFill>
            </a:endParaRPr>
          </a:p>
        </p:txBody>
      </p:sp>
    </p:spTree>
    <p:extLst>
      <p:ext uri="{BB962C8B-B14F-4D97-AF65-F5344CB8AC3E}">
        <p14:creationId xmlns:p14="http://schemas.microsoft.com/office/powerpoint/2010/main" val="293757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CC0D1F8-DB90-08F5-574F-15B24FB83846}"/>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8230A2FD-9F8F-0757-670E-0550EC0B1856}"/>
              </a:ext>
            </a:extLst>
          </p:cNvPr>
          <p:cNvSpPr>
            <a:spLocks noGrp="1"/>
          </p:cNvSpPr>
          <p:nvPr>
            <p:ph type="title"/>
          </p:nvPr>
        </p:nvSpPr>
        <p:spPr>
          <a:xfrm>
            <a:off x="-313909" y="239920"/>
            <a:ext cx="8229600" cy="857400"/>
          </a:xfrm>
        </p:spPr>
        <p:txBody>
          <a:bodyPr/>
          <a:lstStyle/>
          <a:p>
            <a:r>
              <a:rPr lang="en-US" dirty="0"/>
              <a:t>Programming Features </a:t>
            </a:r>
          </a:p>
        </p:txBody>
      </p:sp>
      <p:sp>
        <p:nvSpPr>
          <p:cNvPr id="3" name="TextBox 2">
            <a:extLst>
              <a:ext uri="{FF2B5EF4-FFF2-40B4-BE49-F238E27FC236}">
                <a16:creationId xmlns:a16="http://schemas.microsoft.com/office/drawing/2014/main" id="{64217ED1-31AA-FE1B-C468-7E0CFD0517CA}"/>
              </a:ext>
            </a:extLst>
          </p:cNvPr>
          <p:cNvSpPr txBox="1"/>
          <p:nvPr/>
        </p:nvSpPr>
        <p:spPr>
          <a:xfrm>
            <a:off x="584520" y="1327471"/>
            <a:ext cx="8559480" cy="3714607"/>
          </a:xfrm>
          <a:prstGeom prst="rect">
            <a:avLst/>
          </a:prstGeom>
          <a:noFill/>
          <a:ln>
            <a:noFill/>
          </a:ln>
        </p:spPr>
        <p:txBody>
          <a:bodyPr spcFirstLastPara="1" wrap="square" lIns="91425" tIns="45700" rIns="91425" bIns="45700" rtlCol="0" anchor="t" anchorCtr="0">
            <a:normAutofit/>
          </a:bodyPr>
          <a:lstStyle/>
          <a:p>
            <a:r>
              <a:rPr lang="en-US" sz="2000" b="1" dirty="0">
                <a:solidFill>
                  <a:schemeClr val="bg1"/>
                </a:solidFill>
              </a:rPr>
              <a:t>Explain how your program meets these requirements:</a:t>
            </a:r>
            <a:endParaRPr lang="en-US" sz="2000" dirty="0">
              <a:solidFill>
                <a:schemeClr val="bg1"/>
              </a:solidFill>
            </a:endParaRPr>
          </a:p>
          <a:p>
            <a:endParaRPr lang="en-US" sz="2000" b="1" dirty="0">
              <a:solidFill>
                <a:schemeClr val="bg1"/>
              </a:solidFill>
            </a:endParaRPr>
          </a:p>
          <a:p>
            <a:r>
              <a:rPr lang="en-US" sz="2000" b="1" dirty="0">
                <a:solidFill>
                  <a:schemeClr val="bg1"/>
                </a:solidFill>
              </a:rPr>
              <a:t>How is data stored and updated in your game?</a:t>
            </a:r>
            <a:r>
              <a:rPr lang="en-US" sz="2000" dirty="0">
                <a:solidFill>
                  <a:schemeClr val="bg1"/>
                </a:solidFill>
              </a:rPr>
              <a:t> </a:t>
            </a:r>
            <a:r>
              <a:rPr lang="en-US" sz="2000" i="1" dirty="0">
                <a:solidFill>
                  <a:schemeClr val="bg1"/>
                </a:solidFill>
              </a:rPr>
              <a:t>(Give an example.)</a:t>
            </a:r>
          </a:p>
          <a:p>
            <a:endParaRPr lang="en-US" sz="2000" dirty="0">
              <a:solidFill>
                <a:schemeClr val="bg1"/>
              </a:solidFill>
            </a:endParaRPr>
          </a:p>
          <a:p>
            <a:r>
              <a:rPr lang="en-US" sz="2000" b="1" dirty="0">
                <a:solidFill>
                  <a:schemeClr val="bg1"/>
                </a:solidFill>
              </a:rPr>
              <a:t>How does the player interact with the game?</a:t>
            </a:r>
            <a:r>
              <a:rPr lang="en-US" sz="2000" dirty="0">
                <a:solidFill>
                  <a:schemeClr val="bg1"/>
                </a:solidFill>
              </a:rPr>
              <a:t> </a:t>
            </a:r>
            <a:r>
              <a:rPr lang="en-US" sz="2000" i="1" dirty="0">
                <a:solidFill>
                  <a:schemeClr val="bg1"/>
                </a:solidFill>
              </a:rPr>
              <a:t>(Describe user inputs like arrow keys, spacebar, mouse clicks.)</a:t>
            </a:r>
          </a:p>
          <a:p>
            <a:endParaRPr lang="en-US" sz="2000" dirty="0">
              <a:solidFill>
                <a:schemeClr val="bg1"/>
              </a:solidFill>
            </a:endParaRPr>
          </a:p>
          <a:p>
            <a:r>
              <a:rPr lang="en-US" sz="2000" b="1" dirty="0">
                <a:solidFill>
                  <a:schemeClr val="bg1"/>
                </a:solidFill>
              </a:rPr>
              <a:t>What conditionals (if statements) and loops do you use?</a:t>
            </a:r>
            <a:r>
              <a:rPr lang="en-US" sz="2000" dirty="0">
                <a:solidFill>
                  <a:schemeClr val="bg1"/>
                </a:solidFill>
              </a:rPr>
              <a:t> </a:t>
            </a:r>
            <a:r>
              <a:rPr lang="en-US" sz="2000" i="1" dirty="0">
                <a:solidFill>
                  <a:schemeClr val="bg1"/>
                </a:solidFill>
              </a:rPr>
              <a:t>(Explain how they help control game behavior.)</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226544597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Type xmlns="dc5eb862-3b27-4097-be64-309607131013" xsi:nil="true"/>
    <Has_Teacher_Only_SectionGroup xmlns="dc5eb862-3b27-4097-be64-309607131013" xsi:nil="true"/>
    <AppVersion xmlns="dc5eb862-3b27-4097-be64-309607131013" xsi:nil="true"/>
    <CultureName xmlns="dc5eb862-3b27-4097-be64-309607131013" xsi:nil="true"/>
    <Owner xmlns="dc5eb862-3b27-4097-be64-309607131013">
      <UserInfo>
        <DisplayName/>
        <AccountId xsi:nil="true"/>
        <AccountType/>
      </UserInfo>
    </Owner>
    <NotebookType xmlns="dc5eb862-3b27-4097-be64-309607131013" xsi:nil="true"/>
    <Is_Collaboration_Space_Locked xmlns="dc5eb862-3b27-4097-be64-309607131013" xsi:nil="true"/>
    <Invited_Teachers xmlns="dc5eb862-3b27-4097-be64-309607131013" xsi:nil="true"/>
    <Teachers xmlns="dc5eb862-3b27-4097-be64-309607131013">
      <UserInfo>
        <DisplayName/>
        <AccountId xsi:nil="true"/>
        <AccountType/>
      </UserInfo>
    </Teachers>
    <Students xmlns="dc5eb862-3b27-4097-be64-309607131013">
      <UserInfo>
        <DisplayName/>
        <AccountId xsi:nil="true"/>
        <AccountType/>
      </UserInfo>
    </Students>
    <Student_Groups xmlns="dc5eb862-3b27-4097-be64-309607131013">
      <UserInfo>
        <DisplayName/>
        <AccountId xsi:nil="true"/>
        <AccountType/>
      </UserInfo>
    </Student_Groups>
    <DefaultSectionNames xmlns="dc5eb862-3b27-4097-be64-309607131013" xsi:nil="true"/>
    <Teams_Channel_Section_Location xmlns="dc5eb862-3b27-4097-be64-309607131013" xsi:nil="true"/>
    <LMS_Mappings xmlns="dc5eb862-3b27-4097-be64-309607131013" xsi:nil="true"/>
    <Distribution_Groups xmlns="dc5eb862-3b27-4097-be64-309607131013" xsi:nil="true"/>
    <Math_Settings xmlns="dc5eb862-3b27-4097-be64-309607131013" xsi:nil="true"/>
    <Templates xmlns="dc5eb862-3b27-4097-be64-309607131013" xsi:nil="true"/>
    <Self_Registration_Enabled xmlns="dc5eb862-3b27-4097-be64-309607131013" xsi:nil="true"/>
    <_activity xmlns="dc5eb862-3b27-4097-be64-309607131013" xsi:nil="true"/>
    <TeamsChannelId xmlns="dc5eb862-3b27-4097-be64-309607131013" xsi:nil="true"/>
    <Invited_Students xmlns="dc5eb862-3b27-4097-be64-309607131013" xsi:nil="true"/>
    <IsNotebookLocked xmlns="dc5eb862-3b27-4097-be64-30960713101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21D9CD9C6022448D6FA43C71E54E51" ma:contentTypeVersion="39" ma:contentTypeDescription="Create a new document." ma:contentTypeScope="" ma:versionID="471c3713b64d12ec6ba3a80962442bac">
  <xsd:schema xmlns:xsd="http://www.w3.org/2001/XMLSchema" xmlns:xs="http://www.w3.org/2001/XMLSchema" xmlns:p="http://schemas.microsoft.com/office/2006/metadata/properties" xmlns:ns3="dc5eb862-3b27-4097-be64-309607131013" xmlns:ns4="4fbc117d-d001-499e-860f-07ac12375a2d" targetNamespace="http://schemas.microsoft.com/office/2006/metadata/properties" ma:root="true" ma:fieldsID="8287ebbd7e1b8e413f16b14c09d12e6c" ns3:_="" ns4:_="">
    <xsd:import namespace="dc5eb862-3b27-4097-be64-309607131013"/>
    <xsd:import namespace="4fbc117d-d001-499e-860f-07ac12375a2d"/>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element ref="ns3:Teams_Channel_Section_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5eb862-3b27-4097-be64-3096071310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NotebookType" ma:index="14" nillable="true" ma:displayName="Notebook Type" ma:internalName="NotebookType">
      <xsd:simpleType>
        <xsd:restriction base="dms:Text"/>
      </xsd:simpleType>
    </xsd:element>
    <xsd:element name="FolderType" ma:index="15" nillable="true" ma:displayName="Folder Type" ma:internalName="FolderType">
      <xsd:simpleType>
        <xsd:restriction base="dms:Text"/>
      </xsd:simpleType>
    </xsd:element>
    <xsd:element name="CultureName" ma:index="16" nillable="true" ma:displayName="Culture Name" ma:internalName="CultureName">
      <xsd:simpleType>
        <xsd:restriction base="dms:Text"/>
      </xsd:simpleType>
    </xsd:element>
    <xsd:element name="AppVersion" ma:index="17" nillable="true" ma:displayName="App Version" ma:internalName="AppVersion">
      <xsd:simpleType>
        <xsd:restriction base="dms:Text"/>
      </xsd:simpleType>
    </xsd:element>
    <xsd:element name="TeamsChannelId" ma:index="18" nillable="true" ma:displayName="Teams Channel Id" ma:internalName="TeamsChannelId">
      <xsd:simpleType>
        <xsd:restriction base="dms:Text"/>
      </xsd:simpleType>
    </xsd:element>
    <xsd:element name="Owner" ma:index="19"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0" nillable="true" ma:displayName="Math Settings" ma:internalName="Math_Settings">
      <xsd:simpleType>
        <xsd:restriction base="dms:Text"/>
      </xsd:simpleType>
    </xsd:element>
    <xsd:element name="DefaultSectionNames" ma:index="21" nillable="true" ma:displayName="Default Section Names" ma:internalName="DefaultSectionNames">
      <xsd:simpleType>
        <xsd:restriction base="dms:Note">
          <xsd:maxLength value="255"/>
        </xsd:restriction>
      </xsd:simpleType>
    </xsd:element>
    <xsd:element name="Templates" ma:index="22" nillable="true" ma:displayName="Templates" ma:internalName="Templates">
      <xsd:simpleType>
        <xsd:restriction base="dms:Note">
          <xsd:maxLength value="255"/>
        </xsd:restriction>
      </xsd:simpleType>
    </xsd:element>
    <xsd:element name="Teachers" ma:index="23"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4"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5"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6" nillable="true" ma:displayName="Distribution Groups" ma:internalName="Distribution_Groups">
      <xsd:simpleType>
        <xsd:restriction base="dms:Note">
          <xsd:maxLength value="255"/>
        </xsd:restriction>
      </xsd:simpleType>
    </xsd:element>
    <xsd:element name="LMS_Mappings" ma:index="27" nillable="true" ma:displayName="LMS Mappings" ma:internalName="LMS_Mappings">
      <xsd:simpleType>
        <xsd:restriction base="dms:Note">
          <xsd:maxLength value="255"/>
        </xsd:restriction>
      </xsd:simpleType>
    </xsd:element>
    <xsd:element name="Invited_Teachers" ma:index="28" nillable="true" ma:displayName="Invited Teachers" ma:internalName="Invited_Teachers">
      <xsd:simpleType>
        <xsd:restriction base="dms:Note">
          <xsd:maxLength value="255"/>
        </xsd:restriction>
      </xsd:simpleType>
    </xsd:element>
    <xsd:element name="Invited_Students" ma:index="29" nillable="true" ma:displayName="Invited Students" ma:internalName="Invited_Students">
      <xsd:simpleType>
        <xsd:restriction base="dms:Note">
          <xsd:maxLength value="255"/>
        </xsd:restriction>
      </xsd:simpleType>
    </xsd:element>
    <xsd:element name="Self_Registration_Enabled" ma:index="30" nillable="true" ma:displayName="Self Registration Enabled" ma:internalName="Self_Registration_Enabled">
      <xsd:simpleType>
        <xsd:restriction base="dms:Boolean"/>
      </xsd:simpleType>
    </xsd:element>
    <xsd:element name="Has_Teacher_Only_SectionGroup" ma:index="31" nillable="true" ma:displayName="Has Teacher Only SectionGroup" ma:internalName="Has_Teacher_Only_SectionGroup">
      <xsd:simpleType>
        <xsd:restriction base="dms:Boolean"/>
      </xsd:simpleType>
    </xsd:element>
    <xsd:element name="Is_Collaboration_Space_Locked" ma:index="32" nillable="true" ma:displayName="Is Collaboration Space Locked" ma:internalName="Is_Collaboration_Space_Locked">
      <xsd:simpleType>
        <xsd:restriction base="dms:Boolean"/>
      </xsd:simpleType>
    </xsd:element>
    <xsd:element name="IsNotebookLocked" ma:index="33" nillable="true" ma:displayName="Is Notebook Locked" ma:internalName="IsNotebookLocked">
      <xsd:simpleType>
        <xsd:restriction base="dms:Boolean"/>
      </xsd:simpleType>
    </xsd:element>
    <xsd:element name="MediaServiceGenerationTime" ma:index="37" nillable="true" ma:displayName="MediaServiceGenerationTime" ma:hidden="true" ma:internalName="MediaServiceGenerationTime" ma:readOnly="true">
      <xsd:simpleType>
        <xsd:restriction base="dms:Text"/>
      </xsd:simpleType>
    </xsd:element>
    <xsd:element name="MediaServiceEventHashCode" ma:index="38" nillable="true" ma:displayName="MediaServiceEventHashCode" ma:hidden="true" ma:internalName="MediaServiceEventHashCode" ma:readOnly="true">
      <xsd:simpleType>
        <xsd:restriction base="dms:Text"/>
      </xsd:simpleType>
    </xsd:element>
    <xsd:element name="MediaServiceAutoKeyPoints" ma:index="39" nillable="true" ma:displayName="MediaServiceAutoKeyPoints" ma:hidden="true" ma:internalName="MediaServiceAutoKeyPoints" ma:readOnly="true">
      <xsd:simpleType>
        <xsd:restriction base="dms:Note"/>
      </xsd:simpleType>
    </xsd:element>
    <xsd:element name="MediaServiceKeyPoints" ma:index="40" nillable="true" ma:displayName="KeyPoints" ma:internalName="MediaServiceKeyPoints" ma:readOnly="true">
      <xsd:simpleType>
        <xsd:restriction base="dms:Note">
          <xsd:maxLength value="255"/>
        </xsd:restriction>
      </xsd:simpleType>
    </xsd:element>
    <xsd:element name="Teams_Channel_Section_Location" ma:index="41" nillable="true" ma:displayName="Teams Channel Section Location" ma:internalName="Teams_Channel_Section_Location">
      <xsd:simpleType>
        <xsd:restriction base="dms:Text"/>
      </xsd:simpleType>
    </xsd:element>
    <xsd:element name="MediaLengthInSeconds" ma:index="42" nillable="true" ma:displayName="Length (seconds)" ma:internalName="MediaLengthInSeconds" ma:readOnly="true">
      <xsd:simpleType>
        <xsd:restriction base="dms:Unknown"/>
      </xsd:simpleType>
    </xsd:element>
    <xsd:element name="_activity" ma:index="43" nillable="true" ma:displayName="_activity" ma:hidden="true" ma:internalName="_activity">
      <xsd:simpleType>
        <xsd:restriction base="dms:Note"/>
      </xsd:simpleType>
    </xsd:element>
    <xsd:element name="MediaServiceObjectDetectorVersions" ma:index="44" nillable="true" ma:displayName="MediaServiceObjectDetectorVersions" ma:description="" ma:hidden="true" ma:indexed="true" ma:internalName="MediaServiceObjectDetectorVersions" ma:readOnly="true">
      <xsd:simpleType>
        <xsd:restriction base="dms:Text"/>
      </xsd:simpleType>
    </xsd:element>
    <xsd:element name="MediaServiceSystemTags" ma:index="45" nillable="true" ma:displayName="MediaServiceSystemTags" ma:hidden="true" ma:internalName="MediaServiceSystemTags" ma:readOnly="true">
      <xsd:simpleType>
        <xsd:restriction base="dms:Note"/>
      </xsd:simpleType>
    </xsd:element>
    <xsd:element name="MediaServiceSearchProperties" ma:index="4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fbc117d-d001-499e-860f-07ac12375a2d" elementFormDefault="qualified">
    <xsd:import namespace="http://schemas.microsoft.com/office/2006/documentManagement/types"/>
    <xsd:import namespace="http://schemas.microsoft.com/office/infopath/2007/PartnerControls"/>
    <xsd:element name="SharedWithUsers" ma:index="3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5" nillable="true" ma:displayName="Shared With Details" ma:internalName="SharedWithDetails" ma:readOnly="true">
      <xsd:simpleType>
        <xsd:restriction base="dms:Note">
          <xsd:maxLength value="255"/>
        </xsd:restriction>
      </xsd:simpleType>
    </xsd:element>
    <xsd:element name="SharingHintHash" ma:index="3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C0F869-BB06-42AD-AF51-8E28C4C9C505}">
  <ds:schemaRefs>
    <ds:schemaRef ds:uri="dc5eb862-3b27-4097-be64-309607131013"/>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elements/1.1/"/>
    <ds:schemaRef ds:uri="4fbc117d-d001-499e-860f-07ac12375a2d"/>
    <ds:schemaRef ds:uri="http://purl.org/dc/terms/"/>
  </ds:schemaRefs>
</ds:datastoreItem>
</file>

<file path=customXml/itemProps2.xml><?xml version="1.0" encoding="utf-8"?>
<ds:datastoreItem xmlns:ds="http://schemas.openxmlformats.org/officeDocument/2006/customXml" ds:itemID="{5EE9BC24-4725-40DB-A165-505D464031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c5eb862-3b27-4097-be64-309607131013"/>
    <ds:schemaRef ds:uri="4fbc117d-d001-499e-860f-07ac12375a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CE8CE6E-CE3D-4E4A-B255-E3F102A5AB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177</TotalTime>
  <Words>967</Words>
  <Application>Microsoft Office PowerPoint</Application>
  <PresentationFormat>On-screen Show (16:9)</PresentationFormat>
  <Paragraphs>82</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NCEA INTERNAL ASSESSMENT</vt:lpstr>
      <vt:lpstr>GAME PROGRAMMING</vt:lpstr>
      <vt:lpstr>GAME IDEA</vt:lpstr>
      <vt:lpstr>GETTING STARTED</vt:lpstr>
      <vt:lpstr>PLANNING</vt:lpstr>
      <vt:lpstr>Overview of Your Game</vt:lpstr>
      <vt:lpstr>Game Mechanics</vt:lpstr>
      <vt:lpstr>Programming Features</vt:lpstr>
      <vt:lpstr>Programming Features </vt:lpstr>
      <vt:lpstr>TESTING</vt:lpstr>
      <vt:lpstr>TESTING</vt:lpstr>
      <vt:lpstr>🕷️ Debugging Slide </vt:lpstr>
      <vt:lpstr>TIMEFRAME – please check OLE for the most up to date checkpoints and final deadlines</vt:lpstr>
      <vt:lpstr>PowerPoint Presentation</vt:lpstr>
      <vt:lpstr>PowerPoint Presentation</vt:lpstr>
      <vt:lpstr>PowerPoint Presentation</vt:lpstr>
      <vt:lpstr>Final Submission </vt:lpstr>
      <vt:lpstr>RESOURCES</vt:lpstr>
      <vt:lpstr>AUTHENTICITY AND AI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Anca Wilde</dc:creator>
  <cp:lastModifiedBy>Anca Wilde</cp:lastModifiedBy>
  <cp:revision>25</cp:revision>
  <dcterms:created xsi:type="dcterms:W3CDTF">2013-01-27T09:14:16Z</dcterms:created>
  <dcterms:modified xsi:type="dcterms:W3CDTF">2025-03-03T22:48:16Z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0x010100B721D9CD9C6022448D6FA43C71E54E51</vt:lpwstr>
  </property>
</Properties>
</file>