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Consolas"/>
      <p:regular r:id="rId24"/>
      <p:bold r:id="rId25"/>
      <p:italic r:id="rId26"/>
      <p:boldItalic r:id="rId2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1F70375-A486-45E8-9D69-85B006B83947}">
  <a:tblStyle styleId="{D1F70375-A486-45E8-9D69-85B006B83947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nsola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olas-italic.fntdata"/><Relationship Id="rId25" Type="http://schemas.openxmlformats.org/officeDocument/2006/relationships/font" Target="fonts/Consolas-bold.fntdata"/><Relationship Id="rId27" Type="http://schemas.openxmlformats.org/officeDocument/2006/relationships/font" Target="fonts/Consola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fr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0" y="1746900"/>
            <a:ext cx="91440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3600"/>
              <a:t>Projet Système informatique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Grévin Arthur - Jauffret Pascal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4IR - 01/06/2015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7632300" y="4601500"/>
            <a:ext cx="1371599" cy="4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1296875" y="2058675"/>
            <a:ext cx="2171999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fonction(3,5)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Compilateur </a:t>
            </a:r>
          </a:p>
        </p:txBody>
      </p:sp>
      <p:sp>
        <p:nvSpPr>
          <p:cNvPr id="145" name="Shape 145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Fonctions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702825" y="2763725"/>
            <a:ext cx="1624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 : POP R1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2 : STORE 0 R1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3 : POP R1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4 : STORE 1 R1</a:t>
            </a:r>
          </a:p>
        </p:txBody>
      </p:sp>
      <p:sp>
        <p:nvSpPr>
          <p:cNvPr id="147" name="Shape 147"/>
          <p:cNvSpPr/>
          <p:nvPr/>
        </p:nvSpPr>
        <p:spPr>
          <a:xfrm>
            <a:off x="1357500" y="3072275"/>
            <a:ext cx="2171999" cy="39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Déclaration de fonction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6451800" y="2556075"/>
            <a:ext cx="2235000" cy="377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149" name="Shape 149"/>
          <p:cNvSpPr/>
          <p:nvPr/>
        </p:nvSpPr>
        <p:spPr>
          <a:xfrm>
            <a:off x="6451800" y="2933775"/>
            <a:ext cx="2235000" cy="377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3</a:t>
            </a:r>
          </a:p>
        </p:txBody>
      </p:sp>
      <p:sp>
        <p:nvSpPr>
          <p:cNvPr id="150" name="Shape 150"/>
          <p:cNvSpPr/>
          <p:nvPr/>
        </p:nvSpPr>
        <p:spPr>
          <a:xfrm>
            <a:off x="6451800" y="3311475"/>
            <a:ext cx="2235000" cy="377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@memoire(7)</a:t>
            </a:r>
          </a:p>
        </p:txBody>
      </p:sp>
      <p:sp>
        <p:nvSpPr>
          <p:cNvPr id="151" name="Shape 151"/>
          <p:cNvSpPr/>
          <p:nvPr/>
        </p:nvSpPr>
        <p:spPr>
          <a:xfrm>
            <a:off x="6451800" y="3689175"/>
            <a:ext cx="2235000" cy="377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@RETOUR(32)</a:t>
            </a:r>
          </a:p>
        </p:txBody>
      </p:sp>
      <p:cxnSp>
        <p:nvCxnSpPr>
          <p:cNvPr id="152" name="Shape 152"/>
          <p:cNvCxnSpPr/>
          <p:nvPr/>
        </p:nvCxnSpPr>
        <p:spPr>
          <a:xfrm rot="10800000">
            <a:off x="8680100" y="3311475"/>
            <a:ext cx="302099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583225" y="3110025"/>
            <a:ext cx="1762799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13 : LOAD R1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14 : POP R2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15 : STORE R2 R1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16 : POP R1</a:t>
            </a:r>
          </a:p>
          <a:p>
            <a:pPr>
              <a:spcBef>
                <a:spcPts val="0"/>
              </a:spcBef>
              <a:buNone/>
            </a:pPr>
            <a:r>
              <a:rPr lang="fr"/>
              <a:t>17 : JMPR R1</a:t>
            </a:r>
          </a:p>
        </p:txBody>
      </p:sp>
      <p:sp>
        <p:nvSpPr>
          <p:cNvPr id="159" name="Shape 159"/>
          <p:cNvSpPr/>
          <p:nvPr/>
        </p:nvSpPr>
        <p:spPr>
          <a:xfrm>
            <a:off x="1735250" y="3544450"/>
            <a:ext cx="2171999" cy="39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Déclaration de fonction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252825" y="2524550"/>
            <a:ext cx="2171999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fonction(3,5)</a:t>
            </a:r>
          </a:p>
        </p:txBody>
      </p:sp>
      <p:sp>
        <p:nvSpPr>
          <p:cNvPr id="161" name="Shape 161"/>
          <p:cNvSpPr/>
          <p:nvPr/>
        </p:nvSpPr>
        <p:spPr>
          <a:xfrm>
            <a:off x="500075" y="1801350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Fonctions</a:t>
            </a:r>
          </a:p>
        </p:txBody>
      </p:sp>
      <p:sp>
        <p:nvSpPr>
          <p:cNvPr id="162" name="Shape 162"/>
          <p:cNvSpPr/>
          <p:nvPr/>
        </p:nvSpPr>
        <p:spPr>
          <a:xfrm>
            <a:off x="6346025" y="2921225"/>
            <a:ext cx="2235000" cy="377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163" name="Shape 163"/>
          <p:cNvSpPr/>
          <p:nvPr/>
        </p:nvSpPr>
        <p:spPr>
          <a:xfrm>
            <a:off x="6346025" y="3298925"/>
            <a:ext cx="2235000" cy="377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3</a:t>
            </a:r>
          </a:p>
        </p:txBody>
      </p:sp>
      <p:sp>
        <p:nvSpPr>
          <p:cNvPr id="164" name="Shape 164"/>
          <p:cNvSpPr/>
          <p:nvPr/>
        </p:nvSpPr>
        <p:spPr>
          <a:xfrm>
            <a:off x="6346025" y="3676625"/>
            <a:ext cx="2235000" cy="377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@memoire(7)</a:t>
            </a:r>
          </a:p>
        </p:txBody>
      </p:sp>
      <p:sp>
        <p:nvSpPr>
          <p:cNvPr id="165" name="Shape 165"/>
          <p:cNvSpPr/>
          <p:nvPr/>
        </p:nvSpPr>
        <p:spPr>
          <a:xfrm>
            <a:off x="6346025" y="4054325"/>
            <a:ext cx="2235000" cy="377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@RETOUR(32)</a:t>
            </a:r>
          </a:p>
        </p:txBody>
      </p:sp>
      <p:cxnSp>
        <p:nvCxnSpPr>
          <p:cNvPr id="166" name="Shape 166"/>
          <p:cNvCxnSpPr/>
          <p:nvPr/>
        </p:nvCxnSpPr>
        <p:spPr>
          <a:xfrm rot="10800000">
            <a:off x="8556800" y="4432025"/>
            <a:ext cx="302099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Compilateur 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Compilateur </a:t>
            </a:r>
          </a:p>
        </p:txBody>
      </p:sp>
      <p:sp>
        <p:nvSpPr>
          <p:cNvPr id="174" name="Shape 174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Interpréteur</a:t>
            </a:r>
          </a:p>
        </p:txBody>
      </p:sp>
      <p:sp>
        <p:nvSpPr>
          <p:cNvPr id="175" name="Shape 175"/>
          <p:cNvSpPr/>
          <p:nvPr/>
        </p:nvSpPr>
        <p:spPr>
          <a:xfrm>
            <a:off x="1948050" y="2744875"/>
            <a:ext cx="4885499" cy="5225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Problème avec les sauts dans le déroulement du code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544125" y="3028175"/>
            <a:ext cx="1400400" cy="3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/>
          <p:nvPr/>
        </p:nvSpPr>
        <p:spPr>
          <a:xfrm>
            <a:off x="1948050" y="3501675"/>
            <a:ext cx="4885499" cy="5225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Utilisation d’une “pile”</a:t>
            </a:r>
          </a:p>
        </p:txBody>
      </p:sp>
      <p:cxnSp>
        <p:nvCxnSpPr>
          <p:cNvPr id="178" name="Shape 178"/>
          <p:cNvCxnSpPr/>
          <p:nvPr/>
        </p:nvCxnSpPr>
        <p:spPr>
          <a:xfrm flipH="1">
            <a:off x="6833550" y="3761325"/>
            <a:ext cx="1409999" cy="3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9" name="Shape 17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Processeur</a:t>
            </a:r>
          </a:p>
        </p:txBody>
      </p:sp>
      <p:sp>
        <p:nvSpPr>
          <p:cNvPr id="185" name="Shape 185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Bypass C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950" y="1554175"/>
            <a:ext cx="3290324" cy="33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25625" y="2653700"/>
            <a:ext cx="2895299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fr"/>
              <a:t>Notre processeur : ADD R1 R2  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fr"/>
              <a:t>Le poly : ADD R1 R1 R2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Processeur</a:t>
            </a:r>
          </a:p>
        </p:txBody>
      </p:sp>
      <p:sp>
        <p:nvSpPr>
          <p:cNvPr id="194" name="Shape 194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AFC-ADD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75" y="1892450"/>
            <a:ext cx="4962526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688875" y="2580375"/>
            <a:ext cx="2497799" cy="2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AFC R1 06</a:t>
            </a:r>
          </a:p>
          <a:p>
            <a:pPr>
              <a:spcBef>
                <a:spcPts val="0"/>
              </a:spcBef>
              <a:buNone/>
            </a:pPr>
            <a:r>
              <a:rPr lang="fr"/>
              <a:t>ADD R1 R2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Processeur</a:t>
            </a:r>
          </a:p>
        </p:txBody>
      </p:sp>
      <p:sp>
        <p:nvSpPr>
          <p:cNvPr id="203" name="Shape 203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AFC-ADD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325" y="2207008"/>
            <a:ext cx="6636975" cy="276724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575100" y="1287025"/>
            <a:ext cx="55688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fr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A2 </a:t>
            </a:r>
            <a:r>
              <a:rPr lang="fr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A1</a:t>
            </a:r>
            <a:r>
              <a:rPr lang="fr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A3 </a:t>
            </a:r>
            <a:r>
              <a:rPr lang="fr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A1</a:t>
            </a:r>
            <a:r>
              <a:rPr lang="fr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A4 </a:t>
            </a:r>
            <a:r>
              <a:rPr lang="fr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B1</a:t>
            </a:r>
            <a:r>
              <a:rPr lang="fr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A2 </a:t>
            </a:r>
            <a:r>
              <a:rPr lang="fr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B1</a:t>
            </a:r>
            <a:r>
              <a:rPr lang="fr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A3 </a:t>
            </a:r>
            <a:r>
              <a:rPr lang="fr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B1</a:t>
            </a:r>
            <a:r>
              <a:rPr lang="fr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r>
              <a:rPr lang="fr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OP1</a:t>
            </a:r>
            <a:r>
              <a:rPr lang="fr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/=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AFC </a:t>
            </a:r>
            <a:r>
              <a:rPr lang="fr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OP1</a:t>
            </a:r>
            <a:r>
              <a:rPr lang="fr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/=</a:t>
            </a:r>
            <a:r>
              <a:rPr lang="fr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Processeur</a:t>
            </a:r>
          </a:p>
        </p:txBody>
      </p:sp>
      <p:sp>
        <p:nvSpPr>
          <p:cNvPr id="212" name="Shape 212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LOAD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00" y="1722750"/>
            <a:ext cx="3838599" cy="31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215" name="Shape 215"/>
          <p:cNvSpPr txBox="1"/>
          <p:nvPr/>
        </p:nvSpPr>
        <p:spPr>
          <a:xfrm>
            <a:off x="544125" y="2826500"/>
            <a:ext cx="2170799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LOAD R1 04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Processeur</a:t>
            </a:r>
          </a:p>
        </p:txBody>
      </p:sp>
      <p:sp>
        <p:nvSpPr>
          <p:cNvPr id="221" name="Shape 221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LOAD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9" y="2368075"/>
            <a:ext cx="8511900" cy="24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414025" y="1335475"/>
            <a:ext cx="57299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(A1</a:t>
            </a:r>
            <a:r>
              <a:rPr lang="fr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A2 </a:t>
            </a:r>
            <a:r>
              <a:rPr lang="fr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A1</a:t>
            </a:r>
            <a:r>
              <a:rPr lang="fr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A3 </a:t>
            </a:r>
            <a:r>
              <a:rPr lang="fr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A1</a:t>
            </a:r>
            <a:r>
              <a:rPr lang="fr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A4 </a:t>
            </a:r>
            <a:r>
              <a:rPr lang="fr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B1</a:t>
            </a:r>
            <a:r>
              <a:rPr lang="fr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A2 </a:t>
            </a:r>
            <a:r>
              <a:rPr lang="fr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B1</a:t>
            </a:r>
            <a:r>
              <a:rPr lang="fr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A3 </a:t>
            </a:r>
            <a:r>
              <a:rPr lang="fr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B1</a:t>
            </a:r>
            <a:r>
              <a:rPr lang="fr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r>
              <a:rPr lang="fr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OP1</a:t>
            </a:r>
            <a:r>
              <a:rPr lang="fr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/=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AFC </a:t>
            </a:r>
            <a:r>
              <a:rPr lang="fr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OP1</a:t>
            </a:r>
            <a:r>
              <a:rPr lang="fr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/=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NOP </a:t>
            </a:r>
            <a:r>
              <a:rPr lang="fr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OP1</a:t>
            </a:r>
            <a:r>
              <a:rPr lang="fr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/=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Processeur</a:t>
            </a:r>
          </a:p>
        </p:txBody>
      </p:sp>
      <p:sp>
        <p:nvSpPr>
          <p:cNvPr id="230" name="Shape 230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STORE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2179025"/>
            <a:ext cx="8229600" cy="28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3749775" y="1437975"/>
            <a:ext cx="4937099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(((A1</a:t>
            </a:r>
            <a:r>
              <a:rPr lang="fr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A2 </a:t>
            </a:r>
            <a:r>
              <a:rPr lang="fr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A1</a:t>
            </a:r>
            <a:r>
              <a:rPr lang="fr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A3 </a:t>
            </a:r>
            <a:r>
              <a:rPr lang="fr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A1</a:t>
            </a:r>
            <a:r>
              <a:rPr lang="fr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A4) and OP1/=STORE)) </a:t>
            </a:r>
            <a:r>
              <a:rPr lang="fr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B1</a:t>
            </a:r>
            <a:r>
              <a:rPr lang="fr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A2 </a:t>
            </a:r>
            <a:r>
              <a:rPr lang="fr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B1</a:t>
            </a:r>
            <a:r>
              <a:rPr lang="fr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A3 </a:t>
            </a:r>
            <a:r>
              <a:rPr lang="fr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B1</a:t>
            </a:r>
            <a:r>
              <a:rPr lang="fr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r>
              <a:rPr lang="fr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OP1</a:t>
            </a:r>
            <a:r>
              <a:rPr lang="fr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/=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AFC </a:t>
            </a:r>
            <a:r>
              <a:rPr lang="fr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OP1</a:t>
            </a:r>
            <a:r>
              <a:rPr lang="fr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/=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NOP </a:t>
            </a:r>
            <a:r>
              <a:rPr lang="fr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OP1</a:t>
            </a:r>
            <a:r>
              <a:rPr lang="fr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/=</a:t>
            </a:r>
            <a:r>
              <a:rPr lang="f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13925" y="1498150"/>
            <a:ext cx="4572000" cy="325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fr" sz="1800"/>
              <a:t>Compilateur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fr" sz="1800"/>
              <a:t>Expressions arithmétiques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fr" sz="1800"/>
              <a:t>Structure de contrôle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fr" sz="1800"/>
              <a:t>Fonction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fr" sz="1800"/>
              <a:t>Interpréteur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fr" sz="1800"/>
              <a:t>Processeur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fr" sz="1800"/>
              <a:t>Bypass C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fr" sz="1800"/>
              <a:t>Registres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fr" sz="1800"/>
              <a:t>LOAD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fr" sz="1800"/>
              <a:t>STORE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fr"/>
              <a:t>	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fr"/>
              <a:t>	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fr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fr"/>
              <a:t>	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Compilateur </a:t>
            </a:r>
          </a:p>
        </p:txBody>
      </p:sp>
      <p:sp>
        <p:nvSpPr>
          <p:cNvPr id="62" name="Shape 62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fr" sz="2400">
                <a:solidFill>
                  <a:srgbClr val="FFFFFF"/>
                </a:solidFill>
              </a:rPr>
              <a:t>Expressions Arithmétique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44125" y="2368075"/>
            <a:ext cx="38454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fr"/>
              <a:t>Assembleur </a:t>
            </a:r>
            <a:r>
              <a:rPr lang="fr" u="sng"/>
              <a:t>orienté registre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fr"/>
              <a:t>Table des symboles faisant le lien entre adresse et identifiant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fr"/>
              <a:t>Symboles temporaires lors de l’évaluation d’une expression arithmétique</a:t>
            </a:r>
          </a:p>
        </p:txBody>
      </p:sp>
      <p:graphicFrame>
        <p:nvGraphicFramePr>
          <p:cNvPr id="64" name="Shape 64"/>
          <p:cNvGraphicFramePr/>
          <p:nvPr/>
        </p:nvGraphicFramePr>
        <p:xfrm>
          <a:off x="5381875" y="2545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{D1F70375-A486-45E8-9D69-85B006B83947}</a:tableStyleId>
              </a:tblPr>
              <a:tblGrid>
                <a:gridCol w="1945525"/>
              </a:tblGrid>
              <a:tr h="552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9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</a:t>
                      </a:r>
                      <a:r>
                        <a:rPr lang="fr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 tADD tSUB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9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</a:t>
                      </a:r>
                      <a:r>
                        <a:rPr lang="fr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 tMUL tDIV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900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</a:t>
                      </a:r>
                      <a:r>
                        <a:rPr lang="fr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 NEG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5" name="Shape 65"/>
          <p:cNvSpPr txBox="1"/>
          <p:nvPr/>
        </p:nvSpPr>
        <p:spPr>
          <a:xfrm>
            <a:off x="5381875" y="3165025"/>
            <a:ext cx="2126400" cy="34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1200" u="sng"/>
              <a:t>Gestion de la priorité</a:t>
            </a: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21025" l="23472" r="21763" t="16730"/>
          <a:stretch/>
        </p:blipFill>
        <p:spPr>
          <a:xfrm>
            <a:off x="2915765" y="1816812"/>
            <a:ext cx="4098208" cy="34935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"/>
              <a:t>Compilateur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fr" sz="2400">
                <a:solidFill>
                  <a:srgbClr val="FFFFFF"/>
                </a:solidFill>
              </a:rPr>
              <a:t>Expressions Arithmétique</a:t>
            </a:r>
          </a:p>
        </p:txBody>
      </p:sp>
      <p:sp>
        <p:nvSpPr>
          <p:cNvPr id="74" name="Shape 74"/>
          <p:cNvSpPr/>
          <p:nvPr/>
        </p:nvSpPr>
        <p:spPr>
          <a:xfrm>
            <a:off x="6668475" y="3866150"/>
            <a:ext cx="2298299" cy="354300"/>
          </a:xfrm>
          <a:prstGeom prst="wedgeRoundRectCallout">
            <a:avLst>
              <a:gd fmla="val -47922" name="adj1"/>
              <a:gd fmla="val 129220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1200"/>
              <a:t>Création variable temp2 qui reçoit la valeur 2</a:t>
            </a:r>
          </a:p>
        </p:txBody>
      </p:sp>
      <p:sp>
        <p:nvSpPr>
          <p:cNvPr id="75" name="Shape 75"/>
          <p:cNvSpPr/>
          <p:nvPr/>
        </p:nvSpPr>
        <p:spPr>
          <a:xfrm>
            <a:off x="6494875" y="2554375"/>
            <a:ext cx="2298299" cy="574200"/>
          </a:xfrm>
          <a:prstGeom prst="wedgeRoundRectCallout">
            <a:avLst>
              <a:gd fmla="val -92800" name="adj1"/>
              <a:gd fmla="val -5695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200"/>
              <a:t>Suppression temp2 et temp1 reçoit temp1 + temp2</a:t>
            </a:r>
          </a:p>
        </p:txBody>
      </p:sp>
      <p:sp>
        <p:nvSpPr>
          <p:cNvPr id="76" name="Shape 76"/>
          <p:cNvSpPr/>
          <p:nvPr/>
        </p:nvSpPr>
        <p:spPr>
          <a:xfrm>
            <a:off x="1957800" y="4651700"/>
            <a:ext cx="2298299" cy="354300"/>
          </a:xfrm>
          <a:prstGeom prst="wedgeRoundRectCallout">
            <a:avLst>
              <a:gd fmla="val 46396" name="adj1"/>
              <a:gd fmla="val -127512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200"/>
              <a:t>Création variable temp1 qui reçoit la valeur de a</a:t>
            </a:r>
          </a:p>
        </p:txBody>
      </p:sp>
      <p:sp>
        <p:nvSpPr>
          <p:cNvPr id="77" name="Shape 77"/>
          <p:cNvSpPr/>
          <p:nvPr/>
        </p:nvSpPr>
        <p:spPr>
          <a:xfrm>
            <a:off x="936450" y="3333300"/>
            <a:ext cx="2298299" cy="354300"/>
          </a:xfrm>
          <a:prstGeom prst="wedgeRoundRectCallout">
            <a:avLst>
              <a:gd fmla="val 53441" name="adj1"/>
              <a:gd fmla="val -155532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200"/>
              <a:t>Création variable temp3, qui réçoit la valeur 3</a:t>
            </a:r>
          </a:p>
        </p:txBody>
      </p:sp>
      <p:sp>
        <p:nvSpPr>
          <p:cNvPr id="78" name="Shape 78"/>
          <p:cNvSpPr/>
          <p:nvPr/>
        </p:nvSpPr>
        <p:spPr>
          <a:xfrm>
            <a:off x="5476400" y="1242600"/>
            <a:ext cx="2298299" cy="574200"/>
          </a:xfrm>
          <a:prstGeom prst="wedgeRoundRectCallout">
            <a:avLst>
              <a:gd fmla="val -89736" name="adj1"/>
              <a:gd fmla="val 60732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1200"/>
              <a:t>Renvoie @temp3, suppression temp1,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200"/>
              <a:t>temp3 reçoit temp3 - temp1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Compilateur </a:t>
            </a:r>
          </a:p>
        </p:txBody>
      </p:sp>
      <p:sp>
        <p:nvSpPr>
          <p:cNvPr id="85" name="Shape 85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Structure de contrôle 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17346" l="17129" r="15774" t="11736"/>
          <a:stretch/>
        </p:blipFill>
        <p:spPr>
          <a:xfrm>
            <a:off x="4062199" y="1648050"/>
            <a:ext cx="4219624" cy="33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708825" y="2383475"/>
            <a:ext cx="27285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u="sng"/>
              <a:t>Problématique 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rtl="0">
              <a:spcBef>
                <a:spcPts val="0"/>
              </a:spcBef>
              <a:buNone/>
            </a:pPr>
            <a:r>
              <a:rPr lang="fr"/>
              <a:t>Adresse destination de JMF et JMP 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L’information est connue au début pour le while, et à la fin pour le if.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"/>
              <a:t>Compilateur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Structure de contrôle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44125" y="2188525"/>
            <a:ext cx="4837799" cy="241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u="sng"/>
              <a:t>Solution 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fr"/>
              <a:t>Écriture incomplète des sauts lors d’une première passe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fr"/>
              <a:t>Utilisation d’une structure permettant de stocker les informations sur les sauts (ligne destination, origine, type de saut)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fr"/>
              <a:t>Gestion de l’offset pour les jmf de if-else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fr"/>
              <a:t>2e passe, et réécriture des lignes incomplètes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51593" l="22223" r="20023" t="21878"/>
          <a:stretch/>
        </p:blipFill>
        <p:spPr>
          <a:xfrm>
            <a:off x="5753800" y="2711275"/>
            <a:ext cx="3163375" cy="10898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Compilateur </a:t>
            </a:r>
          </a:p>
        </p:txBody>
      </p:sp>
      <p:sp>
        <p:nvSpPr>
          <p:cNvPr id="103" name="Shape 103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Fonctions</a:t>
            </a:r>
          </a:p>
        </p:txBody>
      </p:sp>
      <p:sp>
        <p:nvSpPr>
          <p:cNvPr id="104" name="Shape 104"/>
          <p:cNvSpPr/>
          <p:nvPr/>
        </p:nvSpPr>
        <p:spPr>
          <a:xfrm>
            <a:off x="698800" y="2587525"/>
            <a:ext cx="1699800" cy="302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Définition </a:t>
            </a:r>
          </a:p>
        </p:txBody>
      </p:sp>
      <p:sp>
        <p:nvSpPr>
          <p:cNvPr id="105" name="Shape 105"/>
          <p:cNvSpPr/>
          <p:nvPr/>
        </p:nvSpPr>
        <p:spPr>
          <a:xfrm>
            <a:off x="698800" y="3879400"/>
            <a:ext cx="1699800" cy="302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Appel</a:t>
            </a:r>
          </a:p>
        </p:txBody>
      </p:sp>
      <p:cxnSp>
        <p:nvCxnSpPr>
          <p:cNvPr id="106" name="Shape 106"/>
          <p:cNvCxnSpPr/>
          <p:nvPr/>
        </p:nvCxnSpPr>
        <p:spPr>
          <a:xfrm flipH="1" rot="10800000">
            <a:off x="2568575" y="2745024"/>
            <a:ext cx="11898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 flipH="1" rot="10800000">
            <a:off x="2568575" y="4028949"/>
            <a:ext cx="11898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x="4129900" y="2051925"/>
            <a:ext cx="2625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Récupérer les arguments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129900" y="2480500"/>
            <a:ext cx="2625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Connaître l’adresse de retour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129900" y="2889625"/>
            <a:ext cx="40529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Connaître l’emplacement mémoire de retour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129900" y="3583075"/>
            <a:ext cx="43439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Connaître l’adresse de la définition de la fonction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129900" y="4028950"/>
            <a:ext cx="43439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Envoyer les informations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Compilateur </a:t>
            </a:r>
          </a:p>
        </p:txBody>
      </p:sp>
      <p:sp>
        <p:nvSpPr>
          <p:cNvPr id="119" name="Shape 119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Fonctions</a:t>
            </a:r>
          </a:p>
        </p:txBody>
      </p:sp>
      <p:sp>
        <p:nvSpPr>
          <p:cNvPr id="120" name="Shape 120"/>
          <p:cNvSpPr/>
          <p:nvPr/>
        </p:nvSpPr>
        <p:spPr>
          <a:xfrm>
            <a:off x="4460725" y="3569625"/>
            <a:ext cx="3647400" cy="38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Utilisation des instructions PUSH et POP</a:t>
            </a:r>
          </a:p>
        </p:txBody>
      </p:sp>
      <p:sp>
        <p:nvSpPr>
          <p:cNvPr id="121" name="Shape 121"/>
          <p:cNvSpPr/>
          <p:nvPr/>
        </p:nvSpPr>
        <p:spPr>
          <a:xfrm>
            <a:off x="4460725" y="2514800"/>
            <a:ext cx="3647400" cy="38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Tables des fonctions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85475" y="2518037"/>
            <a:ext cx="3197999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Retrouver l’adresse de la fonction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85475" y="3569612"/>
            <a:ext cx="3197999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Partage des informations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283000" y="2612725"/>
            <a:ext cx="2235000" cy="377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130" name="Shape 130"/>
          <p:cNvSpPr/>
          <p:nvPr/>
        </p:nvSpPr>
        <p:spPr>
          <a:xfrm>
            <a:off x="6283000" y="2990425"/>
            <a:ext cx="2235000" cy="377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3</a:t>
            </a:r>
          </a:p>
        </p:txBody>
      </p:sp>
      <p:sp>
        <p:nvSpPr>
          <p:cNvPr id="131" name="Shape 131"/>
          <p:cNvSpPr/>
          <p:nvPr/>
        </p:nvSpPr>
        <p:spPr>
          <a:xfrm>
            <a:off x="6283000" y="3368125"/>
            <a:ext cx="2235000" cy="377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@memoire(7)</a:t>
            </a:r>
          </a:p>
        </p:txBody>
      </p:sp>
      <p:sp>
        <p:nvSpPr>
          <p:cNvPr id="132" name="Shape 132"/>
          <p:cNvSpPr/>
          <p:nvPr/>
        </p:nvSpPr>
        <p:spPr>
          <a:xfrm>
            <a:off x="6283000" y="3745825"/>
            <a:ext cx="2235000" cy="377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@RETOUR(32)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296875" y="2058675"/>
            <a:ext cx="2171999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1800"/>
              <a:t>fonction(3,5)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Compilateur </a:t>
            </a:r>
          </a:p>
        </p:txBody>
      </p:sp>
      <p:sp>
        <p:nvSpPr>
          <p:cNvPr id="135" name="Shape 135"/>
          <p:cNvSpPr/>
          <p:nvPr/>
        </p:nvSpPr>
        <p:spPr>
          <a:xfrm>
            <a:off x="544125" y="1335475"/>
            <a:ext cx="2728500" cy="76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Fonctions</a:t>
            </a:r>
          </a:p>
        </p:txBody>
      </p:sp>
      <p:sp>
        <p:nvSpPr>
          <p:cNvPr id="136" name="Shape 136"/>
          <p:cNvSpPr/>
          <p:nvPr/>
        </p:nvSpPr>
        <p:spPr>
          <a:xfrm>
            <a:off x="457200" y="3197450"/>
            <a:ext cx="2171999" cy="39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Appel de fonction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896975" y="2515075"/>
            <a:ext cx="1567499" cy="208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23 : AFC R1 32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24 : PUSH R1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25 : AFC R1 7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26 : PUSH R1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27 : LOAD R1 6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28 : PUSH R1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29 : LOAD R1 5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30 : PUSH R1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31 : JMP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