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-5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A78D3C-4691-4446-8F79-7D991297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EB1708-9CAD-3F44-9ED7-A5EE31617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CEEF2B-8822-7240-A20D-A8EF2F72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13/07/19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197AF7-1DE5-4145-B326-2BDDDED8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EBF323-F490-954C-A591-21E63779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73B894-4ABC-BE42-8C69-D719BB31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6E45F7-2A93-9642-B20D-6D0214C9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58F4D5-67F5-4A43-83D3-140BECF8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13/07/19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E024CA-4B66-D24A-8FE7-18D3F930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0A956E-A1B9-1349-9510-83CCA379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9BD3CD4-8F14-5A45-8C03-136BA8C45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7FA73D-4895-CC46-BACF-E96B8F68A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C8233C-F5AB-674F-A1E4-82E442E9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13/07/19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2AD884-CB7F-E843-8C9C-A927031E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BE75E6-BC61-9B40-ACD2-6A57E103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946A37-D5DD-2C47-AED9-95970F4D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10C95A-98D7-114B-BA2F-09C5E176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EFB44A-B99A-1342-811A-ED930056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13/07/19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849F33-2D02-C04C-A856-5204D556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62D152-43FA-324C-8536-04172FD7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0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228CA-F4D5-494F-99CC-D9F36757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7589C6-78D8-C543-BDE3-AF2E91FB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375F1A-07F2-AB44-B82B-084B146D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13/07/19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DE0CBE-FE27-6347-BB81-F818E67A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6DE7AF-38F9-6F4A-B74D-DD18B84C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0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E293A7-933D-8449-8975-0B749935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63BD29-7A25-5648-99AE-2F0A93A6A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5E9014-1553-D744-96CF-A9AEBE86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F3D960-6704-3F49-B5E5-B38B5927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13/07/19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88CCE0-486C-2E4C-803F-6D236C93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2B5DFC-F145-564E-AF40-89FF8C0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EE2FE-6276-AD49-BA22-B9FFCE29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BD0C0B-02C4-E647-B07B-D405282B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4DE536-C133-434E-A4BF-8351E263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776DB8-48CC-5D4D-9FDA-EBEB89CF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A5B9F2B-8A41-6746-A8F6-9DA6C1FDF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26F7CCA-7A6E-1049-B899-8BC1305D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13/07/19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DAC914-FF7A-F147-9D76-112E3201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6DB3900-44F1-8B49-9A75-0AD83656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D92B51-7ACF-3749-ABCE-EE73EDE4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1167956-EA9E-8A46-8D22-0CC167FE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13/07/19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FDF86E-BE98-7640-8D58-C76CD7D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D29C18-F4A0-094D-956F-AF186DC5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9870A9B-162D-6E45-915E-F806D3D4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13/07/19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A5C71EF-9DD5-6646-A5C8-B511EFA3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6F6B6D-09B2-CD42-AFFF-81E26B4C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211EFA-8368-6146-BED9-8CCAE262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D70634-E77E-734C-BBAC-F0ADEE0D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43618D-EC70-7648-8641-8577D072D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51A2A6-DFB8-4241-84D0-D803BE6A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13/07/19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ACA060-27E6-264B-A3EC-21EDB077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4762E35-B644-7A48-B760-883A5409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BAA0D-B85C-A041-9F3C-8EDEC739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79B7F52-07ED-E44D-AEFD-A97338B7A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6CD9600-51D9-A440-B67A-2DA9E694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ECD93E-13A4-3D42-A9C3-8EBE676A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0BBA-FD82-2042-ABCB-0BC7A24BA098}" type="datetimeFigureOut">
              <a:rPr lang="en-US" smtClean="0"/>
              <a:t>13/07/19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27FF69-1570-354B-BB57-A8682E0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E21989D-3728-8442-8CB6-872EBB66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496-5D9F-3E48-AA6E-7BD0B1D4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D39E1EC-0FA0-FE4C-AF31-F425F5C4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E4A907-5045-E24D-9441-053DAD8C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113015-24C0-FE42-B7E2-850BF06E4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</a:defRPr>
            </a:lvl1pPr>
          </a:lstStyle>
          <a:p>
            <a:fld id="{73B00BBA-FD82-2042-ABCB-0BC7A24BA098}" type="datetimeFigureOut">
              <a:rPr lang="en-US" smtClean="0"/>
              <a:pPr/>
              <a:t>13/07/19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E43281-7795-9F47-9ACC-6DE77C7DE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9EDE87-28FC-B14A-B865-C732C19D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/>
              </a:defRPr>
            </a:lvl1pPr>
          </a:lstStyle>
          <a:p>
            <a:fld id="{91A85496-5D9F-3E48-AA6E-7BD0B1D48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aume.bacardit@Newcastle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umebp/BioHEL-dem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A1075-7034-8942-B372-9E50DE782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BioHEL</a:t>
            </a:r>
            <a:r>
              <a:rPr lang="en-US" dirty="0" smtClean="0"/>
              <a:t> hands-on demo</a:t>
            </a:r>
            <a:br>
              <a:rPr lang="en-US" dirty="0" smtClean="0"/>
            </a:br>
            <a:r>
              <a:rPr lang="en-US" dirty="0" smtClean="0"/>
              <a:t>IWLCS 2019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24000" y="2774156"/>
            <a:ext cx="9144000" cy="3492427"/>
          </a:xfrm>
        </p:spPr>
        <p:txBody>
          <a:bodyPr>
            <a:noAutofit/>
          </a:bodyPr>
          <a:lstStyle/>
          <a:p>
            <a:r>
              <a:rPr lang="en-US" sz="3200" dirty="0" smtClean="0"/>
              <a:t>Jaume Bacardit</a:t>
            </a:r>
          </a:p>
          <a:p>
            <a:r>
              <a:rPr lang="en-US" sz="3200" dirty="0" smtClean="0"/>
              <a:t>Interdisciplinary Computing and Complex </a:t>
            </a:r>
            <a:r>
              <a:rPr lang="en-US" sz="3200" dirty="0" err="1" smtClean="0"/>
              <a:t>BioSystems</a:t>
            </a:r>
            <a:r>
              <a:rPr lang="en-US" sz="3200" dirty="0" smtClean="0"/>
              <a:t> (ICOS) research group, Newcastle University, UK</a:t>
            </a:r>
          </a:p>
          <a:p>
            <a:r>
              <a:rPr lang="en-US" sz="3200" dirty="0" smtClean="0">
                <a:hlinkClick r:id="rId2"/>
              </a:rPr>
              <a:t>jaume.bacardit</a:t>
            </a:r>
            <a:r>
              <a:rPr lang="en-US" sz="3200" dirty="0">
                <a:hlinkClick r:id="rId2"/>
              </a:rPr>
              <a:t>@newcastle.ac.uk</a:t>
            </a:r>
            <a:r>
              <a:rPr lang="en-US" sz="3200" dirty="0"/>
              <a:t> </a:t>
            </a:r>
          </a:p>
          <a:p>
            <a:r>
              <a:rPr lang="en-US" sz="3200" dirty="0" smtClean="0"/>
              <a:t>Twitter: @jaumebp</a:t>
            </a:r>
            <a:endParaRPr lang="en-US" sz="3200" dirty="0"/>
          </a:p>
        </p:txBody>
      </p:sp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EC740BD7-0EF9-EE4D-B812-169EFC1A4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008" y="5387624"/>
            <a:ext cx="4013992" cy="14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31D42B-B1A9-D843-80DB-600CA58D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87307"/>
            <a:ext cx="4412081" cy="14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3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6" y="160306"/>
            <a:ext cx="10515600" cy="1325563"/>
          </a:xfrm>
        </p:spPr>
        <p:txBody>
          <a:bodyPr/>
          <a:lstStyle/>
          <a:p>
            <a:r>
              <a:rPr lang="en-US" dirty="0" smtClean="0"/>
              <a:t>The experiments have run, 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0475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Extract the rule sets out of the </a:t>
            </a:r>
            <a:r>
              <a:rPr lang="en-US" sz="3200" dirty="0" err="1" smtClean="0"/>
              <a:t>BioHEL</a:t>
            </a:r>
            <a:r>
              <a:rPr lang="en-US" sz="3200" dirty="0" smtClean="0"/>
              <a:t> output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all of these rule sets as an ensemble and predict again all samples of the test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Compute the predictive performance/confusion matrix of these test predictions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553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97" y="0"/>
            <a:ext cx="10515600" cy="1325563"/>
          </a:xfrm>
        </p:spPr>
        <p:txBody>
          <a:bodyPr/>
          <a:lstStyle/>
          <a:p>
            <a:r>
              <a:rPr lang="en-US" dirty="0" smtClean="0"/>
              <a:t>Extract the rule sets (PATH pointing to the scripts directory)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7530" y="1530385"/>
            <a:ext cx="1203153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$ </a:t>
            </a:r>
            <a:r>
              <a:rPr lang="en-US" sz="900" dirty="0" err="1">
                <a:latin typeface="Courier"/>
                <a:cs typeface="Courier"/>
              </a:rPr>
              <a:t>ls</a:t>
            </a:r>
            <a:endParaRPr lang="en-US" sz="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900" dirty="0" err="1">
                <a:latin typeface="Courier"/>
                <a:cs typeface="Courier"/>
              </a:rPr>
              <a:t>README.md</a:t>
            </a:r>
            <a:r>
              <a:rPr lang="en-US" sz="900" dirty="0">
                <a:latin typeface="Courier"/>
                <a:cs typeface="Courier"/>
              </a:rPr>
              <a:t>            test1Fold0rep12.out  test1Fold0rep16.out  test1Fold0rep1.out   test1Fold0rep23.out  test1Fold0rep3.out  test1Fold0rep7.out  TrainFold0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test1.conf           test1Fold0rep13.out  test1Fold0rep17.out  test1Fold0rep20.out  test1Fold0rep24.out  test1Fold0rep4.out  test1Fold0rep8.out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test1Fold0rep10.out  test1Fold0rep14.out  test1Fold0rep18.out  test1Fold0rep21.out  test1Fold0rep25.out  test1Fold0rep5.out  test1Fold0rep9.out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test1Fold0rep11.out  test1Fold0rep15.out  test1Fold0rep19.out  test1Fold0rep22.out  test1Fold0rep2.out   test1Fold0rep6.out  TestFold0</a:t>
            </a:r>
          </a:p>
          <a:p>
            <a:pPr marL="0" indent="0">
              <a:buNone/>
            </a:pPr>
            <a:r>
              <a:rPr lang="en-US" sz="900" dirty="0" smtClean="0">
                <a:latin typeface="Courier"/>
                <a:cs typeface="Courier"/>
              </a:rPr>
              <a:t>$ </a:t>
            </a:r>
            <a:r>
              <a:rPr lang="en-US" sz="900" dirty="0" err="1">
                <a:latin typeface="Courier"/>
                <a:cs typeface="Courier"/>
              </a:rPr>
              <a:t>extractAllRuleSets.sh</a:t>
            </a:r>
            <a:r>
              <a:rPr lang="en-US" sz="9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test1Fold0rep10.out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test1Fold0rep11.out</a:t>
            </a:r>
          </a:p>
          <a:p>
            <a:pPr marL="0" indent="0">
              <a:buNone/>
            </a:pPr>
            <a:r>
              <a:rPr lang="en-US" sz="9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9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test1Fold0rep9.out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18scompd223 ~/research/</a:t>
            </a:r>
            <a:r>
              <a:rPr lang="en-US" sz="900" dirty="0" err="1">
                <a:latin typeface="Courier"/>
                <a:cs typeface="Courier"/>
              </a:rPr>
              <a:t>src</a:t>
            </a:r>
            <a:r>
              <a:rPr lang="en-US" sz="900" dirty="0">
                <a:latin typeface="Courier"/>
                <a:cs typeface="Courier"/>
              </a:rPr>
              <a:t>/</a:t>
            </a:r>
            <a:r>
              <a:rPr lang="en-US" sz="900" dirty="0" err="1">
                <a:latin typeface="Courier"/>
                <a:cs typeface="Courier"/>
              </a:rPr>
              <a:t>BioHEL</a:t>
            </a:r>
            <a:r>
              <a:rPr lang="en-US" sz="900" dirty="0">
                <a:latin typeface="Courier"/>
                <a:cs typeface="Courier"/>
              </a:rPr>
              <a:t>-demo/demo $ </a:t>
            </a:r>
            <a:r>
              <a:rPr lang="en-US" sz="900" dirty="0" err="1">
                <a:latin typeface="Courier"/>
                <a:cs typeface="Courier"/>
              </a:rPr>
              <a:t>ls</a:t>
            </a:r>
            <a:endParaRPr lang="en-US" sz="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900" dirty="0" err="1">
                <a:latin typeface="Courier"/>
                <a:cs typeface="Courier"/>
              </a:rPr>
              <a:t>README.md</a:t>
            </a:r>
            <a:r>
              <a:rPr lang="en-US" sz="900" dirty="0">
                <a:latin typeface="Courier"/>
                <a:cs typeface="Courier"/>
              </a:rPr>
              <a:t>                  rules_test1Fold0rep17.dat  rules_test1Fold0rep24.dat  rules_test1Fold0rep8.dat  test1Fold0rep15.out  test1Fold0rep22.out  test1Fold0rep6.out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rules_test1Fold0rep10.dat  rules_test1Fold0rep18.dat  rules_test1Fold0rep25.dat  rules_test1Fold0rep9.dat  test1Fold0rep16.out  test1Fold0rep23.out  test1Fold0rep7.out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rules_test1Fold0rep11.dat  rules_test1Fold0rep19.dat  rules_test1Fold0rep2.dat   test1.conf                test1Fold0rep17.out  test1Fold0rep24.out  test1Fold0rep8.out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rules_test1Fold0rep12.dat  rules_test1Fold0rep1.dat   rules_test1Fold0rep3.dat   test1Fold0rep10.out       test1Fold0rep18.out  test1Fold0rep25.out  test1Fold0rep9.out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rules_test1Fold0rep13.dat  rules_test1Fold0rep20.dat  rules_test1Fold0rep4.dat   test1Fold0rep11.out       test1Fold0rep19.out  test1Fold0rep2.out   TestFold0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rules_test1Fold0rep14.dat  rules_test1Fold0rep21.dat  rules_test1Fold0rep5.dat   test1Fold0rep12.out       test1Fold0rep1.out   test1Fold0rep3.out   TrainFold0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rules_test1Fold0rep15.dat  rules_test1Fold0rep22.dat  rules_test1Fold0rep6.dat   test1Fold0rep13.out       test1Fold0rep20.out  test1Fold0rep4.out</a:t>
            </a:r>
          </a:p>
          <a:p>
            <a:pPr marL="0" indent="0">
              <a:buNone/>
            </a:pPr>
            <a:r>
              <a:rPr lang="en-US" sz="900" dirty="0">
                <a:latin typeface="Courier"/>
                <a:cs typeface="Courier"/>
              </a:rPr>
              <a:t>rules_test1Fold0rep16.dat  rules_test1Fold0rep23.dat  rules_test1Fold0rep7.dat   test1Fold0rep14.out       test1Fold0rep21.out  test1Fold0rep5.out</a:t>
            </a:r>
          </a:p>
          <a:p>
            <a:pPr marL="0" indent="0">
              <a:buNone/>
            </a:pPr>
            <a:endParaRPr lang="en-US" sz="9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7785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0" y="-183534"/>
            <a:ext cx="10515600" cy="1325563"/>
          </a:xfrm>
        </p:spPr>
        <p:txBody>
          <a:bodyPr/>
          <a:lstStyle/>
          <a:p>
            <a:r>
              <a:rPr lang="en-US" dirty="0" smtClean="0"/>
              <a:t>A rule set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10" y="1165253"/>
            <a:ext cx="11521094" cy="54981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head rules_test1Fold0rep1.dat 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X10x22 is [&gt;28.093348]|</a:t>
            </a:r>
            <a:r>
              <a:rPr lang="en-US" dirty="0" err="1"/>
              <a:t>Att</a:t>
            </a:r>
            <a:r>
              <a:rPr lang="en-US" dirty="0"/>
              <a:t> X11x4 is [&lt;238.569153]|</a:t>
            </a:r>
            <a:r>
              <a:rPr lang="en-US" dirty="0" err="1"/>
              <a:t>Att</a:t>
            </a:r>
            <a:r>
              <a:rPr lang="en-US" dirty="0"/>
              <a:t> X13x9 is [&gt;112.024353]|</a:t>
            </a:r>
            <a:r>
              <a:rPr lang="en-US" dirty="0" err="1"/>
              <a:t>Att</a:t>
            </a:r>
            <a:r>
              <a:rPr lang="en-US" dirty="0"/>
              <a:t> X13x17 is [&lt;220.221649]|</a:t>
            </a:r>
            <a:r>
              <a:rPr lang="en-US" dirty="0" err="1"/>
              <a:t>Att</a:t>
            </a:r>
            <a:r>
              <a:rPr lang="en-US" dirty="0"/>
              <a:t> X15x23 is [&gt;68.420822]|</a:t>
            </a:r>
            <a:r>
              <a:rPr lang="en-US" dirty="0" err="1"/>
              <a:t>Att</a:t>
            </a:r>
            <a:r>
              <a:rPr lang="en-US" dirty="0"/>
              <a:t> X17x11 is [&lt;235.057236]|</a:t>
            </a:r>
            <a:r>
              <a:rPr lang="en-US" dirty="0" err="1"/>
              <a:t>Att</a:t>
            </a:r>
            <a:r>
              <a:rPr lang="en-US" dirty="0"/>
              <a:t> X18x21 is [&gt;89.765793]|</a:t>
            </a:r>
            <a:r>
              <a:rPr lang="en-US" dirty="0" err="1"/>
              <a:t>Att</a:t>
            </a:r>
            <a:r>
              <a:rPr lang="en-US" dirty="0"/>
              <a:t> X19x7 is [&gt;64.713676]|</a:t>
            </a:r>
            <a:r>
              <a:rPr lang="en-US" dirty="0" err="1"/>
              <a:t>Att</a:t>
            </a:r>
            <a:r>
              <a:rPr lang="en-US" dirty="0"/>
              <a:t> X24x12 is [&gt;65.696175]|0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X5x17 is [&gt;75.034363]|</a:t>
            </a:r>
            <a:r>
              <a:rPr lang="en-US" dirty="0" err="1"/>
              <a:t>Att</a:t>
            </a:r>
            <a:r>
              <a:rPr lang="en-US" dirty="0"/>
              <a:t> X6x20 is [&lt;218.502716]|</a:t>
            </a:r>
            <a:r>
              <a:rPr lang="en-US" dirty="0" err="1"/>
              <a:t>Att</a:t>
            </a:r>
            <a:r>
              <a:rPr lang="en-US" dirty="0"/>
              <a:t> X11x18 is [&lt;0.000000]|</a:t>
            </a:r>
            <a:r>
              <a:rPr lang="en-US" dirty="0" err="1"/>
              <a:t>Att</a:t>
            </a:r>
            <a:r>
              <a:rPr lang="en-US" dirty="0"/>
              <a:t> X16x20 is [&gt;165.218063]|</a:t>
            </a:r>
            <a:r>
              <a:rPr lang="en-US" dirty="0" err="1"/>
              <a:t>Att</a:t>
            </a:r>
            <a:r>
              <a:rPr lang="en-US" dirty="0"/>
              <a:t> X16x27 is [&lt;188.070068]|</a:t>
            </a:r>
            <a:r>
              <a:rPr lang="en-US" dirty="0" err="1"/>
              <a:t>Att</a:t>
            </a:r>
            <a:r>
              <a:rPr lang="en-US" dirty="0"/>
              <a:t> X17x14 is [&gt;81.901314]|</a:t>
            </a:r>
            <a:r>
              <a:rPr lang="en-US" dirty="0" err="1"/>
              <a:t>Att</a:t>
            </a:r>
            <a:r>
              <a:rPr lang="en-US" dirty="0"/>
              <a:t> X19x13 is [&gt;145.838638]|</a:t>
            </a:r>
            <a:r>
              <a:rPr lang="en-US" dirty="0" err="1"/>
              <a:t>Att</a:t>
            </a:r>
            <a:r>
              <a:rPr lang="en-US" dirty="0"/>
              <a:t> X21x8 is [&lt;65.981895]|</a:t>
            </a:r>
            <a:r>
              <a:rPr lang="en-US" dirty="0" err="1"/>
              <a:t>Att</a:t>
            </a:r>
            <a:r>
              <a:rPr lang="en-US" dirty="0"/>
              <a:t> X23x19 is [&lt;177.192368]|6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X8x11 is [&lt;252.815414]|</a:t>
            </a:r>
            <a:r>
              <a:rPr lang="en-US" dirty="0" err="1"/>
              <a:t>Att</a:t>
            </a:r>
            <a:r>
              <a:rPr lang="en-US" dirty="0"/>
              <a:t> X8x20 is [&gt;76.711205]|</a:t>
            </a:r>
            <a:r>
              <a:rPr lang="en-US" dirty="0" err="1"/>
              <a:t>Att</a:t>
            </a:r>
            <a:r>
              <a:rPr lang="en-US" dirty="0"/>
              <a:t> X9x18 is [&gt;3.508859]|</a:t>
            </a:r>
            <a:r>
              <a:rPr lang="en-US" dirty="0" err="1"/>
              <a:t>Att</a:t>
            </a:r>
            <a:r>
              <a:rPr lang="en-US" dirty="0"/>
              <a:t> X12x17 is [&lt;158.681580]|</a:t>
            </a:r>
            <a:r>
              <a:rPr lang="en-US" dirty="0" err="1"/>
              <a:t>Att</a:t>
            </a:r>
            <a:r>
              <a:rPr lang="en-US" dirty="0"/>
              <a:t> X12x22 is [&gt;114.972229]|</a:t>
            </a:r>
            <a:r>
              <a:rPr lang="en-US" dirty="0" err="1"/>
              <a:t>Att</a:t>
            </a:r>
            <a:r>
              <a:rPr lang="en-US" dirty="0"/>
              <a:t> X14x9 is [&gt;18.219933]|</a:t>
            </a:r>
            <a:r>
              <a:rPr lang="en-US" dirty="0" err="1"/>
              <a:t>Att</a:t>
            </a:r>
            <a:r>
              <a:rPr lang="en-US" dirty="0"/>
              <a:t> X15x18 is [&lt;95.900986]|</a:t>
            </a:r>
            <a:r>
              <a:rPr lang="en-US" dirty="0" err="1"/>
              <a:t>Att</a:t>
            </a:r>
            <a:r>
              <a:rPr lang="en-US" dirty="0"/>
              <a:t> X17x8 is [&gt;13.328730]|</a:t>
            </a:r>
            <a:r>
              <a:rPr lang="en-US" dirty="0" err="1"/>
              <a:t>Att</a:t>
            </a:r>
            <a:r>
              <a:rPr lang="en-US" dirty="0"/>
              <a:t> X17x21 is [&gt;30.318712]|</a:t>
            </a:r>
            <a:r>
              <a:rPr lang="en-US" dirty="0" err="1"/>
              <a:t>Att</a:t>
            </a:r>
            <a:r>
              <a:rPr lang="en-US" dirty="0"/>
              <a:t> X23x10 is [&gt;31.441572]|0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X9x22 is [&lt;161.314056]|</a:t>
            </a:r>
            <a:r>
              <a:rPr lang="en-US" dirty="0" err="1"/>
              <a:t>Att</a:t>
            </a:r>
            <a:r>
              <a:rPr lang="en-US" dirty="0"/>
              <a:t> X11x18 is [&lt;164.772339]|</a:t>
            </a:r>
            <a:r>
              <a:rPr lang="en-US" dirty="0" err="1"/>
              <a:t>Att</a:t>
            </a:r>
            <a:r>
              <a:rPr lang="en-US" dirty="0"/>
              <a:t> X12x9 is [&lt;68.596794]|</a:t>
            </a:r>
            <a:r>
              <a:rPr lang="en-US" dirty="0" err="1"/>
              <a:t>Att</a:t>
            </a:r>
            <a:r>
              <a:rPr lang="en-US" dirty="0"/>
              <a:t> X13x11 is [&gt;62.873333]|</a:t>
            </a:r>
            <a:r>
              <a:rPr lang="en-US" dirty="0" err="1"/>
              <a:t>Att</a:t>
            </a:r>
            <a:r>
              <a:rPr lang="en-US" dirty="0"/>
              <a:t> X15x16 is [&gt;47.050545]|</a:t>
            </a:r>
            <a:r>
              <a:rPr lang="en-US" dirty="0" err="1"/>
              <a:t>Att</a:t>
            </a:r>
            <a:r>
              <a:rPr lang="en-US" dirty="0"/>
              <a:t> X16x11 is [&gt;158.092819]|</a:t>
            </a:r>
            <a:r>
              <a:rPr lang="en-US" dirty="0" err="1"/>
              <a:t>Att</a:t>
            </a:r>
            <a:r>
              <a:rPr lang="en-US" dirty="0"/>
              <a:t> X19x12 is [&gt;98.049377]|</a:t>
            </a:r>
            <a:r>
              <a:rPr lang="en-US" dirty="0" err="1"/>
              <a:t>Att</a:t>
            </a:r>
            <a:r>
              <a:rPr lang="en-US" dirty="0"/>
              <a:t> X19x19 is [&gt;177.886169]|</a:t>
            </a:r>
            <a:r>
              <a:rPr lang="en-US" dirty="0" err="1"/>
              <a:t>Att</a:t>
            </a:r>
            <a:r>
              <a:rPr lang="en-US" dirty="0"/>
              <a:t> X21x16 is [&gt;91.673332]|</a:t>
            </a:r>
            <a:r>
              <a:rPr lang="en-US" dirty="0" err="1"/>
              <a:t>Att</a:t>
            </a:r>
            <a:r>
              <a:rPr lang="en-US" dirty="0"/>
              <a:t> X24x13 is [&lt;0.000000]|6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X10x7 is [&gt;6.055946]|</a:t>
            </a:r>
            <a:r>
              <a:rPr lang="en-US" dirty="0" err="1"/>
              <a:t>Att</a:t>
            </a:r>
            <a:r>
              <a:rPr lang="en-US" dirty="0"/>
              <a:t> X10x19 is [&gt;51.134369]|</a:t>
            </a:r>
            <a:r>
              <a:rPr lang="en-US" dirty="0" err="1"/>
              <a:t>Att</a:t>
            </a:r>
            <a:r>
              <a:rPr lang="en-US" dirty="0"/>
              <a:t> X11x11 is [&gt;87.384544]|</a:t>
            </a:r>
            <a:r>
              <a:rPr lang="en-US" dirty="0" err="1"/>
              <a:t>Att</a:t>
            </a:r>
            <a:r>
              <a:rPr lang="en-US" dirty="0"/>
              <a:t> X11x16 is [&gt;0.484161]|</a:t>
            </a:r>
            <a:r>
              <a:rPr lang="en-US" dirty="0" err="1"/>
              <a:t>Att</a:t>
            </a:r>
            <a:r>
              <a:rPr lang="en-US" dirty="0"/>
              <a:t> X13x15 is [&lt;235.868332]|</a:t>
            </a:r>
            <a:r>
              <a:rPr lang="en-US" dirty="0" err="1"/>
              <a:t>Att</a:t>
            </a:r>
            <a:r>
              <a:rPr lang="en-US" dirty="0"/>
              <a:t> X16x13 is [&lt;0.000000]|</a:t>
            </a:r>
            <a:r>
              <a:rPr lang="en-US" dirty="0" err="1"/>
              <a:t>Att</a:t>
            </a:r>
            <a:r>
              <a:rPr lang="en-US" dirty="0"/>
              <a:t> X19x20 is [&lt;80.263817]|</a:t>
            </a:r>
            <a:r>
              <a:rPr lang="en-US" dirty="0" err="1"/>
              <a:t>Att</a:t>
            </a:r>
            <a:r>
              <a:rPr lang="en-US" dirty="0"/>
              <a:t> X20x22 is [&lt;235.509308]|</a:t>
            </a:r>
            <a:r>
              <a:rPr lang="en-US" dirty="0" err="1"/>
              <a:t>Att</a:t>
            </a:r>
            <a:r>
              <a:rPr lang="en-US" dirty="0"/>
              <a:t> X21x22 is [&lt;166.797318]|7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X7x15 is [&gt;3.314911]|</a:t>
            </a:r>
            <a:r>
              <a:rPr lang="en-US" dirty="0" err="1"/>
              <a:t>Att</a:t>
            </a:r>
            <a:r>
              <a:rPr lang="en-US" dirty="0"/>
              <a:t> X13x17 is [&lt;3.628872]|</a:t>
            </a:r>
            <a:r>
              <a:rPr lang="en-US" dirty="0" err="1"/>
              <a:t>Att</a:t>
            </a:r>
            <a:r>
              <a:rPr lang="en-US" dirty="0"/>
              <a:t> X16x8 is [&gt;124.701294]|</a:t>
            </a:r>
            <a:r>
              <a:rPr lang="en-US" dirty="0" err="1"/>
              <a:t>Att</a:t>
            </a:r>
            <a:r>
              <a:rPr lang="en-US" dirty="0"/>
              <a:t> X16x17 is [&lt;0.000000]|</a:t>
            </a:r>
            <a:r>
              <a:rPr lang="en-US" dirty="0" err="1"/>
              <a:t>Att</a:t>
            </a:r>
            <a:r>
              <a:rPr lang="en-US" dirty="0"/>
              <a:t> X17x12 is [&lt;165.184128]|</a:t>
            </a:r>
            <a:r>
              <a:rPr lang="en-US" dirty="0" err="1"/>
              <a:t>Att</a:t>
            </a:r>
            <a:r>
              <a:rPr lang="en-US" dirty="0"/>
              <a:t> X19x22 is [&gt;195.117081]|</a:t>
            </a:r>
            <a:r>
              <a:rPr lang="en-US" dirty="0" err="1"/>
              <a:t>Att</a:t>
            </a:r>
            <a:r>
              <a:rPr lang="en-US" dirty="0"/>
              <a:t> X20x14 is [&lt;121.442223]|0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X10x23 is [&lt;145.689911]|</a:t>
            </a:r>
            <a:r>
              <a:rPr lang="en-US" dirty="0" err="1"/>
              <a:t>Att</a:t>
            </a:r>
            <a:r>
              <a:rPr lang="en-US" dirty="0"/>
              <a:t> X11x21 is [&gt;82.312256]|</a:t>
            </a:r>
            <a:r>
              <a:rPr lang="en-US" dirty="0" err="1"/>
              <a:t>Att</a:t>
            </a:r>
            <a:r>
              <a:rPr lang="en-US" dirty="0"/>
              <a:t> X15x10 is [&gt;171.899384]|</a:t>
            </a:r>
            <a:r>
              <a:rPr lang="en-US" dirty="0" err="1"/>
              <a:t>Att</a:t>
            </a:r>
            <a:r>
              <a:rPr lang="en-US" dirty="0"/>
              <a:t> X15x13 is [&lt;10.252256]|</a:t>
            </a:r>
            <a:r>
              <a:rPr lang="en-US" dirty="0" err="1"/>
              <a:t>Att</a:t>
            </a:r>
            <a:r>
              <a:rPr lang="en-US" dirty="0"/>
              <a:t> X18x15 is [&lt;0.000000]|</a:t>
            </a:r>
            <a:r>
              <a:rPr lang="en-US" dirty="0" err="1"/>
              <a:t>Att</a:t>
            </a:r>
            <a:r>
              <a:rPr lang="en-US" dirty="0"/>
              <a:t> X18x24 is [&lt;173.719864]|</a:t>
            </a:r>
            <a:r>
              <a:rPr lang="en-US" dirty="0" err="1"/>
              <a:t>Att</a:t>
            </a:r>
            <a:r>
              <a:rPr lang="en-US" dirty="0"/>
              <a:t> X23x11 is [&gt;156.670639]|0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X4x16 is [&gt;0.243688]|</a:t>
            </a:r>
            <a:r>
              <a:rPr lang="en-US" dirty="0" err="1"/>
              <a:t>Att</a:t>
            </a:r>
            <a:r>
              <a:rPr lang="en-US" dirty="0"/>
              <a:t> X8x18 is [&lt;161.434006]|</a:t>
            </a:r>
            <a:r>
              <a:rPr lang="en-US" dirty="0" err="1"/>
              <a:t>Att</a:t>
            </a:r>
            <a:r>
              <a:rPr lang="en-US" dirty="0"/>
              <a:t> X12x11 is [&gt;124.984222]|</a:t>
            </a:r>
            <a:r>
              <a:rPr lang="en-US" dirty="0" err="1"/>
              <a:t>Att</a:t>
            </a:r>
            <a:r>
              <a:rPr lang="en-US" dirty="0"/>
              <a:t> X15x17 is [&gt;87.880379]|</a:t>
            </a:r>
            <a:r>
              <a:rPr lang="en-US" dirty="0" err="1"/>
              <a:t>Att</a:t>
            </a:r>
            <a:r>
              <a:rPr lang="en-US" dirty="0"/>
              <a:t> X17x9 is [&gt;49.992168]|</a:t>
            </a:r>
            <a:r>
              <a:rPr lang="en-US" dirty="0" err="1"/>
              <a:t>Att</a:t>
            </a:r>
            <a:r>
              <a:rPr lang="en-US" dirty="0"/>
              <a:t> X21x13 is [&gt;158.043808]|6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X9x10 is [&gt;193.611679]|</a:t>
            </a:r>
            <a:r>
              <a:rPr lang="en-US" dirty="0" err="1"/>
              <a:t>Att</a:t>
            </a:r>
            <a:r>
              <a:rPr lang="en-US" dirty="0"/>
              <a:t> X10x13 is [&gt;101.181999]|</a:t>
            </a:r>
            <a:r>
              <a:rPr lang="en-US" dirty="0" err="1"/>
              <a:t>Att</a:t>
            </a:r>
            <a:r>
              <a:rPr lang="en-US" dirty="0"/>
              <a:t> X14x13 is [&lt;166.309311]|</a:t>
            </a:r>
            <a:r>
              <a:rPr lang="en-US" dirty="0" err="1"/>
              <a:t>Att</a:t>
            </a:r>
            <a:r>
              <a:rPr lang="en-US" dirty="0"/>
              <a:t> X16x13 is [&lt;24.845459]|</a:t>
            </a:r>
            <a:r>
              <a:rPr lang="en-US" dirty="0" err="1"/>
              <a:t>Att</a:t>
            </a:r>
            <a:r>
              <a:rPr lang="en-US" dirty="0"/>
              <a:t> X19x16 is [&gt;116.028320]|</a:t>
            </a:r>
            <a:r>
              <a:rPr lang="en-US" dirty="0" err="1"/>
              <a:t>Att</a:t>
            </a:r>
            <a:r>
              <a:rPr lang="en-US" dirty="0"/>
              <a:t> X26x12 is [&gt;36.771595]|7</a:t>
            </a:r>
          </a:p>
          <a:p>
            <a:pPr marL="0" indent="0">
              <a:buNone/>
            </a:pPr>
            <a:r>
              <a:rPr lang="en-US" dirty="0" err="1"/>
              <a:t>Att</a:t>
            </a:r>
            <a:r>
              <a:rPr lang="en-US" dirty="0"/>
              <a:t> X3x12 is [&lt;249.905151]|</a:t>
            </a:r>
            <a:r>
              <a:rPr lang="en-US" dirty="0" err="1"/>
              <a:t>Att</a:t>
            </a:r>
            <a:r>
              <a:rPr lang="en-US" dirty="0"/>
              <a:t> X5x13 is [&gt;6.543748]|</a:t>
            </a:r>
            <a:r>
              <a:rPr lang="en-US" dirty="0" err="1"/>
              <a:t>Att</a:t>
            </a:r>
            <a:r>
              <a:rPr lang="en-US" dirty="0"/>
              <a:t> X11x15 is [&lt;236.782028]|</a:t>
            </a:r>
            <a:r>
              <a:rPr lang="en-US" dirty="0" err="1"/>
              <a:t>Att</a:t>
            </a:r>
            <a:r>
              <a:rPr lang="en-US" dirty="0"/>
              <a:t> X13x8 is [&lt;0.000000]|</a:t>
            </a:r>
            <a:r>
              <a:rPr lang="en-US" dirty="0" err="1"/>
              <a:t>Att</a:t>
            </a:r>
            <a:r>
              <a:rPr lang="en-US" dirty="0"/>
              <a:t> X20x14 is [&gt;158.256897]|</a:t>
            </a:r>
            <a:r>
              <a:rPr lang="en-US" dirty="0" err="1"/>
              <a:t>Att</a:t>
            </a:r>
            <a:r>
              <a:rPr lang="en-US" dirty="0"/>
              <a:t> X21x8 is [94.353569,254.338348]|</a:t>
            </a:r>
            <a:r>
              <a:rPr lang="en-US" dirty="0" err="1"/>
              <a:t>Att</a:t>
            </a:r>
            <a:r>
              <a:rPr lang="en-US" dirty="0"/>
              <a:t> X22x17 is [&lt;146.934280]|</a:t>
            </a:r>
            <a:r>
              <a:rPr lang="en-US" dirty="0" err="1"/>
              <a:t>Att</a:t>
            </a:r>
            <a:r>
              <a:rPr lang="en-US" dirty="0"/>
              <a:t> X23x11 is [&lt;176.656723]|2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tail -1 rules_test1Fold0rep1.dat </a:t>
            </a:r>
          </a:p>
          <a:p>
            <a:pPr marL="0" indent="0">
              <a:buNone/>
            </a:pPr>
            <a:r>
              <a:rPr lang="en-US" dirty="0"/>
              <a:t>Default rule -&gt; 1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4993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ensemble of </a:t>
            </a:r>
            <a:r>
              <a:rPr lang="en-US" dirty="0" err="1" smtClean="0"/>
              <a:t>BioHEL</a:t>
            </a:r>
            <a:r>
              <a:rPr lang="en-US" dirty="0" smtClean="0"/>
              <a:t> rule sets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err="1">
                <a:latin typeface="Courier"/>
                <a:cs typeface="Courier"/>
              </a:rPr>
              <a:t>classifierEnsemble.pl</a:t>
            </a:r>
            <a:r>
              <a:rPr lang="en-US" sz="3000" dirty="0">
                <a:latin typeface="Courier"/>
                <a:cs typeface="Courier"/>
              </a:rPr>
              <a:t> TestFold0 rules_test1Fold0rep* &gt; pred1Fold0.</a:t>
            </a:r>
            <a:r>
              <a:rPr lang="en-US" sz="3000" dirty="0" smtClean="0">
                <a:latin typeface="Courier"/>
                <a:cs typeface="Courier"/>
              </a:rPr>
              <a:t>out</a:t>
            </a:r>
          </a:p>
          <a:p>
            <a:endParaRPr lang="en-US" sz="3000" dirty="0">
              <a:latin typeface="Courier"/>
              <a:cs typeface="Courier"/>
            </a:endParaRPr>
          </a:p>
          <a:p>
            <a:r>
              <a:rPr lang="en-US" sz="3000" dirty="0" smtClean="0">
                <a:cs typeface="Calibri Light"/>
              </a:rPr>
              <a:t>Format of the output file</a:t>
            </a:r>
          </a:p>
          <a:p>
            <a:pPr lvl="1"/>
            <a:r>
              <a:rPr lang="en-US" sz="3000" dirty="0" smtClean="0">
                <a:cs typeface="Calibri Light"/>
              </a:rPr>
              <a:t>One line per test instance</a:t>
            </a:r>
          </a:p>
          <a:p>
            <a:pPr lvl="1"/>
            <a:r>
              <a:rPr lang="en-US" sz="3000" dirty="0" smtClean="0">
                <a:cs typeface="Calibri Light"/>
              </a:rPr>
              <a:t>&lt;predicted class&gt; &lt;real class&gt;</a:t>
            </a:r>
            <a:endParaRPr lang="en-US" sz="3000" dirty="0">
              <a:cs typeface="Calibri Ligh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$ head pred1Fold0.out</a:t>
            </a:r>
          </a:p>
          <a:p>
            <a:pPr marL="0" indent="0">
              <a:buNone/>
            </a:pPr>
            <a:r>
              <a:rPr lang="ru-RU" dirty="0"/>
              <a:t>7 7</a:t>
            </a:r>
          </a:p>
          <a:p>
            <a:pPr marL="0" indent="0">
              <a:buNone/>
            </a:pPr>
            <a:r>
              <a:rPr lang="is-IS" dirty="0"/>
              <a:t>2 2</a:t>
            </a:r>
          </a:p>
          <a:p>
            <a:pPr marL="0" indent="0">
              <a:buNone/>
            </a:pPr>
            <a:r>
              <a:rPr lang="ru-RU" dirty="0"/>
              <a:t>1 1</a:t>
            </a:r>
          </a:p>
          <a:p>
            <a:pPr marL="0" indent="0">
              <a:buNone/>
            </a:pPr>
            <a:r>
              <a:rPr lang="fr-FR" dirty="0"/>
              <a:t>0 0</a:t>
            </a:r>
          </a:p>
          <a:p>
            <a:pPr marL="0" indent="0">
              <a:buNone/>
            </a:pPr>
            <a:r>
              <a:rPr lang="fr-FR" dirty="0"/>
              <a:t>4 4</a:t>
            </a:r>
          </a:p>
          <a:p>
            <a:pPr marL="0" indent="0">
              <a:buNone/>
            </a:pPr>
            <a:r>
              <a:rPr lang="ru-RU" dirty="0"/>
              <a:t>1 1</a:t>
            </a:r>
          </a:p>
          <a:p>
            <a:pPr marL="0" indent="0">
              <a:buNone/>
            </a:pPr>
            <a:r>
              <a:rPr lang="ru-RU" dirty="0"/>
              <a:t>4 4</a:t>
            </a:r>
          </a:p>
          <a:p>
            <a:pPr marL="0" indent="0">
              <a:buNone/>
            </a:pPr>
            <a:r>
              <a:rPr lang="fi-FI" dirty="0"/>
              <a:t>9 9</a:t>
            </a:r>
          </a:p>
          <a:p>
            <a:pPr marL="0" indent="0">
              <a:buNone/>
            </a:pPr>
            <a:r>
              <a:rPr lang="fi-FI" dirty="0"/>
              <a:t>5 5</a:t>
            </a:r>
          </a:p>
          <a:p>
            <a:pPr marL="0" indent="0">
              <a:buNone/>
            </a:pPr>
            <a:r>
              <a:rPr lang="fi-FI" dirty="0"/>
              <a:t>9 9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52" y="24832"/>
            <a:ext cx="10515600" cy="1325563"/>
          </a:xfrm>
        </p:spPr>
        <p:txBody>
          <a:bodyPr/>
          <a:lstStyle/>
          <a:p>
            <a:r>
              <a:rPr lang="en-US" dirty="0" smtClean="0"/>
              <a:t>And evaluating the predictive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051" y="1350395"/>
            <a:ext cx="116849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 cat pred1Fold0.out | </a:t>
            </a:r>
            <a:r>
              <a:rPr lang="en-US" sz="1600" dirty="0" err="1">
                <a:latin typeface="Courier"/>
                <a:cs typeface="Courier"/>
              </a:rPr>
              <a:t>evaluatePerformance.pl</a:t>
            </a:r>
            <a:r>
              <a:rPr lang="en-US" sz="16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Acc</a:t>
            </a:r>
            <a:r>
              <a:rPr lang="en-US" sz="1600" dirty="0">
                <a:latin typeface="Courier"/>
                <a:cs typeface="Courier"/>
              </a:rPr>
              <a:t> on dataset 0.954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Confusion matrix. Rows = real class, Columns = pred. class</a:t>
            </a:r>
          </a:p>
          <a:p>
            <a:pPr marL="0" indent="0">
              <a:buNone/>
            </a:pPr>
            <a:r>
              <a:rPr lang="is-IS" sz="1600" dirty="0">
                <a:latin typeface="Courier"/>
                <a:cs typeface="Courier"/>
              </a:rPr>
              <a:t>	0	1	2	3	4	5	6	7	8	9	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----------------------------------------------------------------------------------------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0|	962	0	1	0	0	2	8	2	5	0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1|	0	1118	5	2	0	1	6	0	3	0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2|	8	0	974	9	7	2	4	7	19	2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3|	0	0	8	968	1	5	1	9	15	3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4|	1	0	2	1	933	0	9	1	6	29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5|	4	0	4	20	3	828	10	4	15	4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6|	6	2	2	1	9	12	919	0	6	1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7|	2	3	22	4	3	0	0	963	1	30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8|	4	0	5	9	10	8	4	4	921	9	</a:t>
            </a:r>
          </a:p>
          <a:p>
            <a:pPr marL="0" indent="0">
              <a:buNone/>
            </a:pPr>
            <a:r>
              <a:rPr lang="hr-HR" sz="1600" dirty="0">
                <a:latin typeface="Courier"/>
                <a:cs typeface="Courier"/>
              </a:rPr>
              <a:t>9|	5	5	2	11	16	4	0	7	5	954	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499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BioHEL</a:t>
            </a:r>
            <a:r>
              <a:rPr lang="en-US" dirty="0"/>
              <a:t> hands-on demo</a:t>
            </a:r>
            <a:br>
              <a:rPr lang="en-US" dirty="0"/>
            </a:br>
            <a:r>
              <a:rPr lang="en-US" dirty="0"/>
              <a:t>IWLCS 2019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23016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975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BioHEL</a:t>
            </a:r>
            <a:r>
              <a:rPr lang="en-US" sz="4800" dirty="0" smtClean="0"/>
              <a:t> in a nutshell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86055"/>
            <a:ext cx="5120860" cy="4351338"/>
          </a:xfrm>
        </p:spPr>
        <p:txBody>
          <a:bodyPr>
            <a:noAutofit/>
          </a:bodyPr>
          <a:lstStyle/>
          <a:p>
            <a:r>
              <a:rPr lang="en-GB" sz="2400" dirty="0" err="1">
                <a:cs typeface="Calibri Light"/>
              </a:rPr>
              <a:t>BioHEL</a:t>
            </a:r>
            <a:r>
              <a:rPr lang="en-GB" sz="2400" dirty="0">
                <a:cs typeface="Calibri Light"/>
              </a:rPr>
              <a:t> </a:t>
            </a:r>
            <a:r>
              <a:rPr lang="en-GB" sz="2400" dirty="0" smtClean="0">
                <a:cs typeface="Calibri Light"/>
              </a:rPr>
              <a:t>is </a:t>
            </a:r>
            <a:r>
              <a:rPr lang="en-GB" sz="2400" dirty="0">
                <a:cs typeface="Calibri Light"/>
              </a:rPr>
              <a:t>an evolutionary machine learning system  designed explicitly to deal with noisy large-scale datasets</a:t>
            </a:r>
          </a:p>
          <a:p>
            <a:r>
              <a:rPr lang="en-GB" sz="2400" dirty="0">
                <a:cs typeface="Calibri Light"/>
              </a:rPr>
              <a:t>It learns sets of classification rules by applying the separate-and-conquer approach of rule </a:t>
            </a:r>
            <a:r>
              <a:rPr lang="en-GB" sz="2400" dirty="0" smtClean="0">
                <a:cs typeface="Calibri Light"/>
              </a:rPr>
              <a:t>learning</a:t>
            </a:r>
          </a:p>
          <a:p>
            <a:r>
              <a:rPr lang="en-GB" sz="2400" dirty="0" smtClean="0">
                <a:cs typeface="Calibri Light"/>
              </a:rPr>
              <a:t>Is it Pittsburgh?</a:t>
            </a:r>
          </a:p>
          <a:p>
            <a:pPr lvl="1"/>
            <a:r>
              <a:rPr lang="en-GB" sz="2000" dirty="0" smtClean="0">
                <a:cs typeface="Calibri Light"/>
              </a:rPr>
              <a:t>Probably not: An individual is not the whole solution</a:t>
            </a:r>
          </a:p>
          <a:p>
            <a:r>
              <a:rPr lang="en-GB" sz="2400" dirty="0" smtClean="0">
                <a:cs typeface="Calibri Light"/>
              </a:rPr>
              <a:t>Is it Michigan?</a:t>
            </a:r>
          </a:p>
          <a:p>
            <a:pPr lvl="1"/>
            <a:r>
              <a:rPr lang="en-GB" sz="2000" dirty="0" smtClean="0">
                <a:cs typeface="Calibri Light"/>
              </a:rPr>
              <a:t>While individuals are single rules, there is no RL component</a:t>
            </a:r>
            <a:endParaRPr lang="en-GB" sz="2000" dirty="0">
              <a:cs typeface="Calibri Light"/>
            </a:endParaRP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349819" y="1686055"/>
            <a:ext cx="584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Function </a:t>
            </a:r>
            <a:r>
              <a:rPr lang="en-US" sz="2000" dirty="0" err="1">
                <a:latin typeface="Courier"/>
                <a:cs typeface="Courier"/>
              </a:rPr>
              <a:t>IterativeRuleLearning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TrainingSet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Solution</a:t>
            </a:r>
            <a:r>
              <a:rPr lang="en-US" sz="2000" dirty="0">
                <a:latin typeface="Courier"/>
                <a:cs typeface="Courier"/>
              </a:rPr>
              <a:t> = Create empty rule set</a:t>
            </a:r>
          </a:p>
          <a:p>
            <a:r>
              <a:rPr lang="en-US" sz="2000" dirty="0">
                <a:latin typeface="Courier"/>
                <a:cs typeface="Courier"/>
              </a:rPr>
              <a:t>While(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is not empty) {</a:t>
            </a: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>
                <a:latin typeface="Courier"/>
                <a:cs typeface="Courier"/>
              </a:rPr>
              <a:t>Rule</a:t>
            </a:r>
            <a:r>
              <a:rPr lang="en-US" sz="2000" dirty="0">
                <a:latin typeface="Courier"/>
                <a:cs typeface="Courier"/>
              </a:rPr>
              <a:t> = Run Genetic Algorithm to generate a rule from </a:t>
            </a:r>
            <a:r>
              <a:rPr lang="en-US" sz="2000" b="1" dirty="0">
                <a:latin typeface="Courier"/>
                <a:cs typeface="Courier"/>
              </a:rPr>
              <a:t>TR</a:t>
            </a:r>
          </a:p>
          <a:p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dirty="0">
                <a:latin typeface="Courier"/>
                <a:cs typeface="Courier"/>
              </a:rPr>
              <a:t>Add </a:t>
            </a:r>
            <a:r>
              <a:rPr lang="en-US" sz="2000" b="1" dirty="0">
                <a:latin typeface="Courier"/>
                <a:cs typeface="Courier"/>
              </a:rPr>
              <a:t>Rule</a:t>
            </a:r>
            <a:r>
              <a:rPr lang="en-US" sz="2000" dirty="0">
                <a:latin typeface="Courier"/>
                <a:cs typeface="Courier"/>
              </a:rPr>
              <a:t> to </a:t>
            </a:r>
            <a:r>
              <a:rPr lang="en-US" sz="2000" b="1" dirty="0">
                <a:latin typeface="Courier"/>
                <a:cs typeface="Courier"/>
              </a:rPr>
              <a:t>Solution</a:t>
            </a:r>
          </a:p>
          <a:p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dirty="0">
                <a:latin typeface="Courier"/>
                <a:cs typeface="Courier"/>
              </a:rPr>
              <a:t>Remove from </a:t>
            </a:r>
            <a:r>
              <a:rPr lang="en-US" sz="2000" b="1" dirty="0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the examples covered by </a:t>
            </a:r>
            <a:r>
              <a:rPr lang="en-US" sz="2000" b="1" dirty="0">
                <a:latin typeface="Courier"/>
                <a:cs typeface="Courier"/>
              </a:rPr>
              <a:t>Rule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Return </a:t>
            </a:r>
            <a:r>
              <a:rPr lang="en-US" sz="2000" b="1" dirty="0">
                <a:latin typeface="Courier"/>
                <a:cs typeface="Courier"/>
              </a:rPr>
              <a:t>Solution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215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 Light"/>
              </a:rPr>
              <a:t>J. Bacardit, E.K. Burke and N. </a:t>
            </a:r>
            <a:r>
              <a:rPr lang="en-US" dirty="0" err="1" smtClean="0">
                <a:latin typeface="Calibri Light"/>
              </a:rPr>
              <a:t>Krasnogor</a:t>
            </a:r>
            <a:r>
              <a:rPr lang="en-US" dirty="0" smtClean="0">
                <a:latin typeface="Calibri Light"/>
              </a:rPr>
              <a:t>. Improving </a:t>
            </a:r>
            <a:r>
              <a:rPr lang="en-US" dirty="0">
                <a:latin typeface="Calibri Light"/>
              </a:rPr>
              <a:t>the scalability of rule-based evolutionary </a:t>
            </a:r>
            <a:r>
              <a:rPr lang="en-US" dirty="0" smtClean="0">
                <a:latin typeface="Calibri Light"/>
              </a:rPr>
              <a:t>learning. </a:t>
            </a:r>
            <a:r>
              <a:rPr lang="en-US" dirty="0" err="1" smtClean="0">
                <a:latin typeface="Calibri Light"/>
              </a:rPr>
              <a:t>Memetic</a:t>
            </a:r>
            <a:r>
              <a:rPr lang="en-US" dirty="0" smtClean="0">
                <a:latin typeface="Calibri Light"/>
              </a:rPr>
              <a:t> </a:t>
            </a:r>
            <a:r>
              <a:rPr lang="en-US" dirty="0">
                <a:latin typeface="Calibri Light"/>
              </a:rPr>
              <a:t>Computing journal 1(1):55-67, 2009</a:t>
            </a:r>
          </a:p>
        </p:txBody>
      </p:sp>
    </p:spTree>
    <p:extLst>
      <p:ext uri="{BB962C8B-B14F-4D97-AF65-F5344CB8AC3E}">
        <p14:creationId xmlns:p14="http://schemas.microsoft.com/office/powerpoint/2010/main" val="56356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BioHEL’s</a:t>
            </a:r>
            <a:r>
              <a:rPr lang="en-US" dirty="0" smtClean="0"/>
              <a:t> fitness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US" sz="2400" dirty="0">
                <a:cs typeface="Calibri Light"/>
              </a:rPr>
              <a:t>An objective function based on the Minimum-Description-Length (MDL) </a:t>
            </a:r>
            <a:r>
              <a:rPr lang="en-GB" sz="2400" dirty="0">
                <a:cs typeface="Calibri Light"/>
              </a:rPr>
              <a:t>(Rissanen,1978)</a:t>
            </a:r>
            <a:r>
              <a:rPr lang="en-US" sz="2400" dirty="0">
                <a:cs typeface="Calibri Light"/>
              </a:rPr>
              <a:t> principle that tries to promote rules with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High accuracy: not making mistakes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High coverage: covering as much examples as possible without sacrificing accuracy. Recall (TP/(TP+FN)) will be used to define </a:t>
            </a:r>
            <a:r>
              <a:rPr lang="en-US" sz="2000" dirty="0" smtClean="0">
                <a:ea typeface="Calibri Light"/>
                <a:cs typeface="Calibri Light"/>
              </a:rPr>
              <a:t>class-wise coverage</a:t>
            </a:r>
            <a:endParaRPr lang="en-US" sz="2000" dirty="0">
              <a:ea typeface="Calibri Light"/>
              <a:cs typeface="Calibri Light"/>
            </a:endParaRPr>
          </a:p>
          <a:p>
            <a:pPr lvl="1"/>
            <a:r>
              <a:rPr lang="en-US" sz="2000" dirty="0">
                <a:ea typeface="Calibri Light"/>
                <a:cs typeface="Calibri Light"/>
              </a:rPr>
              <a:t>Low complexity: rules as simple and general as possible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The objective function is a linear combination of the three objectives above</a:t>
            </a:r>
          </a:p>
          <a:p>
            <a:pPr>
              <a:buNone/>
            </a:pPr>
            <a:r>
              <a:rPr lang="en-US" sz="2400" dirty="0">
                <a:cs typeface="Calibri Light"/>
              </a:rPr>
              <a:t>  </a:t>
            </a:r>
          </a:p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Coverage is redefined to enforce it is not ignored at the expense of accuracy</a:t>
            </a:r>
            <a:endParaRPr lang="en-US" sz="2400" dirty="0"/>
          </a:p>
        </p:txBody>
      </p:sp>
      <p:pic>
        <p:nvPicPr>
          <p:cNvPr id="6" name="Picture 6" descr="fitnes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422" y="3054750"/>
            <a:ext cx="4572000" cy="3297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0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BioHEL’s</a:t>
            </a:r>
            <a:r>
              <a:rPr lang="en-US" dirty="0" smtClean="0"/>
              <a:t> main components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cs typeface="Calibri Light"/>
              </a:rPr>
              <a:t>An explicit default rule mechanism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Generating more compact rule sets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Iterative process terminates when it is impossible to evolve a rule where the associated class is the majority class among the matched examples</a:t>
            </a:r>
          </a:p>
          <a:p>
            <a:pPr lvl="1"/>
            <a:r>
              <a:rPr lang="en-US" sz="2000" dirty="0">
                <a:ea typeface="Calibri Light"/>
                <a:cs typeface="Calibri Light"/>
              </a:rPr>
              <a:t>At this point, all remaining training instances are assigned to the default </a:t>
            </a:r>
            <a:r>
              <a:rPr lang="en-US" sz="2000" dirty="0" smtClean="0">
                <a:ea typeface="Calibri Light"/>
                <a:cs typeface="Calibri Light"/>
              </a:rPr>
              <a:t>class</a:t>
            </a:r>
            <a:endParaRPr lang="en-US" sz="2400" dirty="0" smtClean="0">
              <a:cs typeface="Calibri Light"/>
            </a:endParaRPr>
          </a:p>
          <a:p>
            <a:r>
              <a:rPr lang="en-US" sz="2400" dirty="0" smtClean="0">
                <a:cs typeface="Calibri Light"/>
              </a:rPr>
              <a:t>Attribute </a:t>
            </a:r>
            <a:r>
              <a:rPr lang="en-US" sz="2400" dirty="0">
                <a:cs typeface="Calibri Light"/>
              </a:rPr>
              <a:t>list rule </a:t>
            </a:r>
            <a:r>
              <a:rPr lang="en-US" sz="2400" dirty="0" smtClean="0">
                <a:cs typeface="Calibri Light"/>
              </a:rPr>
              <a:t>representation [Bacardit et al., 2009]</a:t>
            </a:r>
            <a:endParaRPr lang="en-US" sz="2400" dirty="0">
              <a:cs typeface="Calibri Light"/>
            </a:endParaRPr>
          </a:p>
          <a:p>
            <a:pPr lvl="1"/>
            <a:r>
              <a:rPr lang="en-US" sz="2000" dirty="0" err="1" smtClean="0">
                <a:ea typeface="Calibri Light"/>
                <a:cs typeface="Calibri Light"/>
              </a:rPr>
              <a:t>Embeded</a:t>
            </a:r>
            <a:r>
              <a:rPr lang="en-US" sz="2000" dirty="0" smtClean="0">
                <a:ea typeface="Calibri Light"/>
                <a:cs typeface="Calibri Light"/>
              </a:rPr>
              <a:t> rule-wise feature selection. Automatically </a:t>
            </a:r>
            <a:r>
              <a:rPr lang="en-US" sz="2000" dirty="0">
                <a:ea typeface="Calibri Light"/>
                <a:cs typeface="Calibri Light"/>
              </a:rPr>
              <a:t>identifying the relevant attributes for a given rule and discarding all the other </a:t>
            </a:r>
            <a:r>
              <a:rPr lang="en-US" sz="2000" dirty="0" smtClean="0">
                <a:ea typeface="Calibri Light"/>
                <a:cs typeface="Calibri Light"/>
              </a:rPr>
              <a:t>ones</a:t>
            </a:r>
          </a:p>
          <a:p>
            <a:r>
              <a:rPr lang="en-US" sz="2400" dirty="0">
                <a:cs typeface="Calibri Light"/>
              </a:rPr>
              <a:t>The ILAS windowing </a:t>
            </a:r>
            <a:r>
              <a:rPr lang="en-US" sz="2400" dirty="0" smtClean="0">
                <a:cs typeface="Calibri Light"/>
              </a:rPr>
              <a:t>scheme [Bacardit et al., 2004]</a:t>
            </a:r>
            <a:endParaRPr lang="en-US" sz="2400" dirty="0">
              <a:cs typeface="Calibri Light"/>
            </a:endParaRPr>
          </a:p>
          <a:p>
            <a:pPr lvl="1"/>
            <a:r>
              <a:rPr lang="en-US" sz="2000" dirty="0">
                <a:ea typeface="Calibri Light"/>
                <a:cs typeface="Calibri Light"/>
              </a:rPr>
              <a:t>Efficiency enhancement method, not all training points are used for each fitness </a:t>
            </a:r>
            <a:r>
              <a:rPr lang="en-US" sz="2000" dirty="0" smtClean="0">
                <a:ea typeface="Calibri Light"/>
                <a:cs typeface="Calibri Light"/>
              </a:rPr>
              <a:t>computation</a:t>
            </a:r>
          </a:p>
          <a:p>
            <a:r>
              <a:rPr lang="en-US" sz="2400" dirty="0" smtClean="0">
                <a:ea typeface="Calibri Light"/>
                <a:cs typeface="Calibri Light"/>
              </a:rPr>
              <a:t>GPU implementation of its rule evaluation [Franco et al., 2010]</a:t>
            </a:r>
          </a:p>
          <a:p>
            <a:pPr lvl="1"/>
            <a:r>
              <a:rPr lang="en-US" sz="2000" dirty="0" smtClean="0">
                <a:ea typeface="Calibri Light"/>
                <a:cs typeface="Calibri Light"/>
              </a:rPr>
              <a:t>Speedups of ~60X on its own, speedups of ~700X when combined with ILAS windowing </a:t>
            </a:r>
          </a:p>
          <a:p>
            <a:r>
              <a:rPr lang="en-US" sz="2400" dirty="0" smtClean="0">
                <a:ea typeface="Calibri Light"/>
                <a:cs typeface="Calibri Light"/>
              </a:rPr>
              <a:t>With local search operators performing rule editing </a:t>
            </a:r>
            <a:r>
              <a:rPr lang="en-US" sz="2400" dirty="0"/>
              <a:t>[Calian &amp; </a:t>
            </a:r>
            <a:r>
              <a:rPr lang="en-US" sz="2400" dirty="0" smtClean="0"/>
              <a:t>Bacardit, </a:t>
            </a:r>
            <a:r>
              <a:rPr lang="en-US" sz="2400" dirty="0"/>
              <a:t>2013]</a:t>
            </a:r>
          </a:p>
          <a:p>
            <a:endParaRPr lang="en-US" sz="2400" dirty="0" smtClean="0">
              <a:ea typeface="Calibri Light"/>
              <a:cs typeface="Calibri Light"/>
            </a:endParaRPr>
          </a:p>
          <a:p>
            <a:pPr lvl="1"/>
            <a:endParaRPr lang="en-US" sz="2000" dirty="0">
              <a:ea typeface="Calibri Light"/>
              <a:cs typeface="Calibri Light"/>
            </a:endParaRPr>
          </a:p>
          <a:p>
            <a:endParaRPr lang="en-US" dirty="0">
              <a:ea typeface="Calibri Light"/>
              <a:cs typeface="Calibri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8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1129"/>
            <a:ext cx="10972800" cy="1143000"/>
          </a:xfrm>
        </p:spPr>
        <p:txBody>
          <a:bodyPr/>
          <a:lstStyle/>
          <a:p>
            <a:r>
              <a:rPr lang="en-US" dirty="0" err="1" smtClean="0"/>
              <a:t>BioHEL</a:t>
            </a:r>
            <a:r>
              <a:rPr lang="en-US" dirty="0" smtClean="0"/>
              <a:t> for Knowledge </a:t>
            </a:r>
            <a:r>
              <a:rPr lang="en-US" dirty="0"/>
              <a:t>E</a:t>
            </a:r>
            <a:r>
              <a:rPr lang="en-US" dirty="0" smtClean="0"/>
              <a:t>xtraction </a:t>
            </a:r>
            <a:r>
              <a:rPr lang="en-US" dirty="0"/>
              <a:t>from biodata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97" y="2736443"/>
            <a:ext cx="971156" cy="1090594"/>
          </a:xfrm>
          <a:prstGeom prst="rect">
            <a:avLst/>
          </a:prstGeom>
          <a:solidFill>
            <a:srgbClr val="3760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BioHEL</a:t>
            </a:r>
            <a:endParaRPr lang="en-US" sz="1200" dirty="0"/>
          </a:p>
        </p:txBody>
      </p:sp>
      <p:sp>
        <p:nvSpPr>
          <p:cNvPr id="18" name="Right Arrow 17"/>
          <p:cNvSpPr/>
          <p:nvPr/>
        </p:nvSpPr>
        <p:spPr>
          <a:xfrm>
            <a:off x="1011014" y="3121630"/>
            <a:ext cx="518549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556372" y="3088056"/>
            <a:ext cx="518549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unched Tape 19"/>
          <p:cNvSpPr/>
          <p:nvPr/>
        </p:nvSpPr>
        <p:spPr>
          <a:xfrm>
            <a:off x="3170367" y="2844436"/>
            <a:ext cx="1307591" cy="833396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Ensemble of Models	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19003" y="2442527"/>
            <a:ext cx="1088655" cy="1689243"/>
          </a:xfrm>
          <a:prstGeom prst="rect">
            <a:avLst/>
          </a:prstGeom>
          <a:solidFill>
            <a:srgbClr val="3760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Mining of models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266479" y="2633341"/>
            <a:ext cx="518549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unched Tape 25"/>
          <p:cNvSpPr/>
          <p:nvPr/>
        </p:nvSpPr>
        <p:spPr>
          <a:xfrm>
            <a:off x="6848565" y="2372857"/>
            <a:ext cx="1028997" cy="850688"/>
          </a:xfrm>
          <a:prstGeom prst="flowChartPunchedTap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Ranking of variables</a:t>
            </a:r>
          </a:p>
        </p:txBody>
      </p:sp>
      <p:sp>
        <p:nvSpPr>
          <p:cNvPr id="29" name="Can 28"/>
          <p:cNvSpPr/>
          <p:nvPr/>
        </p:nvSpPr>
        <p:spPr>
          <a:xfrm>
            <a:off x="77900" y="2747647"/>
            <a:ext cx="889752" cy="102863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Dataset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6266479" y="3558386"/>
            <a:ext cx="518549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566" y="3350344"/>
            <a:ext cx="1181089" cy="95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2602966" y="3086358"/>
            <a:ext cx="518549" cy="32812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84752" y="1523530"/>
            <a:ext cx="7597101" cy="5123851"/>
          </a:xfrm>
        </p:spPr>
        <p:txBody>
          <a:bodyPr>
            <a:normAutofit/>
          </a:bodyPr>
          <a:lstStyle/>
          <a:p>
            <a:r>
              <a:rPr lang="en-GB" dirty="0"/>
              <a:t>Systematic algorithmic pipelines to extract knowledge from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2400" dirty="0" smtClean="0">
              <a:cs typeface="Calibri Light"/>
            </a:endParaRPr>
          </a:p>
          <a:p>
            <a:r>
              <a:rPr lang="en-GB" sz="2400" dirty="0" smtClean="0">
                <a:cs typeface="Calibri Light"/>
              </a:rPr>
              <a:t>Heuristics </a:t>
            </a:r>
            <a:r>
              <a:rPr lang="en-GB" sz="2400" dirty="0">
                <a:cs typeface="Calibri Light"/>
              </a:rPr>
              <a:t>to identify reduced but highly predictive sets of variables (panels of biomarkers)</a:t>
            </a:r>
          </a:p>
          <a:p>
            <a:pPr lvl="1"/>
            <a:r>
              <a:rPr lang="en-US" sz="2000" dirty="0" smtClean="0">
                <a:cs typeface="Calibri Light"/>
              </a:rPr>
              <a:t>Swan et al. </a:t>
            </a:r>
            <a:r>
              <a:rPr lang="en-US" sz="2000" dirty="0"/>
              <a:t>BMC Genomics 2015, 16(</a:t>
            </a:r>
            <a:r>
              <a:rPr lang="en-US" sz="2000" dirty="0" err="1"/>
              <a:t>Suppl</a:t>
            </a:r>
            <a:r>
              <a:rPr lang="en-US" sz="2000" dirty="0"/>
              <a:t> 1):</a:t>
            </a:r>
            <a:r>
              <a:rPr lang="en-US" sz="2000" dirty="0" smtClean="0"/>
              <a:t>S2; </a:t>
            </a:r>
            <a:r>
              <a:rPr lang="en-US" sz="2000" dirty="0" smtClean="0">
                <a:cs typeface="Calibri Light"/>
              </a:rPr>
              <a:t> </a:t>
            </a:r>
            <a:r>
              <a:rPr lang="en-US" sz="2000" dirty="0" err="1" smtClean="0">
                <a:cs typeface="Calibri Light"/>
              </a:rPr>
              <a:t>Lazzarini</a:t>
            </a:r>
            <a:r>
              <a:rPr lang="en-US" sz="2000" dirty="0" smtClean="0">
                <a:cs typeface="Calibri Light"/>
              </a:rPr>
              <a:t> </a:t>
            </a:r>
            <a:r>
              <a:rPr lang="en-US" sz="2000" dirty="0">
                <a:cs typeface="Calibri Light"/>
              </a:rPr>
              <a:t>et al. BMC Bioinformatics 2017 18(1):322</a:t>
            </a:r>
          </a:p>
          <a:p>
            <a:r>
              <a:rPr lang="en-GB" sz="2400" dirty="0">
                <a:cs typeface="Calibri Light"/>
              </a:rPr>
              <a:t>Inference of networks of interactions</a:t>
            </a:r>
          </a:p>
          <a:p>
            <a:pPr lvl="1"/>
            <a:r>
              <a:rPr lang="en-GB" sz="2000" dirty="0" err="1">
                <a:cs typeface="Calibri Light"/>
              </a:rPr>
              <a:t>Lazzarini</a:t>
            </a:r>
            <a:r>
              <a:rPr lang="en-GB" sz="2000" dirty="0">
                <a:cs typeface="Calibri Light"/>
              </a:rPr>
              <a:t> et al. </a:t>
            </a:r>
            <a:r>
              <a:rPr lang="en-GB" sz="2000" dirty="0" err="1">
                <a:cs typeface="Calibri Light"/>
              </a:rPr>
              <a:t>BioData</a:t>
            </a:r>
            <a:r>
              <a:rPr lang="en-GB" sz="2000" dirty="0">
                <a:cs typeface="Calibri Light"/>
              </a:rPr>
              <a:t> Mining 2016, 9:28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xmlns="" id="{434A9C72-D155-0149-9DA1-8687DB60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613" y="1223492"/>
            <a:ext cx="416234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050" dirty="0">
                <a:latin typeface="Calibri Light"/>
                <a:cs typeface="Calibri Light"/>
              </a:rPr>
              <a:t>Functional Network Construction in Arabidopsis Using Rule-Based Machine Learning on Large-Scale Data Sets. The Plant Cell, 23(9):3101-3116, 2011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xmlns="" id="{2940C540-2F2F-5E4F-8A8A-8BA73117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100" y="1769813"/>
            <a:ext cx="405937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050" dirty="0">
                <a:latin typeface="Calibri Light"/>
                <a:cs typeface="Calibri Light"/>
              </a:rPr>
              <a:t>Using Rule-Based Machine Learning for Candidate Disease Gene Prioritization and Sample Classification of Cancer Gene Expression Data. </a:t>
            </a:r>
            <a:r>
              <a:rPr lang="en-US" sz="1050" dirty="0" err="1">
                <a:latin typeface="Calibri Light"/>
                <a:cs typeface="Calibri Light"/>
              </a:rPr>
              <a:t>PLoS</a:t>
            </a:r>
            <a:r>
              <a:rPr lang="en-US" sz="1050" dirty="0">
                <a:latin typeface="Calibri Light"/>
                <a:cs typeface="Calibri Light"/>
              </a:rPr>
              <a:t> ONE 7(7):e39932. 2012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A4FED432-066A-F44B-A7EE-13CF09EF2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100" y="2448147"/>
            <a:ext cx="40593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050" dirty="0">
                <a:latin typeface="Calibri Light"/>
                <a:cs typeface="Calibri Light"/>
              </a:rPr>
              <a:t>Analysis of mass spectrometry data from the </a:t>
            </a:r>
            <a:r>
              <a:rPr lang="en-US" sz="1050" dirty="0" err="1">
                <a:latin typeface="Calibri Light"/>
                <a:cs typeface="Calibri Light"/>
              </a:rPr>
              <a:t>secretome</a:t>
            </a:r>
            <a:r>
              <a:rPr lang="en-US" sz="1050" dirty="0">
                <a:latin typeface="Calibri Light"/>
                <a:cs typeface="Calibri Light"/>
              </a:rPr>
              <a:t> of an explant model of articular cartilage exposed to pro-inflammatory and anti-inflammatory stimuli using machine learning. BMC Musculoskeletal Disorders, 14:349, 2013</a:t>
            </a: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xmlns="" id="{4FE68FAE-4494-4B41-9C23-6A583F821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100" y="3736267"/>
            <a:ext cx="40593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050" dirty="0">
                <a:latin typeface="Calibri Light"/>
                <a:cs typeface="Calibri Light"/>
              </a:rPr>
              <a:t>S. Baron, N. </a:t>
            </a:r>
            <a:r>
              <a:rPr lang="en-US" sz="1050" dirty="0" err="1">
                <a:latin typeface="Calibri Light"/>
                <a:cs typeface="Calibri Light"/>
              </a:rPr>
              <a:t>Lazzarini</a:t>
            </a:r>
            <a:r>
              <a:rPr lang="en-US" sz="1050" dirty="0">
                <a:latin typeface="Calibri Light"/>
                <a:cs typeface="Calibri Light"/>
              </a:rPr>
              <a:t> and J. </a:t>
            </a:r>
            <a:r>
              <a:rPr lang="en-US" sz="1050" dirty="0" smtClean="0">
                <a:latin typeface="Calibri Light"/>
                <a:cs typeface="Calibri Light"/>
              </a:rPr>
              <a:t>Bacardit. </a:t>
            </a:r>
            <a:r>
              <a:rPr lang="en-US" sz="1050" dirty="0" err="1" smtClean="0">
                <a:latin typeface="Calibri Light"/>
                <a:cs typeface="Calibri Light"/>
              </a:rPr>
              <a:t>Characterising</a:t>
            </a:r>
            <a:r>
              <a:rPr lang="en-US" sz="1050" dirty="0" smtClean="0">
                <a:latin typeface="Calibri Light"/>
                <a:cs typeface="Calibri Light"/>
              </a:rPr>
              <a:t> </a:t>
            </a:r>
            <a:r>
              <a:rPr lang="en-US" sz="1050" dirty="0">
                <a:latin typeface="Calibri Light"/>
                <a:cs typeface="Calibri Light"/>
              </a:rPr>
              <a:t>the Influence of Rule-Based Knowledge Representations in Biological Knowledge Extraction from </a:t>
            </a:r>
            <a:r>
              <a:rPr lang="en-US" sz="1050" dirty="0" err="1">
                <a:latin typeface="Calibri Light"/>
                <a:cs typeface="Calibri Light"/>
              </a:rPr>
              <a:t>Transcriptomics</a:t>
            </a:r>
            <a:r>
              <a:rPr lang="en-US" sz="1050" dirty="0">
                <a:latin typeface="Calibri Light"/>
                <a:cs typeface="Calibri Light"/>
              </a:rPr>
              <a:t> </a:t>
            </a:r>
            <a:r>
              <a:rPr lang="en-US" sz="1050" dirty="0" smtClean="0">
                <a:latin typeface="Calibri Light"/>
                <a:cs typeface="Calibri Light"/>
              </a:rPr>
              <a:t>Data. Proceedings </a:t>
            </a:r>
            <a:r>
              <a:rPr lang="en-US" sz="1050" dirty="0">
                <a:latin typeface="Calibri Light"/>
                <a:cs typeface="Calibri Light"/>
              </a:rPr>
              <a:t>of </a:t>
            </a:r>
            <a:r>
              <a:rPr lang="en-US" sz="1050" dirty="0" err="1">
                <a:latin typeface="Calibri Light"/>
                <a:cs typeface="Calibri Light"/>
              </a:rPr>
              <a:t>EvoApplications</a:t>
            </a:r>
            <a:r>
              <a:rPr lang="en-US" sz="1050" dirty="0">
                <a:latin typeface="Calibri Light"/>
                <a:cs typeface="Calibri Light"/>
              </a:rPr>
              <a:t> 2017, LNCS 10199, p.125-141, Springer, 2017</a:t>
            </a:r>
            <a:endParaRPr lang="en-US" sz="1050" dirty="0">
              <a:latin typeface="Calibri Light"/>
              <a:cs typeface="Calibri Light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35C72F29-62DE-704E-8717-F32411ED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100" y="3247515"/>
            <a:ext cx="405937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050" dirty="0">
                <a:latin typeface="Calibri Light"/>
                <a:cs typeface="Calibri Light"/>
              </a:rPr>
              <a:t>A machine learning heuristic to identify biologically relevant and minimal biomarker panels from </a:t>
            </a:r>
            <a:r>
              <a:rPr lang="en-US" sz="1050" dirty="0" err="1">
                <a:latin typeface="Calibri Light"/>
                <a:cs typeface="Calibri Light"/>
              </a:rPr>
              <a:t>omics</a:t>
            </a:r>
            <a:r>
              <a:rPr lang="en-US" sz="1050" dirty="0">
                <a:latin typeface="Calibri Light"/>
                <a:cs typeface="Calibri Light"/>
              </a:rPr>
              <a:t> data, BMC Genomics, 2015, 16(</a:t>
            </a:r>
            <a:r>
              <a:rPr lang="en-US" sz="1050" dirty="0" err="1">
                <a:latin typeface="Calibri Light"/>
                <a:cs typeface="Calibri Light"/>
              </a:rPr>
              <a:t>Suppl</a:t>
            </a:r>
            <a:r>
              <a:rPr lang="en-US" sz="1050" dirty="0">
                <a:latin typeface="Calibri Light"/>
                <a:cs typeface="Calibri Light"/>
              </a:rPr>
              <a:t> 1):S2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D93AEE3-0607-BD4B-8B31-2FCFA2D6C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7016" y="4532646"/>
            <a:ext cx="1998731" cy="18536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A703035C-D58F-524C-9F44-459CB889FF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5750" y="4534206"/>
            <a:ext cx="2031207" cy="18663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78349" y="6462715"/>
            <a:ext cx="3165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http://ico2s.org/</a:t>
            </a:r>
            <a:r>
              <a:rPr lang="en-US" dirty="0" err="1"/>
              <a:t>resources.html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5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compile and run </a:t>
            </a:r>
            <a:r>
              <a:rPr lang="en-US" dirty="0" err="1" smtClean="0"/>
              <a:t>BioHEL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19" y="1825624"/>
            <a:ext cx="4716145" cy="49154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code and example data </a:t>
            </a:r>
            <a:r>
              <a:rPr lang="en-US" dirty="0"/>
              <a:t>is available at </a:t>
            </a:r>
            <a:r>
              <a:rPr lang="en-US" dirty="0">
                <a:hlinkClick r:id="rId2"/>
              </a:rPr>
              <a:t>https://github.com/jaumebp/BioHEL-</a:t>
            </a:r>
            <a:r>
              <a:rPr lang="en-US" dirty="0" smtClean="0">
                <a:hlinkClick r:id="rId2"/>
              </a:rPr>
              <a:t>demo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BioHEL</a:t>
            </a:r>
            <a:r>
              <a:rPr lang="en-US" dirty="0" smtClean="0"/>
              <a:t> canonic implementation is in C++, and compiles natively in ~</a:t>
            </a:r>
            <a:r>
              <a:rPr lang="en-US" dirty="0" err="1" smtClean="0"/>
              <a:t>unix</a:t>
            </a:r>
            <a:r>
              <a:rPr lang="en-US" dirty="0" smtClean="0"/>
              <a:t> environments</a:t>
            </a:r>
          </a:p>
          <a:p>
            <a:r>
              <a:rPr lang="en-US" dirty="0" smtClean="0"/>
              <a:t>It requires</a:t>
            </a:r>
          </a:p>
          <a:p>
            <a:pPr lvl="1"/>
            <a:r>
              <a:rPr lang="en-US" dirty="0" smtClean="0"/>
              <a:t>A C++ compiler (e.g. G++)</a:t>
            </a:r>
          </a:p>
          <a:p>
            <a:pPr lvl="1"/>
            <a:r>
              <a:rPr lang="en-US" dirty="0" smtClean="0"/>
              <a:t>Flex (to parse the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CUDA (for the GPU implementation)</a:t>
            </a:r>
          </a:p>
          <a:p>
            <a:pPr lvl="2"/>
            <a:r>
              <a:rPr lang="en-US" dirty="0" smtClean="0"/>
              <a:t>Tested in up to CUDA 10.0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7101" y="1817177"/>
            <a:ext cx="6385590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18scompd223 ~/research/</a:t>
            </a:r>
            <a:r>
              <a:rPr lang="en-US" sz="1200" dirty="0" err="1">
                <a:latin typeface="Courier"/>
                <a:cs typeface="Courier"/>
              </a:rPr>
              <a:t>src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BioHEL</a:t>
            </a:r>
            <a:r>
              <a:rPr lang="en-US" sz="1200" dirty="0">
                <a:latin typeface="Courier"/>
                <a:cs typeface="Courier"/>
              </a:rPr>
              <a:t>-demo/</a:t>
            </a:r>
            <a:r>
              <a:rPr lang="en-US" sz="1200" dirty="0" err="1">
                <a:latin typeface="Courier"/>
                <a:cs typeface="Courier"/>
              </a:rPr>
              <a:t>BioHEL-cuda</a:t>
            </a:r>
            <a:r>
              <a:rPr lang="en-US" sz="1200" dirty="0">
                <a:latin typeface="Courier"/>
                <a:cs typeface="Courier"/>
              </a:rPr>
              <a:t> $ make </a:t>
            </a:r>
            <a:r>
              <a:rPr lang="en-US" sz="1200" dirty="0" err="1">
                <a:latin typeface="Courier"/>
                <a:cs typeface="Courier"/>
              </a:rPr>
              <a:t>cuda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usr</a:t>
            </a:r>
            <a:r>
              <a:rPr lang="en-US" sz="1200" dirty="0">
                <a:latin typeface="Courier"/>
                <a:cs typeface="Courier"/>
              </a:rPr>
              <a:t>/local/</a:t>
            </a:r>
            <a:r>
              <a:rPr lang="en-US" sz="1200" dirty="0" err="1">
                <a:latin typeface="Courier"/>
                <a:cs typeface="Courier"/>
              </a:rPr>
              <a:t>cuda</a:t>
            </a:r>
            <a:r>
              <a:rPr lang="en-US" sz="1200" dirty="0">
                <a:latin typeface="Courier"/>
                <a:cs typeface="Courier"/>
              </a:rPr>
              <a:t>/bin/</a:t>
            </a:r>
            <a:r>
              <a:rPr lang="en-US" sz="1200" dirty="0" err="1">
                <a:latin typeface="Courier"/>
                <a:cs typeface="Courier"/>
              </a:rPr>
              <a:t>nvcc</a:t>
            </a:r>
            <a:r>
              <a:rPr lang="en-US" sz="1200" dirty="0">
                <a:latin typeface="Courier"/>
                <a:cs typeface="Courier"/>
              </a:rPr>
              <a:t> -O3 --</a:t>
            </a:r>
            <a:r>
              <a:rPr lang="en-US" sz="1200" dirty="0" err="1">
                <a:latin typeface="Courier"/>
                <a:cs typeface="Courier"/>
              </a:rPr>
              <a:t>ptxas</a:t>
            </a:r>
            <a:r>
              <a:rPr lang="en-US" sz="1200" dirty="0">
                <a:latin typeface="Courier"/>
                <a:cs typeface="Courier"/>
              </a:rPr>
              <a:t>-options=-v --compiler-options -DUNIX  -o </a:t>
            </a:r>
            <a:r>
              <a:rPr lang="en-US" sz="1200" dirty="0" err="1">
                <a:latin typeface="Courier"/>
                <a:cs typeface="Courier"/>
              </a:rPr>
              <a:t>kernels.cu.o</a:t>
            </a:r>
            <a:r>
              <a:rPr lang="en-US" sz="1200" dirty="0">
                <a:latin typeface="Courier"/>
                <a:cs typeface="Courier"/>
              </a:rPr>
              <a:t> -c </a:t>
            </a:r>
            <a:r>
              <a:rPr lang="en-US" sz="1200" dirty="0" err="1">
                <a:latin typeface="Courier"/>
                <a:cs typeface="Courier"/>
              </a:rPr>
              <a:t>kernels.cu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.</a:t>
            </a:r>
          </a:p>
          <a:p>
            <a:r>
              <a:rPr lang="en-US" sz="1200" dirty="0" smtClean="0">
                <a:latin typeface="Courier"/>
                <a:cs typeface="Courier"/>
              </a:rPr>
              <a:t>.</a:t>
            </a:r>
          </a:p>
          <a:p>
            <a:r>
              <a:rPr lang="en-US" sz="1200" dirty="0">
                <a:latin typeface="Courier"/>
                <a:cs typeface="Courier"/>
              </a:rPr>
              <a:t>.</a:t>
            </a:r>
          </a:p>
          <a:p>
            <a:r>
              <a:rPr lang="en-US" sz="1200" dirty="0">
                <a:latin typeface="Courier"/>
                <a:cs typeface="Courier"/>
              </a:rPr>
              <a:t>g++ -O3 -march=native -D__CUDA_COMPILED__=1 -c </a:t>
            </a:r>
            <a:r>
              <a:rPr lang="en-US" sz="1200" dirty="0" err="1">
                <a:latin typeface="Courier"/>
                <a:cs typeface="Courier"/>
              </a:rPr>
              <a:t>functions.cpp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g++ -O3 -march=native -D__CUDA_COMPILED__=1 -c </a:t>
            </a:r>
            <a:r>
              <a:rPr lang="en-US" sz="1200" dirty="0" err="1">
                <a:latin typeface="Courier"/>
                <a:cs typeface="Courier"/>
              </a:rPr>
              <a:t>random.cpp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.</a:t>
            </a:r>
          </a:p>
          <a:p>
            <a:r>
              <a:rPr lang="en-US" sz="1200" dirty="0" smtClean="0">
                <a:latin typeface="Courier"/>
                <a:cs typeface="Courier"/>
              </a:rPr>
              <a:t>.</a:t>
            </a:r>
          </a:p>
          <a:p>
            <a:r>
              <a:rPr lang="en-US" sz="1200" dirty="0" smtClean="0">
                <a:latin typeface="Courier"/>
                <a:cs typeface="Courier"/>
              </a:rPr>
              <a:t>.</a:t>
            </a:r>
          </a:p>
          <a:p>
            <a:r>
              <a:rPr lang="en-US" sz="1200" dirty="0" smtClean="0">
                <a:latin typeface="Courier"/>
                <a:cs typeface="Courier"/>
              </a:rPr>
              <a:t>g</a:t>
            </a:r>
            <a:r>
              <a:rPr lang="en-US" sz="1200" dirty="0">
                <a:latin typeface="Courier"/>
                <a:cs typeface="Courier"/>
              </a:rPr>
              <a:t>++ -O3 -march=native -D__CUDA_COMPILED__=1 -c </a:t>
            </a:r>
            <a:r>
              <a:rPr lang="en-US" sz="1200" dirty="0" err="1">
                <a:latin typeface="Courier"/>
                <a:cs typeface="Courier"/>
              </a:rPr>
              <a:t>main.cpp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g++ -</a:t>
            </a:r>
            <a:r>
              <a:rPr lang="en-US" sz="1200" dirty="0" err="1">
                <a:latin typeface="Courier"/>
                <a:cs typeface="Courier"/>
              </a:rPr>
              <a:t>fPIC</a:t>
            </a:r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>
                <a:latin typeface="Courier"/>
                <a:cs typeface="Courier"/>
              </a:rPr>
              <a:t>functions.o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kernels.cu.o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random.o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classifier_gabil.o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classifierFitness.o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instanceSet.o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lex.yy.o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instance.o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timeManagement.o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JString.o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populationWrapper.o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timersManagement.o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ga.o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factory.o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attributesInfo.o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timerHierar.o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timerMDL.o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timerSymbolicKR.o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timerRealKR.o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agentPerformance.o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utils.o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timerGlobals.o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timerMutation.o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timerEvolutionStats.o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windowingILAS.o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timerCrossover.o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classifier_hyperrect.o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mtwist.o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agentPerformanceTraining.o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classifier_hyperrect_sse.o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classifier_rotated_hyperrect.o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classifier_hyperrect_list.o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windowingGWS.o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classifier_hyperrect_list_real.o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classifier_hyperrect_list_discrete.o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main.o</a:t>
            </a:r>
            <a:r>
              <a:rPr lang="en-US" sz="1200" dirty="0">
                <a:latin typeface="Courier"/>
                <a:cs typeface="Courier"/>
              </a:rPr>
              <a:t> -o </a:t>
            </a:r>
            <a:r>
              <a:rPr lang="en-US" sz="1200" b="1" dirty="0" err="1">
                <a:latin typeface="Courier"/>
                <a:cs typeface="Courier"/>
              </a:rPr>
              <a:t>biohelcuda</a:t>
            </a:r>
            <a:r>
              <a:rPr lang="en-US" sz="1200" dirty="0">
                <a:latin typeface="Courier"/>
                <a:cs typeface="Courier"/>
              </a:rPr>
              <a:t> -L/</a:t>
            </a:r>
            <a:r>
              <a:rPr lang="en-US" sz="1200" dirty="0" err="1">
                <a:latin typeface="Courier"/>
                <a:cs typeface="Courier"/>
              </a:rPr>
              <a:t>usr</a:t>
            </a:r>
            <a:r>
              <a:rPr lang="en-US" sz="1200" dirty="0">
                <a:latin typeface="Courier"/>
                <a:cs typeface="Courier"/>
              </a:rPr>
              <a:t>/local/</a:t>
            </a:r>
            <a:r>
              <a:rPr lang="en-US" sz="1200" dirty="0" err="1">
                <a:latin typeface="Courier"/>
                <a:cs typeface="Courier"/>
              </a:rPr>
              <a:t>cuda</a:t>
            </a:r>
            <a:r>
              <a:rPr lang="en-US" sz="1200" dirty="0">
                <a:latin typeface="Courier"/>
                <a:cs typeface="Courier"/>
              </a:rPr>
              <a:t>/lib64/ -</a:t>
            </a:r>
            <a:r>
              <a:rPr lang="en-US" sz="1200" dirty="0" err="1">
                <a:latin typeface="Courier"/>
                <a:cs typeface="Courier"/>
              </a:rPr>
              <a:t>lcuda</a:t>
            </a:r>
            <a:r>
              <a:rPr lang="en-US" sz="1200" dirty="0">
                <a:latin typeface="Courier"/>
                <a:cs typeface="Courier"/>
              </a:rPr>
              <a:t> -</a:t>
            </a:r>
            <a:r>
              <a:rPr lang="en-US" sz="1200" dirty="0" err="1">
                <a:latin typeface="Courier"/>
                <a:cs typeface="Courier"/>
              </a:rPr>
              <a:t>lcudart</a:t>
            </a:r>
            <a:r>
              <a:rPr lang="en-US" sz="1200" dirty="0">
                <a:latin typeface="Courier"/>
                <a:cs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658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BioHEL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"/>
                <a:cs typeface="Courier"/>
              </a:rPr>
              <a:t>b</a:t>
            </a:r>
            <a:r>
              <a:rPr lang="en-US" dirty="0" err="1" smtClean="0">
                <a:latin typeface="Courier"/>
                <a:cs typeface="Courier"/>
              </a:rPr>
              <a:t>iohelcuda</a:t>
            </a:r>
            <a:r>
              <a:rPr lang="en-US" dirty="0" smtClean="0">
                <a:latin typeface="Courier"/>
                <a:cs typeface="Courier"/>
              </a:rPr>
              <a:t> &lt;</a:t>
            </a:r>
            <a:r>
              <a:rPr lang="en-US" dirty="0" err="1" smtClean="0">
                <a:latin typeface="Courier"/>
                <a:cs typeface="Courier"/>
              </a:rPr>
              <a:t>config</a:t>
            </a:r>
            <a:r>
              <a:rPr lang="en-US" dirty="0" smtClean="0">
                <a:latin typeface="Courier"/>
                <a:cs typeface="Courier"/>
              </a:rPr>
              <a:t> file&gt; &lt;training file&gt; &lt;test file&gt;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cs typeface="Calibri Light"/>
              </a:rPr>
              <a:t>Config</a:t>
            </a:r>
            <a:r>
              <a:rPr lang="en-US" dirty="0" smtClean="0">
                <a:cs typeface="Calibri Light"/>
              </a:rPr>
              <a:t> file: next page</a:t>
            </a:r>
          </a:p>
          <a:p>
            <a:r>
              <a:rPr lang="en-US" dirty="0" smtClean="0">
                <a:cs typeface="Calibri Light"/>
              </a:rPr>
              <a:t>Training and test files:</a:t>
            </a:r>
          </a:p>
          <a:p>
            <a:pPr lvl="1"/>
            <a:r>
              <a:rPr lang="en-US" dirty="0" smtClean="0">
                <a:cs typeface="Calibri Light"/>
              </a:rPr>
              <a:t>Using the ARFF file format of the WEKA machine learning package</a:t>
            </a:r>
          </a:p>
          <a:p>
            <a:pPr lvl="1"/>
            <a:r>
              <a:rPr lang="en-US" dirty="0" smtClean="0">
                <a:cs typeface="Calibri Light"/>
              </a:rPr>
              <a:t>Almost like a CSV file but with a metadata section specifying the type of each variable, and in case of discrete variables the set of legal values</a:t>
            </a:r>
          </a:p>
          <a:p>
            <a:r>
              <a:rPr lang="en-US" dirty="0" smtClean="0">
                <a:cs typeface="Calibri Light"/>
              </a:rPr>
              <a:t>For this demo I used the MNIST training/test files converted to ARFF</a:t>
            </a:r>
          </a:p>
          <a:p>
            <a:pPr lvl="1"/>
            <a:r>
              <a:rPr lang="en-US" dirty="0" smtClean="0">
                <a:cs typeface="Calibri Light"/>
              </a:rPr>
              <a:t>No special preprocessing, so an extremely naïve representation just for the sake of the demo</a:t>
            </a:r>
          </a:p>
          <a:p>
            <a:pPr lvl="1"/>
            <a:r>
              <a:rPr lang="en-US" dirty="0" smtClean="0">
                <a:cs typeface="Calibri Light"/>
              </a:rPr>
              <a:t>Files TrainFold0 and TestFold0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718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BioHEL’s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4604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always, lots of parameters to potentially tune.</a:t>
            </a:r>
          </a:p>
          <a:p>
            <a:r>
              <a:rPr lang="en-US" dirty="0" smtClean="0"/>
              <a:t>Most important ones are marked in bold</a:t>
            </a:r>
          </a:p>
          <a:p>
            <a:r>
              <a:rPr lang="en-US" dirty="0" smtClean="0"/>
              <a:t>Crucial one is the </a:t>
            </a:r>
            <a:r>
              <a:rPr lang="en-US" b="1" dirty="0" smtClean="0"/>
              <a:t>coverage breakpoint</a:t>
            </a:r>
            <a:r>
              <a:rPr lang="en-US" dirty="0" smtClean="0"/>
              <a:t> (controls fitness function)</a:t>
            </a:r>
          </a:p>
          <a:p>
            <a:r>
              <a:rPr lang="en-US" dirty="0" smtClean="0"/>
              <a:t>Uncomment “dump evolution stats” to see a trace for each GA iteration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11828" y="237612"/>
            <a:ext cx="357866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crossover operator 1px</a:t>
            </a: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default class major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fitness function mdl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initialization min classifiers 20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initialization max classifiers 20</a:t>
            </a: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iterations 50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mdl initial </a:t>
            </a:r>
            <a:r>
              <a:rPr lang="en-US" sz="1200" dirty="0" err="1">
                <a:latin typeface="Courier"/>
                <a:cs typeface="Courier"/>
              </a:rPr>
              <a:t>tl</a:t>
            </a:r>
            <a:r>
              <a:rPr lang="en-US" sz="1200" dirty="0">
                <a:latin typeface="Courier"/>
                <a:cs typeface="Courier"/>
              </a:rPr>
              <a:t> ratio 0.25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mdl iteration 10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mdl weight relax factor 0.90</a:t>
            </a: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pop size 500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prob</a:t>
            </a:r>
            <a:r>
              <a:rPr lang="en-US" sz="1200" dirty="0">
                <a:latin typeface="Courier"/>
                <a:cs typeface="Courier"/>
              </a:rPr>
              <a:t> crossover 0.6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prob</a:t>
            </a:r>
            <a:r>
              <a:rPr lang="en-US" sz="1200" dirty="0">
                <a:latin typeface="Courier"/>
                <a:cs typeface="Courier"/>
              </a:rPr>
              <a:t> individual mutation 0.6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prob</a:t>
            </a:r>
            <a:r>
              <a:rPr lang="en-US" sz="1200" dirty="0">
                <a:latin typeface="Courier"/>
                <a:cs typeface="Courier"/>
              </a:rPr>
              <a:t> one 0.75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selection algorithm </a:t>
            </a:r>
            <a:r>
              <a:rPr lang="en-US" sz="1200" dirty="0" err="1">
                <a:latin typeface="Courier"/>
                <a:cs typeface="Courier"/>
              </a:rPr>
              <a:t>tournamentwor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tournament size 4</a:t>
            </a: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windowing </a:t>
            </a:r>
            <a:r>
              <a:rPr lang="en-US" sz="1200" b="1" dirty="0" err="1">
                <a:latin typeface="Courier"/>
                <a:cs typeface="Courier"/>
              </a:rPr>
              <a:t>ilas</a:t>
            </a:r>
            <a:r>
              <a:rPr lang="en-US" sz="1200" b="1" dirty="0">
                <a:latin typeface="Courier"/>
                <a:cs typeface="Courier"/>
              </a:rPr>
              <a:t> 5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#dump evolution stats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smart </a:t>
            </a:r>
            <a:r>
              <a:rPr lang="en-US" sz="1200" dirty="0" err="1">
                <a:latin typeface="Courier"/>
                <a:cs typeface="Courier"/>
              </a:rPr>
              <a:t>init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class wise </a:t>
            </a:r>
            <a:r>
              <a:rPr lang="en-US" sz="1200" dirty="0" err="1">
                <a:latin typeface="Courier"/>
                <a:cs typeface="Courier"/>
              </a:rPr>
              <a:t>init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b="1" dirty="0">
                <a:latin typeface="Courier"/>
                <a:cs typeface="Courier"/>
              </a:rPr>
              <a:t>coverage breakpoint 0.005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repetitions of rule learning 2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coverage ratio 0.90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8890497" y="182994"/>
            <a:ext cx="31376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kr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hyperrect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 expressed attributes </a:t>
            </a:r>
            <a:r>
              <a:rPr lang="en-US" dirty="0" err="1" smtClean="0">
                <a:latin typeface="Courier"/>
                <a:cs typeface="Courier"/>
              </a:rPr>
              <a:t>init</a:t>
            </a:r>
            <a:r>
              <a:rPr lang="en-US" dirty="0" smtClean="0">
                <a:latin typeface="Courier"/>
                <a:cs typeface="Courier"/>
              </a:rPr>
              <a:t>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hyperrectangle</a:t>
            </a:r>
            <a:r>
              <a:rPr lang="en-US" dirty="0" smtClean="0">
                <a:latin typeface="Courier"/>
                <a:cs typeface="Courier"/>
              </a:rPr>
              <a:t> uses list of attributes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prob</a:t>
            </a:r>
            <a:r>
              <a:rPr lang="en-US" dirty="0" smtClean="0">
                <a:latin typeface="Courier"/>
                <a:cs typeface="Courier"/>
              </a:rPr>
              <a:t> generalize list 0.25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prob</a:t>
            </a:r>
            <a:r>
              <a:rPr lang="en-US" dirty="0" smtClean="0">
                <a:latin typeface="Courier"/>
                <a:cs typeface="Courier"/>
              </a:rPr>
              <a:t> specialize list 0.25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"/>
                <a:cs typeface="Courier"/>
              </a:rPr>
              <a:t>minimal interval at initialization 0.25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"/>
                <a:cs typeface="Courier"/>
              </a:rPr>
              <a:t>maximal interval at initialization 0.75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"/>
                <a:cs typeface="Courier"/>
              </a:rPr>
              <a:t>device selected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"/>
                <a:cs typeface="Courier"/>
              </a:rPr>
              <a:t>device memory used 0.30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"/>
                <a:cs typeface="Courier"/>
              </a:rPr>
              <a:t>cuda</a:t>
            </a:r>
            <a:r>
              <a:rPr lang="en-US" dirty="0" smtClean="0">
                <a:latin typeface="Courier"/>
                <a:cs typeface="Courier"/>
              </a:rPr>
              <a:t> enabled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098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we need to run lots of experiments?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3461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Script </a:t>
            </a:r>
            <a:r>
              <a:rPr lang="en-US" sz="3600" dirty="0" err="1" smtClean="0"/>
              <a:t>runBioHEL.pl</a:t>
            </a:r>
            <a:endParaRPr lang="en-US" sz="3600" dirty="0" smtClean="0"/>
          </a:p>
          <a:p>
            <a:r>
              <a:rPr lang="en-US" sz="3600" dirty="0" smtClean="0"/>
              <a:t>This script will scan the current directory</a:t>
            </a:r>
          </a:p>
          <a:p>
            <a:pPr lvl="1"/>
            <a:r>
              <a:rPr lang="en-US" sz="3200" dirty="0"/>
              <a:t>F</a:t>
            </a:r>
            <a:r>
              <a:rPr lang="en-US" sz="3200" dirty="0" smtClean="0"/>
              <a:t>ind training/test files (prefix </a:t>
            </a:r>
            <a:r>
              <a:rPr lang="en-US" sz="3200" b="1" dirty="0" err="1" smtClean="0"/>
              <a:t>TrainFold</a:t>
            </a:r>
            <a:r>
              <a:rPr lang="en-US" sz="3200" dirty="0" smtClean="0"/>
              <a:t> and </a:t>
            </a:r>
            <a:r>
              <a:rPr lang="en-US" sz="3200" b="1" dirty="0" err="1" smtClean="0"/>
              <a:t>TestFold</a:t>
            </a:r>
            <a:endParaRPr lang="en-US" sz="3200" b="1" dirty="0" smtClean="0"/>
          </a:p>
          <a:p>
            <a:pPr lvl="1"/>
            <a:r>
              <a:rPr lang="en-US" sz="3200" dirty="0" smtClean="0"/>
              <a:t>Find </a:t>
            </a:r>
            <a:r>
              <a:rPr lang="en-US" sz="3200" dirty="0" err="1" smtClean="0"/>
              <a:t>config</a:t>
            </a:r>
            <a:r>
              <a:rPr lang="en-US" sz="3200" dirty="0" smtClean="0"/>
              <a:t> files (suffix *.</a:t>
            </a:r>
            <a:r>
              <a:rPr lang="en-US" sz="3200" dirty="0" err="1" smtClean="0"/>
              <a:t>conf</a:t>
            </a:r>
            <a:r>
              <a:rPr lang="en-US" sz="3200" dirty="0" smtClean="0"/>
              <a:t>)</a:t>
            </a:r>
          </a:p>
          <a:p>
            <a:r>
              <a:rPr lang="en-US" sz="3600" dirty="0" smtClean="0"/>
              <a:t>And with the pre-specified number of repetitions run all combinations of </a:t>
            </a:r>
            <a:r>
              <a:rPr lang="en-US" sz="3600" dirty="0" err="1" smtClean="0"/>
              <a:t>config</a:t>
            </a:r>
            <a:r>
              <a:rPr lang="en-US" sz="3600" dirty="0" smtClean="0"/>
              <a:t> files and training/test pairs of files</a:t>
            </a:r>
          </a:p>
          <a:p>
            <a:r>
              <a:rPr lang="en-US" sz="3600" dirty="0" smtClean="0"/>
              <a:t>Also: If you have a multi-core machine you can specify the number of concurrent runs to execute</a:t>
            </a:r>
          </a:p>
          <a:p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115" y="1825625"/>
            <a:ext cx="528513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18scompd223 ~/research/</a:t>
            </a:r>
            <a:r>
              <a:rPr lang="en-US" dirty="0" err="1">
                <a:latin typeface="Courier"/>
                <a:cs typeface="Courier"/>
              </a:rPr>
              <a:t>src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BioHEL</a:t>
            </a:r>
            <a:r>
              <a:rPr lang="en-US" dirty="0">
                <a:latin typeface="Courier"/>
                <a:cs typeface="Courier"/>
              </a:rPr>
              <a:t>-demo/demo $ ../scripts/</a:t>
            </a:r>
            <a:r>
              <a:rPr lang="en-US" dirty="0" err="1">
                <a:latin typeface="Courier"/>
                <a:cs typeface="Courier"/>
              </a:rPr>
              <a:t>runBioHEL.pl</a:t>
            </a:r>
            <a:r>
              <a:rPr lang="en-US" dirty="0">
                <a:latin typeface="Courier"/>
                <a:cs typeface="Courier"/>
              </a:rPr>
              <a:t> &amp;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[2] 17739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18scompd223 ~/research/</a:t>
            </a:r>
            <a:r>
              <a:rPr lang="en-US" dirty="0" err="1">
                <a:latin typeface="Courier"/>
                <a:cs typeface="Courier"/>
              </a:rPr>
              <a:t>src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BioHEL</a:t>
            </a:r>
            <a:r>
              <a:rPr lang="en-US" dirty="0">
                <a:latin typeface="Courier"/>
                <a:cs typeface="Courier"/>
              </a:rPr>
              <a:t>-demo/demo $ tail -f </a:t>
            </a:r>
            <a:r>
              <a:rPr lang="en-US" dirty="0" err="1">
                <a:latin typeface="Courier"/>
                <a:cs typeface="Courier"/>
              </a:rPr>
              <a:t>experiments.log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Fri 12 Jul 12:26:10 BST 2019: Running test1Fold0rep1.out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Fri 12 Jul 12:26:10 BST 2019: Running test1Fold0rep2.out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Fri 12 Jul 12:26:10 BST 2019: Running test1Fold0rep3.out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1606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2438</Words>
  <Application>Microsoft Macintosh PowerPoint</Application>
  <PresentationFormat>Custom</PresentationFormat>
  <Paragraphs>226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BioHEL hands-on demo IWLCS 2019</vt:lpstr>
      <vt:lpstr>BioHEL in a nutshell</vt:lpstr>
      <vt:lpstr>BioHEL’s fitness function</vt:lpstr>
      <vt:lpstr>BioHEL’s main components</vt:lpstr>
      <vt:lpstr>BioHEL for Knowledge Extraction from biodata</vt:lpstr>
      <vt:lpstr>How to compile and run BioHEL</vt:lpstr>
      <vt:lpstr>Running BioHEL</vt:lpstr>
      <vt:lpstr>BioHEL’s config file</vt:lpstr>
      <vt:lpstr>But what if we need to run lots of experiments?</vt:lpstr>
      <vt:lpstr>The experiments have run, what now?</vt:lpstr>
      <vt:lpstr>Extract the rule sets (PATH pointing to the scripts directory)</vt:lpstr>
      <vt:lpstr>A rule set file</vt:lpstr>
      <vt:lpstr>Running an ensemble of BioHEL rule sets</vt:lpstr>
      <vt:lpstr>And evaluating the predictive performance</vt:lpstr>
      <vt:lpstr>BioHEL hands-on demo IWLCS 2019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Opportunities at Newcastle University</dc:title>
  <dc:creator>Jaume Bacardit</dc:creator>
  <cp:lastModifiedBy>Jaume Bacardit</cp:lastModifiedBy>
  <cp:revision>16</cp:revision>
  <dcterms:created xsi:type="dcterms:W3CDTF">2018-07-09T18:02:31Z</dcterms:created>
  <dcterms:modified xsi:type="dcterms:W3CDTF">2019-07-13T08:24:06Z</dcterms:modified>
</cp:coreProperties>
</file>