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3" r:id="rId4"/>
    <p:sldId id="292" r:id="rId5"/>
    <p:sldId id="290" r:id="rId6"/>
    <p:sldId id="294" r:id="rId7"/>
    <p:sldId id="289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8" r:id="rId19"/>
    <p:sldId id="286" r:id="rId20"/>
    <p:sldId id="287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ume Colom Hernandez" initials="JCH" lastIdx="1" clrIdx="0">
    <p:extLst>
      <p:ext uri="{19B8F6BF-5375-455C-9EA6-DF929625EA0E}">
        <p15:presenceInfo xmlns:p15="http://schemas.microsoft.com/office/powerpoint/2012/main" userId="S::jaume.colom-hernandez@loopup.com::9d2fbec6-d929-4777-aff0-1845b520703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D156"/>
    <a:srgbClr val="EA00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53" y="5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4465-DBAF-401C-A858-58A750FAA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E24FA-918C-424A-BE0F-C55E72AF1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16FDB-1E23-4E36-B444-C66CEB06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32A-72FE-41A5-95CF-BDB481AE67B7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CF788-6318-412F-80FE-65F7D21C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E8BFF-D86B-4F60-A1EC-55B4C32F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A9CD-B413-4D3A-A6D8-84CB78173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29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27137-1397-4B5B-8044-95C2E87B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83F6F-A09B-472C-9B3B-C4A936EE9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3C0D8-46F5-44E0-9177-579869C0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32A-72FE-41A5-95CF-BDB481AE67B7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B2D9B-A3CC-48C9-B283-3A41BB29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D435E-4E50-4227-B1C8-46A412A6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A9CD-B413-4D3A-A6D8-84CB78173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68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2FD170-5D95-4484-9739-DE6BB2812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F0CF7-F49B-47C6-9B2B-52F0D9AA3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6298F-E373-45AA-B8BF-B462A08F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32A-72FE-41A5-95CF-BDB481AE67B7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FB565-5882-439A-ABFD-230983EB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62AAB-2F86-4C5F-AE9F-9592F66FF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A9CD-B413-4D3A-A6D8-84CB78173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3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B40D-75A8-4D69-9EBB-33069897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A77BF-6930-4D44-8E8D-64AB6A3C6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78301-1979-4773-BACB-BED4AE9C7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32A-72FE-41A5-95CF-BDB481AE67B7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3A767-E2AD-44B9-9F1E-6A77C297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9FC51-EE0B-4D73-9783-3A244046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A9CD-B413-4D3A-A6D8-84CB78173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42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400CE-3F48-46EA-A5C6-FB1384EE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F976C-4E4F-45CA-8612-D65C4909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30169-A223-49E9-8FE0-FAD893DF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32A-72FE-41A5-95CF-BDB481AE67B7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49FEC-7FDD-4BD4-89C5-38D0AE3B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02500-9F06-47EF-9C6B-CF1A3E3E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A9CD-B413-4D3A-A6D8-84CB78173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36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0279-F220-4AFB-BA9E-DA66DA76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D4FF-4540-4C71-BAEB-7FBA9D4DB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96B9A-AF58-4581-9A61-5AECABBBD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2B9BE-C84C-46CF-932E-A482CDB7B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32A-72FE-41A5-95CF-BDB481AE67B7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4F20E-DDA6-490E-9509-4C5341A6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2B972-40B2-4D4C-B443-A49CCA87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A9CD-B413-4D3A-A6D8-84CB78173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29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009DE-8E9B-43CD-B6DA-F80BC7B0D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A57CB-5D9D-47B4-9875-57F057F5D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30FD7-86DA-4690-8BB7-331E9E592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7F1CA-1E75-4DD3-BF48-54FF3A426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1C40B-30DA-48AC-AA03-9E96BB35F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C510C-7D54-444C-8316-D3646081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32A-72FE-41A5-95CF-BDB481AE67B7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7605D-DBF9-487D-A951-E2215E3E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F734A5-4C53-4B60-BE59-7658273E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A9CD-B413-4D3A-A6D8-84CB78173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2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9606-C696-4D16-B025-D01CE560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DC4ADE-2443-43F8-9E8F-19A66D08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32A-72FE-41A5-95CF-BDB481AE67B7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414B79-64F6-4E54-BD27-06B68854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01324-E3DC-4F1F-A034-766762AD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A9CD-B413-4D3A-A6D8-84CB78173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6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F7F864-C13F-4C6F-93D8-1D1D6FCE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32A-72FE-41A5-95CF-BDB481AE67B7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CAA96-FD37-49A8-BB9A-18CFF73D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B15FC-B398-4FB6-B907-48466D70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A9CD-B413-4D3A-A6D8-84CB78173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38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2E5-C3F5-45F8-B88D-19783122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9AF5C-D942-40F6-9CC5-E1E1B4B14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E2FCA-0BDB-4883-BF51-9D392456C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810D0-15C4-48D9-ADDD-C9EC4DD5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32A-72FE-41A5-95CF-BDB481AE67B7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CC497-C92C-489A-9E5B-CB67497E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EFB60-1205-4D9E-8030-D42E02B5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A9CD-B413-4D3A-A6D8-84CB78173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08F1-3E5D-4A05-A5D0-48B8E586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4DCB36-377C-4309-A22F-46FF2AFDC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44C08-7EEF-4E82-8220-8A48BF463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3EC1F-168C-4814-AB23-E18A9C50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32A-72FE-41A5-95CF-BDB481AE67B7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26CA8-0B5D-4914-A338-3AA462C2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B2F37-F50C-4C3C-AB66-C32ECA9D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A9CD-B413-4D3A-A6D8-84CB78173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61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D1CD7F-D9EA-433F-99DD-F9F9A79E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D6BAC-2AF1-4F4E-AF4F-133AF0767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87B29-317D-4C67-85E4-DB4D895FE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AF32A-72FE-41A5-95CF-BDB481AE67B7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FE834-5C69-48F5-BBEC-ED7120BDA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7B66F-9781-4468-8D1A-06647945D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1A9CD-B413-4D3A-A6D8-84CB78173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00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70A8-2FBE-40EC-91E2-31DEFAEBF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626" y="543892"/>
            <a:ext cx="11316747" cy="2387600"/>
          </a:xfrm>
        </p:spPr>
        <p:txBody>
          <a:bodyPr>
            <a:normAutofit/>
          </a:bodyPr>
          <a:lstStyle/>
          <a:p>
            <a:r>
              <a:rPr lang="es-ES" sz="4800" b="1" dirty="0">
                <a:latin typeface="Georgia" panose="02040502050405020303" pitchFamily="18" charset="0"/>
                <a:cs typeface="Gautami" panose="020B0502040204020203" pitchFamily="34" charset="0"/>
              </a:rPr>
              <a:t>Small </a:t>
            </a:r>
            <a:r>
              <a:rPr lang="es-ES" sz="4800" b="1" dirty="0" err="1">
                <a:latin typeface="Georgia" panose="02040502050405020303" pitchFamily="18" charset="0"/>
                <a:cs typeface="Gautami" panose="020B0502040204020203" pitchFamily="34" charset="0"/>
              </a:rPr>
              <a:t>conductance</a:t>
            </a:r>
            <a:r>
              <a:rPr lang="es-ES" sz="4800" b="1" dirty="0">
                <a:latin typeface="Georgia" panose="02040502050405020303" pitchFamily="18" charset="0"/>
                <a:cs typeface="Gautami" panose="020B0502040204020203" pitchFamily="34" charset="0"/>
              </a:rPr>
              <a:t> </a:t>
            </a:r>
            <a:r>
              <a:rPr lang="es-ES" sz="4800" b="1" dirty="0" err="1">
                <a:latin typeface="Georgia" panose="02040502050405020303" pitchFamily="18" charset="0"/>
                <a:cs typeface="Gautami" panose="020B0502040204020203" pitchFamily="34" charset="0"/>
              </a:rPr>
              <a:t>based</a:t>
            </a:r>
            <a:r>
              <a:rPr lang="es-ES" sz="4800" b="1" dirty="0">
                <a:latin typeface="Georgia" panose="02040502050405020303" pitchFamily="18" charset="0"/>
                <a:cs typeface="Gautami" panose="020B0502040204020203" pitchFamily="34" charset="0"/>
              </a:rPr>
              <a:t> </a:t>
            </a:r>
            <a:r>
              <a:rPr lang="es-ES" sz="4800" b="1" dirty="0" err="1">
                <a:latin typeface="Georgia" panose="02040502050405020303" pitchFamily="18" charset="0"/>
                <a:cs typeface="Gautami" panose="020B0502040204020203" pitchFamily="34" charset="0"/>
              </a:rPr>
              <a:t>network</a:t>
            </a:r>
            <a:endParaRPr lang="en-GB" sz="4000" dirty="0">
              <a:latin typeface="Georgia" panose="02040502050405020303" pitchFamily="18" charset="0"/>
              <a:cs typeface="Gautam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D7F62-4FEB-4495-85B1-FD1968924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74242"/>
            <a:ext cx="9144000" cy="1655762"/>
          </a:xfrm>
        </p:spPr>
        <p:txBody>
          <a:bodyPr/>
          <a:lstStyle/>
          <a:p>
            <a:r>
              <a:rPr lang="es-ES" dirty="0">
                <a:latin typeface="Georgia" panose="02040502050405020303" pitchFamily="18" charset="0"/>
              </a:rPr>
              <a:t>Jaume Colom Hernandez</a:t>
            </a:r>
          </a:p>
          <a:p>
            <a:r>
              <a:rPr lang="es-ES" dirty="0">
                <a:latin typeface="Georgia" panose="02040502050405020303" pitchFamily="18" charset="0"/>
              </a:rPr>
              <a:t>03/11/2020</a:t>
            </a:r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95C479-0BAC-476F-944C-5B90EA1DA8CD}"/>
              </a:ext>
            </a:extLst>
          </p:cNvPr>
          <p:cNvSpPr txBox="1">
            <a:spLocks/>
          </p:cNvSpPr>
          <p:nvPr/>
        </p:nvSpPr>
        <p:spPr>
          <a:xfrm>
            <a:off x="437626" y="2508681"/>
            <a:ext cx="11316747" cy="14441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br>
              <a:rPr lang="es-ES" sz="3200" b="1" dirty="0">
                <a:latin typeface="Georgia" panose="02040502050405020303" pitchFamily="18" charset="0"/>
                <a:cs typeface="Gautami" panose="020B0502040204020203" pitchFamily="34" charset="0"/>
              </a:rPr>
            </a:br>
            <a:r>
              <a:rPr lang="es-ES" sz="3200" dirty="0" err="1">
                <a:latin typeface="Georgia" panose="02040502050405020303" pitchFamily="18" charset="0"/>
                <a:cs typeface="Gautami" panose="020B0502040204020203" pitchFamily="34" charset="0"/>
              </a:rPr>
              <a:t>Mathematical</a:t>
            </a:r>
            <a:r>
              <a:rPr lang="es-ES" sz="3200" dirty="0">
                <a:latin typeface="Georgia" panose="02040502050405020303" pitchFamily="18" charset="0"/>
                <a:cs typeface="Gautami" panose="020B0502040204020203" pitchFamily="34" charset="0"/>
              </a:rPr>
              <a:t> </a:t>
            </a:r>
            <a:r>
              <a:rPr lang="es-ES" sz="3200" dirty="0" err="1">
                <a:latin typeface="Georgia" panose="02040502050405020303" pitchFamily="18" charset="0"/>
                <a:cs typeface="Gautami" panose="020B0502040204020203" pitchFamily="34" charset="0"/>
              </a:rPr>
              <a:t>Models</a:t>
            </a:r>
            <a:r>
              <a:rPr lang="es-ES" sz="3200" dirty="0">
                <a:latin typeface="Georgia" panose="02040502050405020303" pitchFamily="18" charset="0"/>
                <a:cs typeface="Gautami" panose="020B0502040204020203" pitchFamily="34" charset="0"/>
              </a:rPr>
              <a:t> </a:t>
            </a:r>
            <a:r>
              <a:rPr lang="es-ES" sz="3200" dirty="0" err="1">
                <a:latin typeface="Georgia" panose="02040502050405020303" pitchFamily="18" charset="0"/>
                <a:cs typeface="Gautami" panose="020B0502040204020203" pitchFamily="34" charset="0"/>
              </a:rPr>
              <a:t>for</a:t>
            </a:r>
            <a:r>
              <a:rPr lang="es-ES" sz="3200" dirty="0">
                <a:latin typeface="Georgia" panose="02040502050405020303" pitchFamily="18" charset="0"/>
                <a:cs typeface="Gautami" panose="020B0502040204020203" pitchFamily="34" charset="0"/>
              </a:rPr>
              <a:t> </a:t>
            </a:r>
            <a:r>
              <a:rPr lang="es-ES" sz="3200" dirty="0" err="1">
                <a:latin typeface="Georgia" panose="02040502050405020303" pitchFamily="18" charset="0"/>
                <a:cs typeface="Gautami" panose="020B0502040204020203" pitchFamily="34" charset="0"/>
              </a:rPr>
              <a:t>Biology</a:t>
            </a:r>
            <a:br>
              <a:rPr lang="es-ES" sz="3200" b="1" dirty="0">
                <a:latin typeface="Georgia" panose="02040502050405020303" pitchFamily="18" charset="0"/>
                <a:cs typeface="Gautami" panose="020B0502040204020203" pitchFamily="34" charset="0"/>
              </a:rPr>
            </a:br>
            <a:r>
              <a:rPr lang="es-ES" sz="3200" dirty="0">
                <a:latin typeface="Georgia" panose="02040502050405020303" pitchFamily="18" charset="0"/>
                <a:cs typeface="Gautami" panose="020B0502040204020203" pitchFamily="34" charset="0"/>
              </a:rPr>
              <a:t>FME-UPC</a:t>
            </a:r>
            <a:endParaRPr lang="en-GB" sz="3200" dirty="0">
              <a:latin typeface="Georgia" panose="02040502050405020303" pitchFamily="18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14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F173-6212-455B-8971-48BAB612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Georgia" panose="02040502050405020303" pitchFamily="18" charset="0"/>
              </a:rPr>
              <a:t>Some</a:t>
            </a:r>
            <a:r>
              <a:rPr lang="es-ES" dirty="0">
                <a:latin typeface="Georgia" panose="02040502050405020303" pitchFamily="18" charset="0"/>
              </a:rPr>
              <a:t> </a:t>
            </a:r>
            <a:r>
              <a:rPr lang="es-ES" dirty="0" err="1">
                <a:latin typeface="Georgia" panose="02040502050405020303" pitchFamily="18" charset="0"/>
              </a:rPr>
              <a:t>results</a:t>
            </a:r>
            <a:r>
              <a:rPr lang="es-ES" dirty="0">
                <a:latin typeface="Georgia" panose="02040502050405020303" pitchFamily="18" charset="0"/>
              </a:rPr>
              <a:t> II</a:t>
            </a:r>
            <a:endParaRPr lang="en-GB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F45B1E-A4B4-45B9-BA4D-9B6242752193}"/>
                  </a:ext>
                </a:extLst>
              </p:cNvPr>
              <p:cNvSpPr/>
              <p:nvPr/>
            </p:nvSpPr>
            <p:spPr>
              <a:xfrm>
                <a:off x="8933753" y="4649641"/>
                <a:ext cx="2341427" cy="74861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s-ES" sz="32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)</a:t>
                </a:r>
                <a:endParaRPr lang="en-GB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F45B1E-A4B4-45B9-BA4D-9B6242752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753" y="4649641"/>
                <a:ext cx="2341427" cy="748613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9BBB41F-8F3B-41EC-AF49-078EB7029850}"/>
                  </a:ext>
                </a:extLst>
              </p:cNvPr>
              <p:cNvSpPr/>
              <p:nvPr/>
            </p:nvSpPr>
            <p:spPr>
              <a:xfrm>
                <a:off x="8933753" y="3433001"/>
                <a:ext cx="2341427" cy="7486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s-ES" sz="32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)</a:t>
                </a:r>
                <a:endParaRPr lang="en-GB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9BBB41F-8F3B-41EC-AF49-078EB70298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753" y="3433001"/>
                <a:ext cx="2341427" cy="748613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AC4191B-C334-4572-8332-1D665B9FB64D}"/>
                  </a:ext>
                </a:extLst>
              </p:cNvPr>
              <p:cNvSpPr/>
              <p:nvPr/>
            </p:nvSpPr>
            <p:spPr>
              <a:xfrm>
                <a:off x="8946453" y="2047245"/>
                <a:ext cx="2328727" cy="7486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Spike</m:t>
                      </m:r>
                      <m: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Train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AC4191B-C334-4572-8332-1D665B9FB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453" y="2047245"/>
                <a:ext cx="2328727" cy="748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0CD8577-6657-4DEE-AA53-CA509BE8E4B3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22867" y="3807308"/>
            <a:ext cx="12700" cy="1216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3A28E68-5CF7-4B91-832B-7A951ACC889D}"/>
              </a:ext>
            </a:extLst>
          </p:cNvPr>
          <p:cNvCxnSpPr>
            <a:stCxn id="17" idx="1"/>
            <a:endCxn id="16" idx="1"/>
          </p:cNvCxnSpPr>
          <p:nvPr/>
        </p:nvCxnSpPr>
        <p:spPr>
          <a:xfrm rot="10800000" flipV="1">
            <a:off x="8933753" y="2421552"/>
            <a:ext cx="12700" cy="1385756"/>
          </a:xfrm>
          <a:prstGeom prst="bentConnector3">
            <a:avLst>
              <a:gd name="adj1" fmla="val 19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8FED010-2E75-4D96-82FF-052D512882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12" t="3736" r="5294"/>
          <a:stretch/>
        </p:blipFill>
        <p:spPr>
          <a:xfrm>
            <a:off x="255814" y="1454155"/>
            <a:ext cx="8242300" cy="503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4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F173-6212-455B-8971-48BAB612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Georgia" panose="02040502050405020303" pitchFamily="18" charset="0"/>
              </a:rPr>
              <a:t>Some</a:t>
            </a:r>
            <a:r>
              <a:rPr lang="es-ES" dirty="0">
                <a:latin typeface="Georgia" panose="02040502050405020303" pitchFamily="18" charset="0"/>
              </a:rPr>
              <a:t> </a:t>
            </a:r>
            <a:r>
              <a:rPr lang="es-ES" dirty="0" err="1">
                <a:latin typeface="Georgia" panose="02040502050405020303" pitchFamily="18" charset="0"/>
              </a:rPr>
              <a:t>results</a:t>
            </a:r>
            <a:r>
              <a:rPr lang="es-ES" dirty="0">
                <a:latin typeface="Georgia" panose="02040502050405020303" pitchFamily="18" charset="0"/>
              </a:rPr>
              <a:t> III</a:t>
            </a:r>
            <a:endParaRPr lang="en-GB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F45B1E-A4B4-45B9-BA4D-9B6242752193}"/>
                  </a:ext>
                </a:extLst>
              </p:cNvPr>
              <p:cNvSpPr/>
              <p:nvPr/>
            </p:nvSpPr>
            <p:spPr>
              <a:xfrm>
                <a:off x="8933753" y="4649641"/>
                <a:ext cx="2341427" cy="74861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s-ES" sz="32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)</a:t>
                </a:r>
                <a:endParaRPr lang="en-GB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F45B1E-A4B4-45B9-BA4D-9B6242752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753" y="4649641"/>
                <a:ext cx="2341427" cy="748613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9BBB41F-8F3B-41EC-AF49-078EB7029850}"/>
                  </a:ext>
                </a:extLst>
              </p:cNvPr>
              <p:cNvSpPr/>
              <p:nvPr/>
            </p:nvSpPr>
            <p:spPr>
              <a:xfrm>
                <a:off x="8933753" y="3433001"/>
                <a:ext cx="2341427" cy="7486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s-ES" sz="32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)</a:t>
                </a:r>
                <a:endParaRPr lang="en-GB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9BBB41F-8F3B-41EC-AF49-078EB70298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753" y="3433001"/>
                <a:ext cx="2341427" cy="748613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AC4191B-C334-4572-8332-1D665B9FB64D}"/>
                  </a:ext>
                </a:extLst>
              </p:cNvPr>
              <p:cNvSpPr/>
              <p:nvPr/>
            </p:nvSpPr>
            <p:spPr>
              <a:xfrm>
                <a:off x="8946453" y="2047245"/>
                <a:ext cx="2328727" cy="7486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Spike</m:t>
                      </m:r>
                      <m: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Train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AC4191B-C334-4572-8332-1D665B9FB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453" y="2047245"/>
                <a:ext cx="2328727" cy="748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0CD8577-6657-4DEE-AA53-CA509BE8E4B3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22867" y="3807308"/>
            <a:ext cx="12700" cy="1216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961A20C-69F1-4839-83AE-9DB92D12E123}"/>
              </a:ext>
            </a:extLst>
          </p:cNvPr>
          <p:cNvCxnSpPr>
            <a:cxnSpLocks/>
            <a:stCxn id="15" idx="3"/>
            <a:endCxn id="16" idx="3"/>
          </p:cNvCxnSpPr>
          <p:nvPr/>
        </p:nvCxnSpPr>
        <p:spPr>
          <a:xfrm flipV="1">
            <a:off x="11275180" y="3807308"/>
            <a:ext cx="12700" cy="1216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3A28E68-5CF7-4B91-832B-7A951ACC889D}"/>
              </a:ext>
            </a:extLst>
          </p:cNvPr>
          <p:cNvCxnSpPr>
            <a:stCxn id="17" idx="1"/>
            <a:endCxn id="16" idx="1"/>
          </p:cNvCxnSpPr>
          <p:nvPr/>
        </p:nvCxnSpPr>
        <p:spPr>
          <a:xfrm rot="10800000" flipV="1">
            <a:off x="8933753" y="2421552"/>
            <a:ext cx="12700" cy="1385756"/>
          </a:xfrm>
          <a:prstGeom prst="bentConnector3">
            <a:avLst>
              <a:gd name="adj1" fmla="val 19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65B1674-EB18-4182-B72B-65FDEA919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924" y="1376363"/>
            <a:ext cx="8202262" cy="51673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8AFD4FC-4D55-408B-B4AF-ADE7CC58750F}"/>
                  </a:ext>
                </a:extLst>
              </p:cNvPr>
              <p:cNvSpPr/>
              <p:nvPr/>
            </p:nvSpPr>
            <p:spPr>
              <a:xfrm>
                <a:off x="9281187" y="5744263"/>
                <a:ext cx="1646558" cy="5295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Iapp</m:t>
                    </m:r>
                    <m:r>
                      <a:rPr lang="es-E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20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8AFD4FC-4D55-408B-B4AF-ADE7CC587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187" y="5744263"/>
                <a:ext cx="1646558" cy="529538"/>
              </a:xfrm>
              <a:prstGeom prst="rect">
                <a:avLst/>
              </a:prstGeom>
              <a:blipFill>
                <a:blip r:embed="rId6"/>
                <a:stretch>
                  <a:fillRect t="-8989" r="-4412" b="-292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101D91-C1DF-47A1-85F0-CB56601A8A81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 flipH="1">
            <a:off x="10104466" y="5398254"/>
            <a:ext cx="1" cy="346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812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6F547C-85A2-4A14-9A92-D25A2F02F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808"/>
            <a:ext cx="8888403" cy="38415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58F173-6212-455B-8971-48BAB612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Georgia" panose="02040502050405020303" pitchFamily="18" charset="0"/>
              </a:rPr>
              <a:t>Network </a:t>
            </a:r>
            <a:r>
              <a:rPr lang="es-ES" dirty="0" err="1">
                <a:latin typeface="Georgia" panose="02040502050405020303" pitchFamily="18" charset="0"/>
              </a:rPr>
              <a:t>behaviour</a:t>
            </a:r>
            <a:r>
              <a:rPr lang="es-ES" dirty="0">
                <a:latin typeface="Georgia" panose="02040502050405020303" pitchFamily="18" charset="0"/>
              </a:rPr>
              <a:t> I</a:t>
            </a:r>
            <a:endParaRPr lang="en-GB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F45B1E-A4B4-45B9-BA4D-9B6242752193}"/>
                  </a:ext>
                </a:extLst>
              </p:cNvPr>
              <p:cNvSpPr/>
              <p:nvPr/>
            </p:nvSpPr>
            <p:spPr>
              <a:xfrm>
                <a:off x="8933753" y="4649641"/>
                <a:ext cx="2341427" cy="74861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s-ES" sz="32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)</a:t>
                </a:r>
                <a:endParaRPr lang="en-GB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F45B1E-A4B4-45B9-BA4D-9B6242752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753" y="4649641"/>
                <a:ext cx="2341427" cy="748613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9BBB41F-8F3B-41EC-AF49-078EB7029850}"/>
                  </a:ext>
                </a:extLst>
              </p:cNvPr>
              <p:cNvSpPr/>
              <p:nvPr/>
            </p:nvSpPr>
            <p:spPr>
              <a:xfrm>
                <a:off x="8933753" y="3433001"/>
                <a:ext cx="2341427" cy="7486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s-ES" sz="32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)</a:t>
                </a:r>
                <a:endParaRPr lang="en-GB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9BBB41F-8F3B-41EC-AF49-078EB70298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753" y="3433001"/>
                <a:ext cx="2341427" cy="748613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AC4191B-C334-4572-8332-1D665B9FB64D}"/>
                  </a:ext>
                </a:extLst>
              </p:cNvPr>
              <p:cNvSpPr/>
              <p:nvPr/>
            </p:nvSpPr>
            <p:spPr>
              <a:xfrm>
                <a:off x="8946453" y="2047245"/>
                <a:ext cx="2328727" cy="7486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Spike</m:t>
                      </m:r>
                      <m: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Train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AC4191B-C334-4572-8332-1D665B9FB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453" y="2047245"/>
                <a:ext cx="2328727" cy="7486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0CD8577-6657-4DEE-AA53-CA509BE8E4B3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22867" y="3807308"/>
            <a:ext cx="12700" cy="1216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961A20C-69F1-4839-83AE-9DB92D12E123}"/>
              </a:ext>
            </a:extLst>
          </p:cNvPr>
          <p:cNvCxnSpPr>
            <a:cxnSpLocks/>
            <a:stCxn id="15" idx="3"/>
            <a:endCxn id="16" idx="3"/>
          </p:cNvCxnSpPr>
          <p:nvPr/>
        </p:nvCxnSpPr>
        <p:spPr>
          <a:xfrm flipV="1">
            <a:off x="11275180" y="3807308"/>
            <a:ext cx="12700" cy="1216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3A28E68-5CF7-4B91-832B-7A951ACC889D}"/>
              </a:ext>
            </a:extLst>
          </p:cNvPr>
          <p:cNvCxnSpPr>
            <a:cxnSpLocks/>
            <a:stCxn id="17" idx="1"/>
            <a:endCxn id="16" idx="1"/>
          </p:cNvCxnSpPr>
          <p:nvPr/>
        </p:nvCxnSpPr>
        <p:spPr>
          <a:xfrm rot="10800000" flipV="1">
            <a:off x="8933753" y="2421552"/>
            <a:ext cx="12700" cy="1385756"/>
          </a:xfrm>
          <a:prstGeom prst="bentConnector3">
            <a:avLst>
              <a:gd name="adj1" fmla="val 19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3D69501-D7F8-45F8-A6F4-6547A441AF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120" y="6037813"/>
            <a:ext cx="8812203" cy="52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17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F173-6212-455B-8971-48BAB612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Georgia" panose="02040502050405020303" pitchFamily="18" charset="0"/>
              </a:rPr>
              <a:t>Network </a:t>
            </a:r>
            <a:r>
              <a:rPr lang="es-ES" dirty="0" err="1">
                <a:latin typeface="Georgia" panose="02040502050405020303" pitchFamily="18" charset="0"/>
              </a:rPr>
              <a:t>behaviour</a:t>
            </a:r>
            <a:r>
              <a:rPr lang="es-ES" dirty="0">
                <a:latin typeface="Georgia" panose="02040502050405020303" pitchFamily="18" charset="0"/>
              </a:rPr>
              <a:t> II</a:t>
            </a:r>
            <a:endParaRPr lang="en-GB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F45B1E-A4B4-45B9-BA4D-9B6242752193}"/>
                  </a:ext>
                </a:extLst>
              </p:cNvPr>
              <p:cNvSpPr/>
              <p:nvPr/>
            </p:nvSpPr>
            <p:spPr>
              <a:xfrm>
                <a:off x="8933753" y="4649641"/>
                <a:ext cx="2341427" cy="74861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s-ES" sz="32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)</a:t>
                </a:r>
                <a:endParaRPr lang="en-GB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F45B1E-A4B4-45B9-BA4D-9B6242752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753" y="4649641"/>
                <a:ext cx="2341427" cy="748613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9BBB41F-8F3B-41EC-AF49-078EB7029850}"/>
                  </a:ext>
                </a:extLst>
              </p:cNvPr>
              <p:cNvSpPr/>
              <p:nvPr/>
            </p:nvSpPr>
            <p:spPr>
              <a:xfrm>
                <a:off x="8933753" y="3433001"/>
                <a:ext cx="2341427" cy="7486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s-ES" sz="32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)</a:t>
                </a:r>
                <a:endParaRPr lang="en-GB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9BBB41F-8F3B-41EC-AF49-078EB70298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753" y="3433001"/>
                <a:ext cx="2341427" cy="748613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AC4191B-C334-4572-8332-1D665B9FB64D}"/>
                  </a:ext>
                </a:extLst>
              </p:cNvPr>
              <p:cNvSpPr/>
              <p:nvPr/>
            </p:nvSpPr>
            <p:spPr>
              <a:xfrm>
                <a:off x="8946453" y="2047245"/>
                <a:ext cx="2328727" cy="7486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Spike</m:t>
                      </m:r>
                      <m: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Train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AC4191B-C334-4572-8332-1D665B9FB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453" y="2047245"/>
                <a:ext cx="2328727" cy="748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0CD8577-6657-4DEE-AA53-CA509BE8E4B3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22867" y="3807308"/>
            <a:ext cx="12700" cy="1216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961A20C-69F1-4839-83AE-9DB92D12E123}"/>
              </a:ext>
            </a:extLst>
          </p:cNvPr>
          <p:cNvCxnSpPr>
            <a:cxnSpLocks/>
            <a:stCxn id="15" idx="3"/>
            <a:endCxn id="16" idx="3"/>
          </p:cNvCxnSpPr>
          <p:nvPr/>
        </p:nvCxnSpPr>
        <p:spPr>
          <a:xfrm flipV="1">
            <a:off x="11275180" y="3807308"/>
            <a:ext cx="12700" cy="1216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3A28E68-5CF7-4B91-832B-7A951ACC889D}"/>
              </a:ext>
            </a:extLst>
          </p:cNvPr>
          <p:cNvCxnSpPr>
            <a:stCxn id="17" idx="1"/>
            <a:endCxn id="16" idx="1"/>
          </p:cNvCxnSpPr>
          <p:nvPr/>
        </p:nvCxnSpPr>
        <p:spPr>
          <a:xfrm rot="10800000" flipV="1">
            <a:off x="8933753" y="2421552"/>
            <a:ext cx="12700" cy="1385756"/>
          </a:xfrm>
          <a:prstGeom prst="bentConnector3">
            <a:avLst>
              <a:gd name="adj1" fmla="val 19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F686676-AA8C-4F00-9B3B-5C94DAFB3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2429" y="749914"/>
            <a:ext cx="5095875" cy="6044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BF6AEC-A5C6-4824-BF88-5991E9BCA2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896" y="1477361"/>
            <a:ext cx="7499804" cy="522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80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F173-6212-455B-8971-48BAB612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Georgia" panose="02040502050405020303" pitchFamily="18" charset="0"/>
              </a:rPr>
              <a:t>STP - </a:t>
            </a:r>
            <a:r>
              <a:rPr lang="es-ES" dirty="0" err="1">
                <a:latin typeface="Georgia" panose="02040502050405020303" pitchFamily="18" charset="0"/>
              </a:rPr>
              <a:t>Plasticity</a:t>
            </a:r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751F5-3A0F-4B82-BB50-609408A456D4}"/>
              </a:ext>
            </a:extLst>
          </p:cNvPr>
          <p:cNvSpPr txBox="1"/>
          <p:nvPr/>
        </p:nvSpPr>
        <p:spPr>
          <a:xfrm>
            <a:off x="838200" y="1870529"/>
            <a:ext cx="6716486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de-DE" altLang="en-US" sz="2400" dirty="0">
                <a:latin typeface="Georgia" panose="02040502050405020303" pitchFamily="18" charset="0"/>
              </a:rPr>
              <a:t>- </a:t>
            </a:r>
            <a:r>
              <a:rPr lang="de-DE" altLang="en-US" sz="2400" dirty="0" err="1">
                <a:latin typeface="Georgia" panose="02040502050405020303" pitchFamily="18" charset="0"/>
              </a:rPr>
              <a:t>It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describes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the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observation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that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synaptic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strength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changes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constantly</a:t>
            </a:r>
            <a:r>
              <a:rPr lang="de-DE" altLang="en-US" sz="2400" dirty="0">
                <a:latin typeface="Georgia" panose="02040502050405020303" pitchFamily="18" charset="0"/>
              </a:rPr>
              <a:t>, </a:t>
            </a:r>
            <a:r>
              <a:rPr lang="de-DE" altLang="en-US" sz="2400" dirty="0" err="1">
                <a:latin typeface="Georgia" panose="02040502050405020303" pitchFamily="18" charset="0"/>
              </a:rPr>
              <a:t>depending</a:t>
            </a:r>
            <a:r>
              <a:rPr lang="de-DE" altLang="en-US" sz="2400" dirty="0">
                <a:latin typeface="Georgia" panose="02040502050405020303" pitchFamily="18" charset="0"/>
              </a:rPr>
              <a:t> upon </a:t>
            </a:r>
            <a:r>
              <a:rPr lang="de-DE" altLang="en-US" sz="2400" dirty="0" err="1">
                <a:latin typeface="Georgia" panose="02040502050405020303" pitchFamily="18" charset="0"/>
              </a:rPr>
              <a:t>use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of</a:t>
            </a:r>
            <a:r>
              <a:rPr lang="de-DE" altLang="en-US" sz="2400" dirty="0">
                <a:latin typeface="Georgia" panose="02040502050405020303" pitchFamily="18" charset="0"/>
              </a:rPr>
              <a:t> a </a:t>
            </a:r>
            <a:r>
              <a:rPr lang="de-DE" altLang="en-US" sz="2400" dirty="0" err="1">
                <a:latin typeface="Georgia" panose="02040502050405020303" pitchFamily="18" charset="0"/>
              </a:rPr>
              <a:t>synapse</a:t>
            </a:r>
            <a:endParaRPr lang="de-DE" altLang="en-US" sz="2400" dirty="0">
              <a:latin typeface="Georgia" panose="02040502050405020303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de-DE" altLang="en-US" sz="2400" dirty="0">
                <a:latin typeface="Georgia" panose="02040502050405020303" pitchFamily="18" charset="0"/>
              </a:rPr>
              <a:t>- </a:t>
            </a:r>
            <a:r>
              <a:rPr lang="de-DE" altLang="en-US" sz="2400" dirty="0" err="1">
                <a:latin typeface="Georgia" panose="02040502050405020303" pitchFamily="18" charset="0"/>
              </a:rPr>
              <a:t>Plasticity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occurs</a:t>
            </a:r>
            <a:r>
              <a:rPr lang="de-DE" altLang="en-US" sz="2400" dirty="0">
                <a:latin typeface="Georgia" panose="02040502050405020303" pitchFamily="18" charset="0"/>
              </a:rPr>
              <a:t> on a time </a:t>
            </a:r>
            <a:r>
              <a:rPr lang="de-DE" altLang="en-US" sz="2400" dirty="0" err="1">
                <a:latin typeface="Georgia" panose="02040502050405020303" pitchFamily="18" charset="0"/>
              </a:rPr>
              <a:t>scale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from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milliseconds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to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years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en-GB" sz="2400" dirty="0">
                <a:latin typeface="Georgia" panose="02040502050405020303" pitchFamily="18" charset="0"/>
              </a:rPr>
              <a:t>- Synaptic depression and facilitation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Georgia" panose="02040502050405020303" pitchFamily="18" charset="0"/>
              </a:rPr>
              <a:t>- Depression: reduction of the postsynaptic response during repetitive presynaptic activity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Georgia" panose="02040502050405020303" pitchFamily="18" charset="0"/>
              </a:rPr>
              <a:t>- Facilitation: increased synaptic efficacy </a:t>
            </a:r>
            <a:endParaRPr lang="en-GB" sz="2000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F5025-FBF5-49F9-830B-385F004ACAB1}"/>
              </a:ext>
            </a:extLst>
          </p:cNvPr>
          <p:cNvSpPr txBox="1"/>
          <p:nvPr/>
        </p:nvSpPr>
        <p:spPr>
          <a:xfrm>
            <a:off x="391608" y="6152321"/>
            <a:ext cx="12540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Abarbanel, H.D.I. and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Selverston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A. and Huerta, Ramón and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Bazhenov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Maxim and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Sushchik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M.M. and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Rubchinskiǐ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L.L. and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Rabinovich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Mikhail “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Synchronisation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neural assemblies	”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Uspekhi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Fizicheskikh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Nauk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vol. 166, pp. 389-390, 1996.</a:t>
            </a:r>
          </a:p>
        </p:txBody>
      </p:sp>
      <p:pic>
        <p:nvPicPr>
          <p:cNvPr id="2052" name="Picture 4" descr="Sketch of a chemical synapse: 1 Ð presynaptic membrane, 2 Ð postsynaptic membrane, 3 Ð intercellular space, 4 Ð vesicles, 5 Ð postsynaptic receptors.">
            <a:extLst>
              <a:ext uri="{FF2B5EF4-FFF2-40B4-BE49-F238E27FC236}">
                <a16:creationId xmlns:a16="http://schemas.microsoft.com/office/drawing/2014/main" id="{C152E381-E346-4035-AC8C-2C3EF0FF5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686" y="1027906"/>
            <a:ext cx="3487423" cy="422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D3F6AC-DFD4-42FD-8BFC-D633AB99D2A1}"/>
              </a:ext>
            </a:extLst>
          </p:cNvPr>
          <p:cNvSpPr txBox="1"/>
          <p:nvPr/>
        </p:nvSpPr>
        <p:spPr>
          <a:xfrm>
            <a:off x="7201121" y="5460762"/>
            <a:ext cx="1254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Figure 1: </a:t>
            </a: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Drawing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of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a </a:t>
            </a: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synapse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 </a:t>
            </a: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Source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: [1] </a:t>
            </a:r>
            <a:endParaRPr lang="en-GB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11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F173-6212-455B-8971-48BAB612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Georgia" panose="02040502050405020303" pitchFamily="18" charset="0"/>
              </a:rPr>
              <a:t>STP - </a:t>
            </a:r>
            <a:r>
              <a:rPr lang="es-ES" dirty="0" err="1">
                <a:latin typeface="Georgia" panose="02040502050405020303" pitchFamily="18" charset="0"/>
              </a:rPr>
              <a:t>Model</a:t>
            </a:r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751F5-3A0F-4B82-BB50-609408A456D4}"/>
              </a:ext>
            </a:extLst>
          </p:cNvPr>
          <p:cNvSpPr txBox="1"/>
          <p:nvPr/>
        </p:nvSpPr>
        <p:spPr>
          <a:xfrm>
            <a:off x="1045028" y="1690688"/>
            <a:ext cx="100039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1200"/>
              </a:spcAft>
              <a:buFontTx/>
              <a:buChar char="-"/>
            </a:pPr>
            <a:r>
              <a:rPr lang="de-DE" altLang="en-US" sz="2400" dirty="0" err="1">
                <a:latin typeface="Georgia" panose="02040502050405020303" pitchFamily="18" charset="0"/>
              </a:rPr>
              <a:t>Tsodyks</a:t>
            </a:r>
            <a:r>
              <a:rPr lang="de-DE" altLang="en-US" sz="2400" dirty="0">
                <a:latin typeface="Georgia" panose="02040502050405020303" pitchFamily="18" charset="0"/>
              </a:rPr>
              <a:t> and </a:t>
            </a:r>
            <a:r>
              <a:rPr lang="de-DE" altLang="en-US" sz="2400" dirty="0" err="1">
                <a:latin typeface="Georgia" panose="02040502050405020303" pitchFamily="18" charset="0"/>
              </a:rPr>
              <a:t>Markram</a:t>
            </a:r>
            <a:r>
              <a:rPr lang="de-DE" altLang="en-US" sz="2400" dirty="0">
                <a:latin typeface="Georgia" panose="02040502050405020303" pitchFamily="18" charset="0"/>
              </a:rPr>
              <a:t> [2] </a:t>
            </a:r>
            <a:r>
              <a:rPr lang="de-DE" altLang="en-US" sz="2400" dirty="0" err="1">
                <a:latin typeface="Georgia" panose="02040502050405020303" pitchFamily="18" charset="0"/>
              </a:rPr>
              <a:t>propose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the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following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model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for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short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term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plasticity</a:t>
            </a:r>
            <a:endParaRPr lang="de-DE" altLang="en-US" sz="2400" dirty="0">
              <a:latin typeface="Georgia" panose="02040502050405020303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Tx/>
              <a:buChar char="-"/>
            </a:pPr>
            <a:r>
              <a:rPr lang="de-DE" altLang="en-US" sz="2400" dirty="0" err="1">
                <a:latin typeface="Georgia" panose="02040502050405020303" pitchFamily="18" charset="0"/>
              </a:rPr>
              <a:t>It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is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modelled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with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i="1" dirty="0">
                <a:latin typeface="Georgia" panose="02040502050405020303" pitchFamily="18" charset="0"/>
              </a:rPr>
              <a:t>x </a:t>
            </a:r>
            <a:r>
              <a:rPr lang="de-DE" altLang="en-US" sz="2400" dirty="0" err="1">
                <a:latin typeface="Georgia" panose="02040502050405020303" pitchFamily="18" charset="0"/>
              </a:rPr>
              <a:t>as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the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fraction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of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available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vesicles</a:t>
            </a:r>
            <a:r>
              <a:rPr lang="de-DE" altLang="en-US" sz="2400" dirty="0">
                <a:latin typeface="Georgia" panose="02040502050405020303" pitchFamily="18" charset="0"/>
              </a:rPr>
              <a:t> and </a:t>
            </a:r>
            <a:r>
              <a:rPr lang="de-DE" altLang="en-US" sz="2400" i="1" dirty="0">
                <a:latin typeface="Georgia" panose="02040502050405020303" pitchFamily="18" charset="0"/>
              </a:rPr>
              <a:t>u </a:t>
            </a:r>
            <a:r>
              <a:rPr lang="de-DE" altLang="en-US" sz="2400" dirty="0">
                <a:latin typeface="Georgia" panose="02040502050405020303" pitchFamily="18" charset="0"/>
              </a:rPr>
              <a:t>an </a:t>
            </a:r>
            <a:r>
              <a:rPr lang="de-DE" altLang="en-US" sz="2400" dirty="0" err="1">
                <a:latin typeface="Georgia" panose="02040502050405020303" pitchFamily="18" charset="0"/>
              </a:rPr>
              <a:t>utilization</a:t>
            </a:r>
            <a:r>
              <a:rPr lang="de-DE" altLang="en-US" sz="2400" dirty="0">
                <a:latin typeface="Georgia" panose="02040502050405020303" pitchFamily="18" charset="0"/>
              </a:rPr>
              <a:t> variable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Tx/>
              <a:buChar char="-"/>
            </a:pPr>
            <a:r>
              <a:rPr lang="de-DE" altLang="en-US" sz="2400" dirty="0">
                <a:latin typeface="Georgia" panose="02040502050405020303" pitchFamily="18" charset="0"/>
              </a:rPr>
              <a:t>At </a:t>
            </a:r>
            <a:r>
              <a:rPr lang="de-DE" altLang="en-US" sz="2400" dirty="0" err="1">
                <a:latin typeface="Georgia" panose="02040502050405020303" pitchFamily="18" charset="0"/>
              </a:rPr>
              <a:t>each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spikes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they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are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updated</a:t>
            </a:r>
            <a:endParaRPr lang="de-DE" altLang="en-US" sz="2400" dirty="0">
              <a:latin typeface="Georgia" panose="020405020504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6A8705-B321-4F9E-90C7-9E142B25B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563" y="4359599"/>
            <a:ext cx="3514934" cy="1524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813569-5FBF-4B1D-AB11-BAAF75FF0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0" y="4322488"/>
            <a:ext cx="2303507" cy="15615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FF3C8A-9F32-4E20-A2CE-4318C9B8CB44}"/>
              </a:ext>
            </a:extLst>
          </p:cNvPr>
          <p:cNvSpPr txBox="1"/>
          <p:nvPr/>
        </p:nvSpPr>
        <p:spPr>
          <a:xfrm>
            <a:off x="391608" y="6152321"/>
            <a:ext cx="12540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Abarbanel, H.D.I. and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Selverston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A. and Huerta, Ramón and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Bazhenov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Maxim and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Sushchik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M.M. and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Rubchinskiǐ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L.L. and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Rabinovich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Mikhail “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Synchronisation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neural assemblies	”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Uspekhi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Fizicheskikh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Nauk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vol. 166, pp. 389-390, 1996.</a:t>
            </a:r>
          </a:p>
        </p:txBody>
      </p:sp>
    </p:spTree>
    <p:extLst>
      <p:ext uri="{BB962C8B-B14F-4D97-AF65-F5344CB8AC3E}">
        <p14:creationId xmlns:p14="http://schemas.microsoft.com/office/powerpoint/2010/main" val="2093494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F173-6212-455B-8971-48BAB612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Georgia" panose="02040502050405020303" pitchFamily="18" charset="0"/>
              </a:rPr>
              <a:t>STP </a:t>
            </a:r>
            <a:r>
              <a:rPr lang="es-ES" dirty="0" err="1">
                <a:latin typeface="Georgia" panose="02040502050405020303" pitchFamily="18" charset="0"/>
              </a:rPr>
              <a:t>dynamics</a:t>
            </a:r>
            <a:endParaRPr lang="en-GB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AB485-A6EB-404F-80E3-903266417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91"/>
          <a:stretch/>
        </p:blipFill>
        <p:spPr>
          <a:xfrm>
            <a:off x="1285875" y="1582920"/>
            <a:ext cx="9544050" cy="47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9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F173-6212-455B-8971-48BAB612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Georgia" panose="02040502050405020303" pitchFamily="18" charset="0"/>
              </a:rPr>
              <a:t>STP </a:t>
            </a:r>
            <a:r>
              <a:rPr lang="es-ES" dirty="0" err="1">
                <a:latin typeface="Georgia" panose="02040502050405020303" pitchFamily="18" charset="0"/>
              </a:rPr>
              <a:t>on</a:t>
            </a:r>
            <a:r>
              <a:rPr lang="es-ES" dirty="0">
                <a:latin typeface="Georgia" panose="02040502050405020303" pitchFamily="18" charset="0"/>
              </a:rPr>
              <a:t> </a:t>
            </a:r>
            <a:r>
              <a:rPr lang="es-ES" dirty="0" err="1">
                <a:latin typeface="Georgia" panose="02040502050405020303" pitchFamily="18" charset="0"/>
              </a:rPr>
              <a:t>the</a:t>
            </a:r>
            <a:r>
              <a:rPr lang="es-ES" dirty="0">
                <a:latin typeface="Georgia" panose="02040502050405020303" pitchFamily="18" charset="0"/>
              </a:rPr>
              <a:t> 2-neuron </a:t>
            </a:r>
            <a:r>
              <a:rPr lang="es-ES" dirty="0" err="1">
                <a:latin typeface="Georgia" panose="02040502050405020303" pitchFamily="18" charset="0"/>
              </a:rPr>
              <a:t>network</a:t>
            </a:r>
            <a:r>
              <a:rPr lang="es-ES" dirty="0">
                <a:latin typeface="Georgia" panose="02040502050405020303" pitchFamily="18" charset="0"/>
              </a:rPr>
              <a:t> I</a:t>
            </a:r>
            <a:endParaRPr lang="en-GB" dirty="0">
              <a:latin typeface="Georgia" panose="02040502050405020303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9A988E-6590-41EA-BA6E-CF9895D043B5}"/>
              </a:ext>
            </a:extLst>
          </p:cNvPr>
          <p:cNvGrpSpPr/>
          <p:nvPr/>
        </p:nvGrpSpPr>
        <p:grpSpPr>
          <a:xfrm>
            <a:off x="1117600" y="2019301"/>
            <a:ext cx="10622288" cy="3772654"/>
            <a:chOff x="1883726" y="2428245"/>
            <a:chExt cx="9435104" cy="335100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8B2C9F6-607F-4FE2-A73F-41F7A1DD103A}"/>
                    </a:ext>
                  </a:extLst>
                </p:cNvPr>
                <p:cNvSpPr/>
                <p:nvPr/>
              </p:nvSpPr>
              <p:spPr>
                <a:xfrm>
                  <a:off x="4925286" y="5030641"/>
                  <a:ext cx="2341427" cy="74861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s-ES" sz="3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s-ES" sz="3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s-ES" sz="3200" b="1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 </a:t>
                  </a:r>
                  <a:r>
                    <a:rPr lang="es-ES" sz="2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s-ES" sz="2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)</a:t>
                  </a:r>
                  <a:endParaRPr lang="en-GB" sz="24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8B2C9F6-607F-4FE2-A73F-41F7A1DD10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5286" y="5030641"/>
                  <a:ext cx="2341427" cy="7486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66CB080-36BE-4E90-8E01-A0E3E67B67C0}"/>
                    </a:ext>
                  </a:extLst>
                </p:cNvPr>
                <p:cNvSpPr/>
                <p:nvPr/>
              </p:nvSpPr>
              <p:spPr>
                <a:xfrm>
                  <a:off x="4925286" y="3814001"/>
                  <a:ext cx="2341427" cy="74861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s-ES" sz="3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s-ES" sz="3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s-ES" sz="3200" b="1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 </a:t>
                  </a:r>
                  <a:r>
                    <a:rPr lang="es-ES" sz="2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E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s-ES" sz="2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)</a:t>
                  </a:r>
                  <a:endParaRPr lang="en-GB" sz="24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66CB080-36BE-4E90-8E01-A0E3E67B67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5286" y="3814001"/>
                  <a:ext cx="2341427" cy="74861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F7F66B8-F7CD-4B94-9AF6-BCD27E72FFE2}"/>
                    </a:ext>
                  </a:extLst>
                </p:cNvPr>
                <p:cNvSpPr/>
                <p:nvPr/>
              </p:nvSpPr>
              <p:spPr>
                <a:xfrm>
                  <a:off x="4937986" y="2428245"/>
                  <a:ext cx="2328727" cy="74861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Spike</m:t>
                        </m:r>
                        <m:r>
                          <a:rPr lang="es-E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Train</m:t>
                        </m:r>
                      </m:oMath>
                    </m:oMathPara>
                  </a14:m>
                  <a:endParaRPr lang="en-GB" sz="28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F7F66B8-F7CD-4B94-9AF6-BCD27E72FF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7986" y="2428245"/>
                  <a:ext cx="2328727" cy="7486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868FD738-EA28-436A-9A10-2B967244E2B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914400" y="4188308"/>
              <a:ext cx="12700" cy="1216640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77584B6E-155F-4AFA-9581-B469587173BF}"/>
                </a:ext>
              </a:extLst>
            </p:cNvPr>
            <p:cNvCxnSpPr>
              <a:cxnSpLocks/>
              <a:stCxn id="6" idx="3"/>
              <a:endCxn id="7" idx="3"/>
            </p:cNvCxnSpPr>
            <p:nvPr/>
          </p:nvCxnSpPr>
          <p:spPr>
            <a:xfrm flipV="1">
              <a:off x="7266713" y="4188308"/>
              <a:ext cx="12700" cy="1216640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3B468900-F71B-440C-8FAB-F4C9BC7F3994}"/>
                </a:ext>
              </a:extLst>
            </p:cNvPr>
            <p:cNvCxnSpPr>
              <a:stCxn id="8" idx="1"/>
              <a:endCxn id="7" idx="1"/>
            </p:cNvCxnSpPr>
            <p:nvPr/>
          </p:nvCxnSpPr>
          <p:spPr>
            <a:xfrm rot="10800000" flipV="1">
              <a:off x="4925286" y="2802552"/>
              <a:ext cx="12700" cy="1385756"/>
            </a:xfrm>
            <a:prstGeom prst="bentConnector3">
              <a:avLst>
                <a:gd name="adj1" fmla="val 19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7409B15-4F3C-4E82-98CD-7192705E9E26}"/>
                    </a:ext>
                  </a:extLst>
                </p:cNvPr>
                <p:cNvSpPr/>
                <p:nvPr/>
              </p:nvSpPr>
              <p:spPr>
                <a:xfrm>
                  <a:off x="7732490" y="4422320"/>
                  <a:ext cx="3586340" cy="74861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2400" b="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Inhibition and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STD</m:t>
                      </m:r>
                      <m: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STF</m:t>
                      </m:r>
                    </m:oMath>
                  </a14:m>
                  <a:endParaRPr lang="en-GB" sz="28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7409B15-4F3C-4E82-98CD-7192705E9E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2490" y="4422320"/>
                  <a:ext cx="3586340" cy="7486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A5573B1E-D270-4522-B3FB-EB6CC9055476}"/>
                    </a:ext>
                  </a:extLst>
                </p:cNvPr>
                <p:cNvSpPr/>
                <p:nvPr/>
              </p:nvSpPr>
              <p:spPr>
                <a:xfrm>
                  <a:off x="1883726" y="4422321"/>
                  <a:ext cx="2328727" cy="74861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Excitation</m:t>
                        </m:r>
                        <m:r>
                          <a:rPr lang="es-E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s-E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STF</m:t>
                        </m:r>
                      </m:oMath>
                    </m:oMathPara>
                  </a14:m>
                  <a:endParaRPr lang="en-GB" sz="28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A5573B1E-D270-4522-B3FB-EB6CC9055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726" y="4422321"/>
                  <a:ext cx="2328727" cy="748613"/>
                </a:xfrm>
                <a:prstGeom prst="rect">
                  <a:avLst/>
                </a:prstGeom>
                <a:blipFill>
                  <a:blip r:embed="rId6"/>
                  <a:stretch>
                    <a:fillRect l="-16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9BCDC0-B47E-47BA-8CAA-DE3697377C69}"/>
                  </a:ext>
                </a:extLst>
              </p:cNvPr>
              <p:cNvSpPr/>
              <p:nvPr/>
            </p:nvSpPr>
            <p:spPr>
              <a:xfrm>
                <a:off x="201864" y="3950026"/>
                <a:ext cx="2621742" cy="8428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𝐍𝟏</m:t>
                      </m:r>
                      <m:r>
                        <a:rPr lang="es-ES" sz="2400" b="1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𝐭𝐨</m:t>
                      </m:r>
                      <m:r>
                        <a:rPr lang="es-ES" sz="2400" b="1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𝐍𝟐</m:t>
                      </m:r>
                    </m:oMath>
                  </m:oMathPara>
                </a14:m>
                <a:endParaRPr lang="en-GB" sz="2800" b="1" dirty="0">
                  <a:solidFill>
                    <a:schemeClr val="tx1"/>
                  </a:solidFill>
                  <a:effectLst/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9BCDC0-B47E-47BA-8CAA-DE3697377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64" y="3950026"/>
                <a:ext cx="2621742" cy="8428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7FC1CF8-B70D-4CE3-9C50-1C1377BFA9C6}"/>
                  </a:ext>
                </a:extLst>
              </p:cNvPr>
              <p:cNvSpPr/>
              <p:nvPr/>
            </p:nvSpPr>
            <p:spPr>
              <a:xfrm>
                <a:off x="7190164" y="3950026"/>
                <a:ext cx="2621742" cy="8428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𝐍𝟐</m:t>
                      </m:r>
                      <m:r>
                        <a:rPr lang="es-ES" sz="2400" b="1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𝐭𝐨</m:t>
                      </m:r>
                      <m:r>
                        <a:rPr lang="es-ES" sz="2400" b="1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𝐍𝟏</m:t>
                      </m:r>
                    </m:oMath>
                  </m:oMathPara>
                </a14:m>
                <a:endParaRPr lang="en-GB" sz="2800" b="1" dirty="0">
                  <a:solidFill>
                    <a:schemeClr val="tx1"/>
                  </a:solidFill>
                  <a:effectLst/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7FC1CF8-B70D-4CE3-9C50-1C1377BFA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164" y="3950026"/>
                <a:ext cx="2621742" cy="8428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223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F173-6212-455B-8971-48BAB612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Georgia" panose="02040502050405020303" pitchFamily="18" charset="0"/>
              </a:rPr>
              <a:t>STP </a:t>
            </a:r>
            <a:r>
              <a:rPr lang="es-ES" dirty="0" err="1">
                <a:latin typeface="Georgia" panose="02040502050405020303" pitchFamily="18" charset="0"/>
              </a:rPr>
              <a:t>on</a:t>
            </a:r>
            <a:r>
              <a:rPr lang="es-ES" dirty="0">
                <a:latin typeface="Georgia" panose="02040502050405020303" pitchFamily="18" charset="0"/>
              </a:rPr>
              <a:t> </a:t>
            </a:r>
            <a:r>
              <a:rPr lang="es-ES" dirty="0" err="1">
                <a:latin typeface="Georgia" panose="02040502050405020303" pitchFamily="18" charset="0"/>
              </a:rPr>
              <a:t>the</a:t>
            </a:r>
            <a:r>
              <a:rPr lang="es-ES" dirty="0">
                <a:latin typeface="Georgia" panose="02040502050405020303" pitchFamily="18" charset="0"/>
              </a:rPr>
              <a:t> 2-neuron </a:t>
            </a:r>
            <a:r>
              <a:rPr lang="es-ES" dirty="0" err="1">
                <a:latin typeface="Georgia" panose="02040502050405020303" pitchFamily="18" charset="0"/>
              </a:rPr>
              <a:t>network</a:t>
            </a:r>
            <a:r>
              <a:rPr lang="es-ES" dirty="0">
                <a:latin typeface="Georgia" panose="02040502050405020303" pitchFamily="18" charset="0"/>
              </a:rPr>
              <a:t> II</a:t>
            </a:r>
            <a:endParaRPr lang="en-GB" dirty="0"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02EA0-D51B-48AE-8F5C-BB3321D81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406" y="1392182"/>
            <a:ext cx="8419188" cy="526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86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F173-6212-455B-8971-48BAB612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Georgia" panose="02040502050405020303" pitchFamily="18" charset="0"/>
              </a:rPr>
              <a:t>STP </a:t>
            </a:r>
            <a:r>
              <a:rPr lang="es-ES" dirty="0" err="1">
                <a:latin typeface="Georgia" panose="02040502050405020303" pitchFamily="18" charset="0"/>
              </a:rPr>
              <a:t>on</a:t>
            </a:r>
            <a:r>
              <a:rPr lang="es-ES" dirty="0">
                <a:latin typeface="Georgia" panose="02040502050405020303" pitchFamily="18" charset="0"/>
              </a:rPr>
              <a:t> </a:t>
            </a:r>
            <a:r>
              <a:rPr lang="es-ES" dirty="0" err="1">
                <a:latin typeface="Georgia" panose="02040502050405020303" pitchFamily="18" charset="0"/>
              </a:rPr>
              <a:t>the</a:t>
            </a:r>
            <a:r>
              <a:rPr lang="es-ES" dirty="0">
                <a:latin typeface="Georgia" panose="02040502050405020303" pitchFamily="18" charset="0"/>
              </a:rPr>
              <a:t> 2-neuron </a:t>
            </a:r>
            <a:r>
              <a:rPr lang="es-ES" dirty="0" err="1">
                <a:latin typeface="Georgia" panose="02040502050405020303" pitchFamily="18" charset="0"/>
              </a:rPr>
              <a:t>network</a:t>
            </a:r>
            <a:r>
              <a:rPr lang="es-ES" dirty="0">
                <a:latin typeface="Georgia" panose="02040502050405020303" pitchFamily="18" charset="0"/>
              </a:rPr>
              <a:t> II</a:t>
            </a:r>
            <a:endParaRPr lang="en-GB" dirty="0">
              <a:latin typeface="Georgia" panose="02040502050405020303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EA30A3-0771-4E79-8280-E23580548494}"/>
              </a:ext>
            </a:extLst>
          </p:cNvPr>
          <p:cNvGrpSpPr/>
          <p:nvPr/>
        </p:nvGrpSpPr>
        <p:grpSpPr>
          <a:xfrm>
            <a:off x="859446" y="2019301"/>
            <a:ext cx="10880441" cy="3772654"/>
            <a:chOff x="1654425" y="2428245"/>
            <a:chExt cx="9664405" cy="335100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D415A11-D444-4102-8D33-0B165B22157C}"/>
                    </a:ext>
                  </a:extLst>
                </p:cNvPr>
                <p:cNvSpPr/>
                <p:nvPr/>
              </p:nvSpPr>
              <p:spPr>
                <a:xfrm>
                  <a:off x="4925286" y="5030641"/>
                  <a:ext cx="2341427" cy="74861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s-ES" sz="3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s-ES" sz="3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s-ES" sz="3200" b="1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 </a:t>
                  </a:r>
                  <a:r>
                    <a:rPr lang="es-ES" sz="2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s-ES" sz="2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)</a:t>
                  </a:r>
                  <a:endParaRPr lang="en-GB" sz="24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D415A11-D444-4102-8D33-0B165B2215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5286" y="5030641"/>
                  <a:ext cx="2341427" cy="7486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9A0078E-4EB8-4CEF-8100-354FAEFE454A}"/>
                    </a:ext>
                  </a:extLst>
                </p:cNvPr>
                <p:cNvSpPr/>
                <p:nvPr/>
              </p:nvSpPr>
              <p:spPr>
                <a:xfrm>
                  <a:off x="4925286" y="3814001"/>
                  <a:ext cx="2341427" cy="74861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s-ES" sz="3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s-ES" sz="3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s-ES" sz="3200" b="1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 </a:t>
                  </a:r>
                  <a:r>
                    <a:rPr lang="es-ES" sz="2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E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s-ES" sz="2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)</a:t>
                  </a:r>
                  <a:endParaRPr lang="en-GB" sz="24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9A0078E-4EB8-4CEF-8100-354FAEFE45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5286" y="3814001"/>
                  <a:ext cx="2341427" cy="74861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F6441F4B-D771-4AD7-9620-266719D54401}"/>
                    </a:ext>
                  </a:extLst>
                </p:cNvPr>
                <p:cNvSpPr/>
                <p:nvPr/>
              </p:nvSpPr>
              <p:spPr>
                <a:xfrm>
                  <a:off x="4937986" y="2428245"/>
                  <a:ext cx="2328727" cy="74861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Spike</m:t>
                        </m:r>
                        <m:r>
                          <a:rPr lang="es-E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Train</m:t>
                        </m:r>
                      </m:oMath>
                    </m:oMathPara>
                  </a14:m>
                  <a:endParaRPr lang="en-GB" sz="28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F6441F4B-D771-4AD7-9620-266719D544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7986" y="2428245"/>
                  <a:ext cx="2328727" cy="7486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FAE3406E-86FC-4CEF-9F81-30D7BDCE743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914400" y="4188308"/>
              <a:ext cx="12700" cy="1216640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770417B5-AEC2-48BA-B672-056474642A66}"/>
                </a:ext>
              </a:extLst>
            </p:cNvPr>
            <p:cNvCxnSpPr>
              <a:cxnSpLocks/>
              <a:stCxn id="6" idx="3"/>
              <a:endCxn id="7" idx="3"/>
            </p:cNvCxnSpPr>
            <p:nvPr/>
          </p:nvCxnSpPr>
          <p:spPr>
            <a:xfrm flipV="1">
              <a:off x="7266713" y="4188308"/>
              <a:ext cx="12700" cy="1216640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B87E4FCE-3E6A-405D-BB79-81290B0CAD0E}"/>
                </a:ext>
              </a:extLst>
            </p:cNvPr>
            <p:cNvCxnSpPr>
              <a:stCxn id="8" idx="1"/>
              <a:endCxn id="7" idx="1"/>
            </p:cNvCxnSpPr>
            <p:nvPr/>
          </p:nvCxnSpPr>
          <p:spPr>
            <a:xfrm rot="10800000" flipV="1">
              <a:off x="4925286" y="2802552"/>
              <a:ext cx="12700" cy="1385756"/>
            </a:xfrm>
            <a:prstGeom prst="bentConnector3">
              <a:avLst>
                <a:gd name="adj1" fmla="val 19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E953A02-EDAD-41D7-8E14-B6066A0F9F57}"/>
                    </a:ext>
                  </a:extLst>
                </p:cNvPr>
                <p:cNvSpPr/>
                <p:nvPr/>
              </p:nvSpPr>
              <p:spPr>
                <a:xfrm>
                  <a:off x="7732490" y="4422320"/>
                  <a:ext cx="3586340" cy="74861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2400" b="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Inhibition and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STD</m:t>
                      </m:r>
                      <m: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STF</m:t>
                      </m:r>
                    </m:oMath>
                  </a14:m>
                  <a:endParaRPr lang="en-GB" sz="28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E953A02-EDAD-41D7-8E14-B6066A0F9F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2490" y="4422320"/>
                  <a:ext cx="3586340" cy="7486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9BEBB0C-1A37-4347-81C3-6E521C9482C4}"/>
                    </a:ext>
                  </a:extLst>
                </p:cNvPr>
                <p:cNvSpPr/>
                <p:nvPr/>
              </p:nvSpPr>
              <p:spPr>
                <a:xfrm>
                  <a:off x="1654425" y="4422320"/>
                  <a:ext cx="3116715" cy="74861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Excitation</m:t>
                        </m:r>
                        <m:r>
                          <a:rPr lang="es-E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s-E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STF</m:t>
                        </m:r>
                        <m:r>
                          <a:rPr lang="es-E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s-E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STD</m:t>
                        </m:r>
                      </m:oMath>
                    </m:oMathPara>
                  </a14:m>
                  <a:endParaRPr lang="en-GB" sz="28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9BEBB0C-1A37-4347-81C3-6E521C9482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4425" y="4422320"/>
                  <a:ext cx="3116715" cy="7486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31274C-5987-46BC-9962-1D9DC3E32E15}"/>
                  </a:ext>
                </a:extLst>
              </p:cNvPr>
              <p:cNvSpPr/>
              <p:nvPr/>
            </p:nvSpPr>
            <p:spPr>
              <a:xfrm>
                <a:off x="112964" y="3950026"/>
                <a:ext cx="2621742" cy="8428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𝐍𝟏</m:t>
                      </m:r>
                      <m:r>
                        <a:rPr lang="es-ES" sz="2400" b="1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𝐭𝐨</m:t>
                      </m:r>
                      <m:r>
                        <a:rPr lang="es-ES" sz="2400" b="1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𝐍𝟐</m:t>
                      </m:r>
                    </m:oMath>
                  </m:oMathPara>
                </a14:m>
                <a:endParaRPr lang="en-GB" sz="2800" b="1" dirty="0">
                  <a:solidFill>
                    <a:schemeClr val="tx1"/>
                  </a:solidFill>
                  <a:effectLst/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31274C-5987-46BC-9962-1D9DC3E32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64" y="3950026"/>
                <a:ext cx="2621742" cy="8428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4455E89-489F-40F5-8962-777582596C24}"/>
                  </a:ext>
                </a:extLst>
              </p:cNvPr>
              <p:cNvSpPr/>
              <p:nvPr/>
            </p:nvSpPr>
            <p:spPr>
              <a:xfrm>
                <a:off x="7190164" y="3950026"/>
                <a:ext cx="2621742" cy="8428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𝐍𝟐</m:t>
                      </m:r>
                      <m:r>
                        <a:rPr lang="es-ES" sz="2400" b="1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𝐭𝐨</m:t>
                      </m:r>
                      <m:r>
                        <a:rPr lang="es-ES" sz="2400" b="1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𝐍𝟏</m:t>
                      </m:r>
                    </m:oMath>
                  </m:oMathPara>
                </a14:m>
                <a:endParaRPr lang="en-GB" sz="2800" b="1" dirty="0">
                  <a:solidFill>
                    <a:schemeClr val="tx1"/>
                  </a:solidFill>
                  <a:effectLst/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4455E89-489F-40F5-8962-777582596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164" y="3950026"/>
                <a:ext cx="2621742" cy="8428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02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F173-6212-455B-8971-48BAB612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Georgia" panose="02040502050405020303" pitchFamily="18" charset="0"/>
              </a:rPr>
              <a:t>The</a:t>
            </a:r>
            <a:r>
              <a:rPr lang="es-ES" dirty="0">
                <a:latin typeface="Georgia" panose="02040502050405020303" pitchFamily="18" charset="0"/>
              </a:rPr>
              <a:t> 2-neuron </a:t>
            </a:r>
            <a:r>
              <a:rPr lang="es-ES" dirty="0" err="1">
                <a:latin typeface="Georgia" panose="02040502050405020303" pitchFamily="18" charset="0"/>
              </a:rPr>
              <a:t>network</a:t>
            </a:r>
            <a:endParaRPr lang="en-GB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142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F173-6212-455B-8971-48BAB612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Georgia" panose="02040502050405020303" pitchFamily="18" charset="0"/>
              </a:rPr>
              <a:t>STP </a:t>
            </a:r>
            <a:r>
              <a:rPr lang="es-ES" dirty="0" err="1">
                <a:latin typeface="Georgia" panose="02040502050405020303" pitchFamily="18" charset="0"/>
              </a:rPr>
              <a:t>on</a:t>
            </a:r>
            <a:r>
              <a:rPr lang="es-ES" dirty="0">
                <a:latin typeface="Georgia" panose="02040502050405020303" pitchFamily="18" charset="0"/>
              </a:rPr>
              <a:t> </a:t>
            </a:r>
            <a:r>
              <a:rPr lang="es-ES" dirty="0" err="1">
                <a:latin typeface="Georgia" panose="02040502050405020303" pitchFamily="18" charset="0"/>
              </a:rPr>
              <a:t>the</a:t>
            </a:r>
            <a:r>
              <a:rPr lang="es-ES" dirty="0">
                <a:latin typeface="Georgia" panose="02040502050405020303" pitchFamily="18" charset="0"/>
              </a:rPr>
              <a:t> 2-neuron </a:t>
            </a:r>
            <a:r>
              <a:rPr lang="es-ES" dirty="0" err="1">
                <a:latin typeface="Georgia" panose="02040502050405020303" pitchFamily="18" charset="0"/>
              </a:rPr>
              <a:t>network</a:t>
            </a:r>
            <a:r>
              <a:rPr lang="es-ES" dirty="0">
                <a:latin typeface="Georgia" panose="02040502050405020303" pitchFamily="18" charset="0"/>
              </a:rPr>
              <a:t> I</a:t>
            </a:r>
            <a:endParaRPr lang="en-GB" dirty="0">
              <a:latin typeface="Georgia" panose="020405020504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37C3F2-3B04-468E-8E8A-A139DDD6F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303" y="1390014"/>
            <a:ext cx="8629393" cy="53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6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F173-6212-455B-8971-48BAB6129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194095"/>
            <a:ext cx="11353800" cy="2469810"/>
          </a:xfrm>
        </p:spPr>
        <p:txBody>
          <a:bodyPr>
            <a:normAutofit fontScale="90000"/>
          </a:bodyPr>
          <a:lstStyle/>
          <a:p>
            <a:pPr algn="ctr"/>
            <a:r>
              <a:rPr lang="es-ES" sz="6000" b="1" dirty="0" err="1">
                <a:latin typeface="Georgia" panose="02040502050405020303" pitchFamily="18" charset="0"/>
              </a:rPr>
              <a:t>Thank</a:t>
            </a:r>
            <a:r>
              <a:rPr lang="es-ES" sz="6000" b="1" dirty="0">
                <a:latin typeface="Georgia" panose="02040502050405020303" pitchFamily="18" charset="0"/>
              </a:rPr>
              <a:t> </a:t>
            </a:r>
            <a:r>
              <a:rPr lang="es-ES" sz="6000" b="1" dirty="0" err="1">
                <a:latin typeface="Georgia" panose="02040502050405020303" pitchFamily="18" charset="0"/>
              </a:rPr>
              <a:t>you</a:t>
            </a:r>
            <a:r>
              <a:rPr lang="es-ES" sz="6000" b="1" dirty="0">
                <a:latin typeface="Georgia" panose="02040502050405020303" pitchFamily="18" charset="0"/>
              </a:rPr>
              <a:t> </a:t>
            </a:r>
            <a:r>
              <a:rPr lang="es-ES" sz="6000" b="1" dirty="0" err="1">
                <a:latin typeface="Georgia" panose="02040502050405020303" pitchFamily="18" charset="0"/>
              </a:rPr>
              <a:t>for</a:t>
            </a:r>
            <a:r>
              <a:rPr lang="es-ES" sz="6000" b="1" dirty="0">
                <a:latin typeface="Georgia" panose="02040502050405020303" pitchFamily="18" charset="0"/>
              </a:rPr>
              <a:t> </a:t>
            </a:r>
            <a:r>
              <a:rPr lang="es-ES" sz="6000" b="1" dirty="0" err="1">
                <a:latin typeface="Georgia" panose="02040502050405020303" pitchFamily="18" charset="0"/>
              </a:rPr>
              <a:t>your</a:t>
            </a:r>
            <a:r>
              <a:rPr lang="es-ES" sz="6000" b="1" dirty="0">
                <a:latin typeface="Georgia" panose="02040502050405020303" pitchFamily="18" charset="0"/>
              </a:rPr>
              <a:t> </a:t>
            </a:r>
            <a:r>
              <a:rPr lang="es-ES" sz="6000" b="1" dirty="0" err="1">
                <a:latin typeface="Georgia" panose="02040502050405020303" pitchFamily="18" charset="0"/>
              </a:rPr>
              <a:t>attention</a:t>
            </a:r>
            <a:r>
              <a:rPr lang="es-ES" sz="6000" b="1" dirty="0">
                <a:latin typeface="Georgia" panose="02040502050405020303" pitchFamily="18" charset="0"/>
              </a:rPr>
              <a:t>!</a:t>
            </a:r>
            <a:br>
              <a:rPr lang="es-ES" sz="6000" b="1" dirty="0">
                <a:latin typeface="Georgia" panose="02040502050405020303" pitchFamily="18" charset="0"/>
              </a:rPr>
            </a:br>
            <a:r>
              <a:rPr lang="es-ES" sz="6000" dirty="0" err="1">
                <a:latin typeface="Georgia" panose="02040502050405020303" pitchFamily="18" charset="0"/>
              </a:rPr>
              <a:t>Any</a:t>
            </a:r>
            <a:r>
              <a:rPr lang="es-ES" sz="6000" dirty="0">
                <a:latin typeface="Georgia" panose="02040502050405020303" pitchFamily="18" charset="0"/>
              </a:rPr>
              <a:t> </a:t>
            </a:r>
            <a:r>
              <a:rPr lang="es-ES" sz="6000" dirty="0" err="1">
                <a:latin typeface="Georgia" panose="02040502050405020303" pitchFamily="18" charset="0"/>
              </a:rPr>
              <a:t>questions</a:t>
            </a:r>
            <a:r>
              <a:rPr lang="es-ES" sz="6000" dirty="0">
                <a:latin typeface="Georgia" panose="02040502050405020303" pitchFamily="18" charset="0"/>
              </a:rPr>
              <a:t>?</a:t>
            </a:r>
            <a:endParaRPr lang="en-GB" sz="6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55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F173-6212-455B-8971-48BAB612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Georgia" panose="02040502050405020303" pitchFamily="18" charset="0"/>
              </a:rPr>
              <a:t>The</a:t>
            </a:r>
            <a:r>
              <a:rPr lang="es-ES" dirty="0">
                <a:latin typeface="Georgia" panose="02040502050405020303" pitchFamily="18" charset="0"/>
              </a:rPr>
              <a:t> 2-neuron </a:t>
            </a:r>
            <a:r>
              <a:rPr lang="es-ES" dirty="0" err="1">
                <a:latin typeface="Georgia" panose="02040502050405020303" pitchFamily="18" charset="0"/>
              </a:rPr>
              <a:t>network</a:t>
            </a:r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F0F1A6-08FF-4529-BCA0-7781DB72C154}"/>
              </a:ext>
            </a:extLst>
          </p:cNvPr>
          <p:cNvSpPr/>
          <p:nvPr/>
        </p:nvSpPr>
        <p:spPr>
          <a:xfrm>
            <a:off x="838200" y="2947647"/>
            <a:ext cx="2679700" cy="40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Georgia" panose="02040502050405020303" pitchFamily="18" charset="0"/>
              </a:rPr>
              <a:t>Poisson </a:t>
            </a:r>
            <a:r>
              <a:rPr lang="es-ES" dirty="0" err="1">
                <a:solidFill>
                  <a:schemeClr val="tx1"/>
                </a:solidFill>
                <a:latin typeface="Georgia" panose="02040502050405020303" pitchFamily="18" charset="0"/>
              </a:rPr>
              <a:t>Spike</a:t>
            </a:r>
            <a:r>
              <a:rPr lang="es-ES" dirty="0">
                <a:solidFill>
                  <a:schemeClr val="tx1"/>
                </a:solidFill>
                <a:latin typeface="Georgia" panose="02040502050405020303" pitchFamily="18" charset="0"/>
              </a:rPr>
              <a:t> Train</a:t>
            </a:r>
            <a:endParaRPr lang="en-GB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770312-974D-4FCD-92F2-9452C5BBECBF}"/>
              </a:ext>
            </a:extLst>
          </p:cNvPr>
          <p:cNvSpPr/>
          <p:nvPr/>
        </p:nvSpPr>
        <p:spPr>
          <a:xfrm>
            <a:off x="7137400" y="6029285"/>
            <a:ext cx="848360" cy="463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N1</a:t>
            </a:r>
            <a:endParaRPr lang="en-GB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B32CEA5-AAA1-43D3-87C4-73AB8B436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41" y="3534531"/>
            <a:ext cx="4040047" cy="2236784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CF90E04-59A9-4234-815B-437BCFD9EFF8}"/>
              </a:ext>
            </a:extLst>
          </p:cNvPr>
          <p:cNvSpPr/>
          <p:nvPr/>
        </p:nvSpPr>
        <p:spPr>
          <a:xfrm>
            <a:off x="4064000" y="4762500"/>
            <a:ext cx="1090280" cy="572825"/>
          </a:xfrm>
          <a:custGeom>
            <a:avLst/>
            <a:gdLst>
              <a:gd name="connsiteX0" fmla="*/ 0 w 1090280"/>
              <a:gd name="connsiteY0" fmla="*/ 0 h 572825"/>
              <a:gd name="connsiteX1" fmla="*/ 482600 w 1090280"/>
              <a:gd name="connsiteY1" fmla="*/ 520700 h 572825"/>
              <a:gd name="connsiteX2" fmla="*/ 1028700 w 1090280"/>
              <a:gd name="connsiteY2" fmla="*/ 558800 h 572825"/>
              <a:gd name="connsiteX3" fmla="*/ 1054100 w 1090280"/>
              <a:gd name="connsiteY3" fmla="*/ 558800 h 57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0280" h="572825">
                <a:moveTo>
                  <a:pt x="0" y="0"/>
                </a:moveTo>
                <a:cubicBezTo>
                  <a:pt x="155575" y="213783"/>
                  <a:pt x="311150" y="427567"/>
                  <a:pt x="482600" y="520700"/>
                </a:cubicBezTo>
                <a:cubicBezTo>
                  <a:pt x="654050" y="613833"/>
                  <a:pt x="933450" y="552450"/>
                  <a:pt x="1028700" y="558800"/>
                </a:cubicBezTo>
                <a:cubicBezTo>
                  <a:pt x="1123950" y="565150"/>
                  <a:pt x="1089025" y="561975"/>
                  <a:pt x="1054100" y="558800"/>
                </a:cubicBezTo>
              </a:path>
            </a:pathLst>
          </a:custGeom>
          <a:noFill/>
          <a:ln w="44450">
            <a:solidFill>
              <a:srgbClr val="19D1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ImageQuiz: Parts of the Neuron">
            <a:extLst>
              <a:ext uri="{FF2B5EF4-FFF2-40B4-BE49-F238E27FC236}">
                <a16:creationId xmlns:a16="http://schemas.microsoft.com/office/drawing/2014/main" id="{AA9551B1-CB05-4A02-A631-0FE3A984D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4099027"/>
            <a:ext cx="487680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29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F173-6212-455B-8971-48BAB612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Georgia" panose="02040502050405020303" pitchFamily="18" charset="0"/>
              </a:rPr>
              <a:t>The</a:t>
            </a:r>
            <a:r>
              <a:rPr lang="es-ES" dirty="0">
                <a:latin typeface="Georgia" panose="02040502050405020303" pitchFamily="18" charset="0"/>
              </a:rPr>
              <a:t> 2-neuron </a:t>
            </a:r>
            <a:r>
              <a:rPr lang="es-ES" dirty="0" err="1">
                <a:latin typeface="Georgia" panose="02040502050405020303" pitchFamily="18" charset="0"/>
              </a:rPr>
              <a:t>network</a:t>
            </a:r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F0F1A6-08FF-4529-BCA0-7781DB72C154}"/>
              </a:ext>
            </a:extLst>
          </p:cNvPr>
          <p:cNvSpPr/>
          <p:nvPr/>
        </p:nvSpPr>
        <p:spPr>
          <a:xfrm>
            <a:off x="838200" y="2947647"/>
            <a:ext cx="2679700" cy="40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Georgia" panose="02040502050405020303" pitchFamily="18" charset="0"/>
              </a:rPr>
              <a:t>Poisson </a:t>
            </a:r>
            <a:r>
              <a:rPr lang="es-ES" dirty="0" err="1">
                <a:solidFill>
                  <a:schemeClr val="tx1"/>
                </a:solidFill>
                <a:latin typeface="Georgia" panose="02040502050405020303" pitchFamily="18" charset="0"/>
              </a:rPr>
              <a:t>Spike</a:t>
            </a:r>
            <a:r>
              <a:rPr lang="es-ES" dirty="0">
                <a:solidFill>
                  <a:schemeClr val="tx1"/>
                </a:solidFill>
                <a:latin typeface="Georgia" panose="02040502050405020303" pitchFamily="18" charset="0"/>
              </a:rPr>
              <a:t> Train</a:t>
            </a:r>
            <a:endParaRPr lang="en-GB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770312-974D-4FCD-92F2-9452C5BBECBF}"/>
              </a:ext>
            </a:extLst>
          </p:cNvPr>
          <p:cNvSpPr/>
          <p:nvPr/>
        </p:nvSpPr>
        <p:spPr>
          <a:xfrm>
            <a:off x="7137400" y="6029285"/>
            <a:ext cx="848360" cy="463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N1</a:t>
            </a:r>
            <a:endParaRPr lang="en-GB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B32CEA5-AAA1-43D3-87C4-73AB8B436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41" y="3534531"/>
            <a:ext cx="4040047" cy="2236784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CF90E04-59A9-4234-815B-437BCFD9EFF8}"/>
              </a:ext>
            </a:extLst>
          </p:cNvPr>
          <p:cNvSpPr/>
          <p:nvPr/>
        </p:nvSpPr>
        <p:spPr>
          <a:xfrm>
            <a:off x="4064000" y="4762500"/>
            <a:ext cx="1090280" cy="572825"/>
          </a:xfrm>
          <a:custGeom>
            <a:avLst/>
            <a:gdLst>
              <a:gd name="connsiteX0" fmla="*/ 0 w 1090280"/>
              <a:gd name="connsiteY0" fmla="*/ 0 h 572825"/>
              <a:gd name="connsiteX1" fmla="*/ 482600 w 1090280"/>
              <a:gd name="connsiteY1" fmla="*/ 520700 h 572825"/>
              <a:gd name="connsiteX2" fmla="*/ 1028700 w 1090280"/>
              <a:gd name="connsiteY2" fmla="*/ 558800 h 572825"/>
              <a:gd name="connsiteX3" fmla="*/ 1054100 w 1090280"/>
              <a:gd name="connsiteY3" fmla="*/ 558800 h 57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0280" h="572825">
                <a:moveTo>
                  <a:pt x="0" y="0"/>
                </a:moveTo>
                <a:cubicBezTo>
                  <a:pt x="155575" y="213783"/>
                  <a:pt x="311150" y="427567"/>
                  <a:pt x="482600" y="520700"/>
                </a:cubicBezTo>
                <a:cubicBezTo>
                  <a:pt x="654050" y="613833"/>
                  <a:pt x="933450" y="552450"/>
                  <a:pt x="1028700" y="558800"/>
                </a:cubicBezTo>
                <a:cubicBezTo>
                  <a:pt x="1123950" y="565150"/>
                  <a:pt x="1089025" y="561975"/>
                  <a:pt x="1054100" y="558800"/>
                </a:cubicBezTo>
              </a:path>
            </a:pathLst>
          </a:custGeom>
          <a:noFill/>
          <a:ln w="44450">
            <a:solidFill>
              <a:srgbClr val="19D1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FBB9A1B-681C-487E-91AC-69F5E6E7C0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63"/>
          <a:stretch/>
        </p:blipFill>
        <p:spPr>
          <a:xfrm>
            <a:off x="3564247" y="1342228"/>
            <a:ext cx="8667134" cy="2984282"/>
          </a:xfrm>
          <a:prstGeom prst="rect">
            <a:avLst/>
          </a:prstGeom>
        </p:spPr>
      </p:pic>
      <p:pic>
        <p:nvPicPr>
          <p:cNvPr id="1026" name="Picture 2" descr="ImageQuiz: Parts of the Neuron">
            <a:extLst>
              <a:ext uri="{FF2B5EF4-FFF2-40B4-BE49-F238E27FC236}">
                <a16:creationId xmlns:a16="http://schemas.microsoft.com/office/drawing/2014/main" id="{AA9551B1-CB05-4A02-A631-0FE3A984D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4099027"/>
            <a:ext cx="487680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21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F173-6212-455B-8971-48BAB612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Georgia" panose="02040502050405020303" pitchFamily="18" charset="0"/>
              </a:rPr>
              <a:t>The</a:t>
            </a:r>
            <a:r>
              <a:rPr lang="es-ES" dirty="0">
                <a:latin typeface="Georgia" panose="02040502050405020303" pitchFamily="18" charset="0"/>
              </a:rPr>
              <a:t> 2-neuron </a:t>
            </a:r>
            <a:r>
              <a:rPr lang="es-ES" dirty="0" err="1">
                <a:latin typeface="Georgia" panose="02040502050405020303" pitchFamily="18" charset="0"/>
              </a:rPr>
              <a:t>network</a:t>
            </a:r>
            <a:endParaRPr lang="en-GB" dirty="0">
              <a:latin typeface="Georgia" panose="02040502050405020303" pitchFamily="18" charset="0"/>
            </a:endParaRPr>
          </a:p>
        </p:txBody>
      </p:sp>
      <p:pic>
        <p:nvPicPr>
          <p:cNvPr id="1026" name="Picture 2" descr="ImageQuiz: Parts of the Neuron">
            <a:extLst>
              <a:ext uri="{FF2B5EF4-FFF2-40B4-BE49-F238E27FC236}">
                <a16:creationId xmlns:a16="http://schemas.microsoft.com/office/drawing/2014/main" id="{AA9551B1-CB05-4A02-A631-0FE3A984D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4099027"/>
            <a:ext cx="487680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Quiz: Parts of the Neuron">
            <a:extLst>
              <a:ext uri="{FF2B5EF4-FFF2-40B4-BE49-F238E27FC236}">
                <a16:creationId xmlns:a16="http://schemas.microsoft.com/office/drawing/2014/main" id="{39F45948-0441-44B6-8AFE-911545AC4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51668">
            <a:off x="5367531" y="1626278"/>
            <a:ext cx="487680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AF0F1A6-08FF-4529-BCA0-7781DB72C154}"/>
              </a:ext>
            </a:extLst>
          </p:cNvPr>
          <p:cNvSpPr/>
          <p:nvPr/>
        </p:nvSpPr>
        <p:spPr>
          <a:xfrm>
            <a:off x="838200" y="2947647"/>
            <a:ext cx="2679700" cy="40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Georgia" panose="02040502050405020303" pitchFamily="18" charset="0"/>
              </a:rPr>
              <a:t>Poisson </a:t>
            </a:r>
            <a:r>
              <a:rPr lang="es-ES" dirty="0" err="1">
                <a:solidFill>
                  <a:schemeClr val="tx1"/>
                </a:solidFill>
                <a:latin typeface="Georgia" panose="02040502050405020303" pitchFamily="18" charset="0"/>
              </a:rPr>
              <a:t>Spike</a:t>
            </a:r>
            <a:r>
              <a:rPr lang="es-ES" dirty="0">
                <a:solidFill>
                  <a:schemeClr val="tx1"/>
                </a:solidFill>
                <a:latin typeface="Georgia" panose="02040502050405020303" pitchFamily="18" charset="0"/>
              </a:rPr>
              <a:t> Train</a:t>
            </a:r>
            <a:endParaRPr lang="en-GB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770312-974D-4FCD-92F2-9452C5BBECBF}"/>
              </a:ext>
            </a:extLst>
          </p:cNvPr>
          <p:cNvSpPr/>
          <p:nvPr/>
        </p:nvSpPr>
        <p:spPr>
          <a:xfrm>
            <a:off x="7137400" y="6029285"/>
            <a:ext cx="848360" cy="463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N1</a:t>
            </a:r>
            <a:endParaRPr lang="en-GB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C622F0-6371-44DC-9291-1198BB6C827A}"/>
              </a:ext>
            </a:extLst>
          </p:cNvPr>
          <p:cNvSpPr/>
          <p:nvPr/>
        </p:nvSpPr>
        <p:spPr>
          <a:xfrm>
            <a:off x="7515860" y="1458893"/>
            <a:ext cx="848360" cy="463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N2</a:t>
            </a:r>
            <a:endParaRPr lang="en-GB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B32CEA5-AAA1-43D3-87C4-73AB8B436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41" y="3534531"/>
            <a:ext cx="4040047" cy="2236784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CF90E04-59A9-4234-815B-437BCFD9EFF8}"/>
              </a:ext>
            </a:extLst>
          </p:cNvPr>
          <p:cNvSpPr/>
          <p:nvPr/>
        </p:nvSpPr>
        <p:spPr>
          <a:xfrm>
            <a:off x="4064000" y="4762500"/>
            <a:ext cx="1090280" cy="572825"/>
          </a:xfrm>
          <a:custGeom>
            <a:avLst/>
            <a:gdLst>
              <a:gd name="connsiteX0" fmla="*/ 0 w 1090280"/>
              <a:gd name="connsiteY0" fmla="*/ 0 h 572825"/>
              <a:gd name="connsiteX1" fmla="*/ 482600 w 1090280"/>
              <a:gd name="connsiteY1" fmla="*/ 520700 h 572825"/>
              <a:gd name="connsiteX2" fmla="*/ 1028700 w 1090280"/>
              <a:gd name="connsiteY2" fmla="*/ 558800 h 572825"/>
              <a:gd name="connsiteX3" fmla="*/ 1054100 w 1090280"/>
              <a:gd name="connsiteY3" fmla="*/ 558800 h 57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0280" h="572825">
                <a:moveTo>
                  <a:pt x="0" y="0"/>
                </a:moveTo>
                <a:cubicBezTo>
                  <a:pt x="155575" y="213783"/>
                  <a:pt x="311150" y="427567"/>
                  <a:pt x="482600" y="520700"/>
                </a:cubicBezTo>
                <a:cubicBezTo>
                  <a:pt x="654050" y="613833"/>
                  <a:pt x="933450" y="552450"/>
                  <a:pt x="1028700" y="558800"/>
                </a:cubicBezTo>
                <a:cubicBezTo>
                  <a:pt x="1123950" y="565150"/>
                  <a:pt x="1089025" y="561975"/>
                  <a:pt x="1054100" y="558800"/>
                </a:cubicBezTo>
              </a:path>
            </a:pathLst>
          </a:custGeom>
          <a:noFill/>
          <a:ln w="44450">
            <a:solidFill>
              <a:srgbClr val="19D1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18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F173-6212-455B-8971-48BAB612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Georgia" panose="02040502050405020303" pitchFamily="18" charset="0"/>
              </a:rPr>
              <a:t>The</a:t>
            </a:r>
            <a:r>
              <a:rPr lang="es-ES" dirty="0">
                <a:latin typeface="Georgia" panose="02040502050405020303" pitchFamily="18" charset="0"/>
              </a:rPr>
              <a:t> 2-neuron </a:t>
            </a:r>
            <a:r>
              <a:rPr lang="es-ES" dirty="0" err="1">
                <a:latin typeface="Georgia" panose="02040502050405020303" pitchFamily="18" charset="0"/>
              </a:rPr>
              <a:t>network</a:t>
            </a:r>
            <a:endParaRPr lang="en-GB" dirty="0">
              <a:latin typeface="Georgia" panose="02040502050405020303" pitchFamily="18" charset="0"/>
            </a:endParaRPr>
          </a:p>
        </p:txBody>
      </p:sp>
      <p:pic>
        <p:nvPicPr>
          <p:cNvPr id="1026" name="Picture 2" descr="ImageQuiz: Parts of the Neuron">
            <a:extLst>
              <a:ext uri="{FF2B5EF4-FFF2-40B4-BE49-F238E27FC236}">
                <a16:creationId xmlns:a16="http://schemas.microsoft.com/office/drawing/2014/main" id="{AA9551B1-CB05-4A02-A631-0FE3A984D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4099027"/>
            <a:ext cx="487680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Quiz: Parts of the Neuron">
            <a:extLst>
              <a:ext uri="{FF2B5EF4-FFF2-40B4-BE49-F238E27FC236}">
                <a16:creationId xmlns:a16="http://schemas.microsoft.com/office/drawing/2014/main" id="{39F45948-0441-44B6-8AFE-911545AC4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51668">
            <a:off x="5367531" y="1626278"/>
            <a:ext cx="487680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A856A18-BC06-427E-B15A-F57D23A345AA}"/>
              </a:ext>
            </a:extLst>
          </p:cNvPr>
          <p:cNvSpPr/>
          <p:nvPr/>
        </p:nvSpPr>
        <p:spPr>
          <a:xfrm>
            <a:off x="9490075" y="4398923"/>
            <a:ext cx="2209800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  <a:latin typeface="Georgia" panose="02040502050405020303" pitchFamily="18" charset="0"/>
              </a:rPr>
              <a:t>Excitatory</a:t>
            </a:r>
            <a:r>
              <a:rPr lang="es-ES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Georgia" panose="02040502050405020303" pitchFamily="18" charset="0"/>
              </a:rPr>
              <a:t>synapse</a:t>
            </a:r>
            <a:endParaRPr lang="en-GB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E0B0569-79C2-4FE8-8849-90D7C9675A08}"/>
              </a:ext>
            </a:extLst>
          </p:cNvPr>
          <p:cNvSpPr/>
          <p:nvPr/>
        </p:nvSpPr>
        <p:spPr>
          <a:xfrm rot="21441866">
            <a:off x="9950954" y="3957183"/>
            <a:ext cx="142044" cy="293674"/>
          </a:xfrm>
          <a:custGeom>
            <a:avLst/>
            <a:gdLst>
              <a:gd name="connsiteX0" fmla="*/ 0 w 253952"/>
              <a:gd name="connsiteY0" fmla="*/ 657572 h 657572"/>
              <a:gd name="connsiteX1" fmla="*/ 228600 w 253952"/>
              <a:gd name="connsiteY1" fmla="*/ 67022 h 657572"/>
              <a:gd name="connsiteX2" fmla="*/ 238125 w 253952"/>
              <a:gd name="connsiteY2" fmla="*/ 38447 h 657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952" h="657572">
                <a:moveTo>
                  <a:pt x="0" y="657572"/>
                </a:moveTo>
                <a:lnTo>
                  <a:pt x="228600" y="67022"/>
                </a:lnTo>
                <a:cubicBezTo>
                  <a:pt x="268287" y="-36165"/>
                  <a:pt x="253206" y="1141"/>
                  <a:pt x="238125" y="38447"/>
                </a:cubicBezTo>
              </a:path>
            </a:pathLst>
          </a:cu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F0F1A6-08FF-4529-BCA0-7781DB72C154}"/>
              </a:ext>
            </a:extLst>
          </p:cNvPr>
          <p:cNvSpPr/>
          <p:nvPr/>
        </p:nvSpPr>
        <p:spPr>
          <a:xfrm>
            <a:off x="838200" y="2947647"/>
            <a:ext cx="2679700" cy="40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Georgia" panose="02040502050405020303" pitchFamily="18" charset="0"/>
              </a:rPr>
              <a:t>Poisson </a:t>
            </a:r>
            <a:r>
              <a:rPr lang="es-ES" dirty="0" err="1">
                <a:solidFill>
                  <a:schemeClr val="tx1"/>
                </a:solidFill>
                <a:latin typeface="Georgia" panose="02040502050405020303" pitchFamily="18" charset="0"/>
              </a:rPr>
              <a:t>Spike</a:t>
            </a:r>
            <a:r>
              <a:rPr lang="es-ES" dirty="0">
                <a:solidFill>
                  <a:schemeClr val="tx1"/>
                </a:solidFill>
                <a:latin typeface="Georgia" panose="02040502050405020303" pitchFamily="18" charset="0"/>
              </a:rPr>
              <a:t> Train</a:t>
            </a:r>
            <a:endParaRPr lang="en-GB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770312-974D-4FCD-92F2-9452C5BBECBF}"/>
              </a:ext>
            </a:extLst>
          </p:cNvPr>
          <p:cNvSpPr/>
          <p:nvPr/>
        </p:nvSpPr>
        <p:spPr>
          <a:xfrm>
            <a:off x="7137400" y="6029285"/>
            <a:ext cx="848360" cy="463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N1</a:t>
            </a:r>
            <a:endParaRPr lang="en-GB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C622F0-6371-44DC-9291-1198BB6C827A}"/>
              </a:ext>
            </a:extLst>
          </p:cNvPr>
          <p:cNvSpPr/>
          <p:nvPr/>
        </p:nvSpPr>
        <p:spPr>
          <a:xfrm>
            <a:off x="7515860" y="1458893"/>
            <a:ext cx="848360" cy="463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N2</a:t>
            </a:r>
            <a:endParaRPr lang="en-GB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B32CEA5-AAA1-43D3-87C4-73AB8B436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41" y="3534531"/>
            <a:ext cx="4040047" cy="2236784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CF90E04-59A9-4234-815B-437BCFD9EFF8}"/>
              </a:ext>
            </a:extLst>
          </p:cNvPr>
          <p:cNvSpPr/>
          <p:nvPr/>
        </p:nvSpPr>
        <p:spPr>
          <a:xfrm>
            <a:off x="4064000" y="4762500"/>
            <a:ext cx="1090280" cy="572825"/>
          </a:xfrm>
          <a:custGeom>
            <a:avLst/>
            <a:gdLst>
              <a:gd name="connsiteX0" fmla="*/ 0 w 1090280"/>
              <a:gd name="connsiteY0" fmla="*/ 0 h 572825"/>
              <a:gd name="connsiteX1" fmla="*/ 482600 w 1090280"/>
              <a:gd name="connsiteY1" fmla="*/ 520700 h 572825"/>
              <a:gd name="connsiteX2" fmla="*/ 1028700 w 1090280"/>
              <a:gd name="connsiteY2" fmla="*/ 558800 h 572825"/>
              <a:gd name="connsiteX3" fmla="*/ 1054100 w 1090280"/>
              <a:gd name="connsiteY3" fmla="*/ 558800 h 57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0280" h="572825">
                <a:moveTo>
                  <a:pt x="0" y="0"/>
                </a:moveTo>
                <a:cubicBezTo>
                  <a:pt x="155575" y="213783"/>
                  <a:pt x="311150" y="427567"/>
                  <a:pt x="482600" y="520700"/>
                </a:cubicBezTo>
                <a:cubicBezTo>
                  <a:pt x="654050" y="613833"/>
                  <a:pt x="933450" y="552450"/>
                  <a:pt x="1028700" y="558800"/>
                </a:cubicBezTo>
                <a:cubicBezTo>
                  <a:pt x="1123950" y="565150"/>
                  <a:pt x="1089025" y="561975"/>
                  <a:pt x="1054100" y="558800"/>
                </a:cubicBezTo>
              </a:path>
            </a:pathLst>
          </a:custGeom>
          <a:noFill/>
          <a:ln w="44450">
            <a:solidFill>
              <a:srgbClr val="19D1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27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F173-6212-455B-8971-48BAB612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Georgia" panose="02040502050405020303" pitchFamily="18" charset="0"/>
              </a:rPr>
              <a:t>The</a:t>
            </a:r>
            <a:r>
              <a:rPr lang="es-ES" dirty="0">
                <a:latin typeface="Georgia" panose="02040502050405020303" pitchFamily="18" charset="0"/>
              </a:rPr>
              <a:t> 2-neuron </a:t>
            </a:r>
            <a:r>
              <a:rPr lang="es-ES" dirty="0" err="1">
                <a:latin typeface="Georgia" panose="02040502050405020303" pitchFamily="18" charset="0"/>
              </a:rPr>
              <a:t>network</a:t>
            </a:r>
            <a:endParaRPr lang="en-GB" dirty="0">
              <a:latin typeface="Georgia" panose="02040502050405020303" pitchFamily="18" charset="0"/>
            </a:endParaRPr>
          </a:p>
        </p:txBody>
      </p:sp>
      <p:pic>
        <p:nvPicPr>
          <p:cNvPr id="1026" name="Picture 2" descr="ImageQuiz: Parts of the Neuron">
            <a:extLst>
              <a:ext uri="{FF2B5EF4-FFF2-40B4-BE49-F238E27FC236}">
                <a16:creationId xmlns:a16="http://schemas.microsoft.com/office/drawing/2014/main" id="{AA9551B1-CB05-4A02-A631-0FE3A984D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4099027"/>
            <a:ext cx="487680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Quiz: Parts of the Neuron">
            <a:extLst>
              <a:ext uri="{FF2B5EF4-FFF2-40B4-BE49-F238E27FC236}">
                <a16:creationId xmlns:a16="http://schemas.microsoft.com/office/drawing/2014/main" id="{39F45948-0441-44B6-8AFE-911545AC4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51668">
            <a:off x="5367531" y="1626278"/>
            <a:ext cx="487680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A856A18-BC06-427E-B15A-F57D23A345AA}"/>
              </a:ext>
            </a:extLst>
          </p:cNvPr>
          <p:cNvSpPr/>
          <p:nvPr/>
        </p:nvSpPr>
        <p:spPr>
          <a:xfrm>
            <a:off x="9490075" y="4398923"/>
            <a:ext cx="2209800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  <a:latin typeface="Georgia" panose="02040502050405020303" pitchFamily="18" charset="0"/>
              </a:rPr>
              <a:t>Excitatory</a:t>
            </a:r>
            <a:r>
              <a:rPr lang="es-ES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Georgia" panose="02040502050405020303" pitchFamily="18" charset="0"/>
              </a:rPr>
              <a:t>synapse</a:t>
            </a:r>
            <a:endParaRPr lang="en-GB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6800434-7D6C-4C46-991C-03F6772A7433}"/>
              </a:ext>
            </a:extLst>
          </p:cNvPr>
          <p:cNvSpPr/>
          <p:nvPr/>
        </p:nvSpPr>
        <p:spPr>
          <a:xfrm rot="21441866">
            <a:off x="5619750" y="3590923"/>
            <a:ext cx="228600" cy="498579"/>
          </a:xfrm>
          <a:custGeom>
            <a:avLst/>
            <a:gdLst>
              <a:gd name="connsiteX0" fmla="*/ 0 w 253952"/>
              <a:gd name="connsiteY0" fmla="*/ 657572 h 657572"/>
              <a:gd name="connsiteX1" fmla="*/ 228600 w 253952"/>
              <a:gd name="connsiteY1" fmla="*/ 67022 h 657572"/>
              <a:gd name="connsiteX2" fmla="*/ 238125 w 253952"/>
              <a:gd name="connsiteY2" fmla="*/ 38447 h 657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952" h="657572">
                <a:moveTo>
                  <a:pt x="0" y="657572"/>
                </a:moveTo>
                <a:lnTo>
                  <a:pt x="228600" y="67022"/>
                </a:lnTo>
                <a:cubicBezTo>
                  <a:pt x="268287" y="-36165"/>
                  <a:pt x="253206" y="1141"/>
                  <a:pt x="238125" y="38447"/>
                </a:cubicBezTo>
              </a:path>
            </a:pathLst>
          </a:custGeom>
          <a:noFill/>
          <a:ln w="63500">
            <a:solidFill>
              <a:srgbClr val="EA00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E0B0569-79C2-4FE8-8849-90D7C9675A08}"/>
              </a:ext>
            </a:extLst>
          </p:cNvPr>
          <p:cNvSpPr/>
          <p:nvPr/>
        </p:nvSpPr>
        <p:spPr>
          <a:xfrm rot="21441866">
            <a:off x="9950954" y="3957183"/>
            <a:ext cx="142044" cy="293674"/>
          </a:xfrm>
          <a:custGeom>
            <a:avLst/>
            <a:gdLst>
              <a:gd name="connsiteX0" fmla="*/ 0 w 253952"/>
              <a:gd name="connsiteY0" fmla="*/ 657572 h 657572"/>
              <a:gd name="connsiteX1" fmla="*/ 228600 w 253952"/>
              <a:gd name="connsiteY1" fmla="*/ 67022 h 657572"/>
              <a:gd name="connsiteX2" fmla="*/ 238125 w 253952"/>
              <a:gd name="connsiteY2" fmla="*/ 38447 h 657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952" h="657572">
                <a:moveTo>
                  <a:pt x="0" y="657572"/>
                </a:moveTo>
                <a:lnTo>
                  <a:pt x="228600" y="67022"/>
                </a:lnTo>
                <a:cubicBezTo>
                  <a:pt x="268287" y="-36165"/>
                  <a:pt x="253206" y="1141"/>
                  <a:pt x="238125" y="38447"/>
                </a:cubicBezTo>
              </a:path>
            </a:pathLst>
          </a:cu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F0F1A6-08FF-4529-BCA0-7781DB72C154}"/>
              </a:ext>
            </a:extLst>
          </p:cNvPr>
          <p:cNvSpPr/>
          <p:nvPr/>
        </p:nvSpPr>
        <p:spPr>
          <a:xfrm>
            <a:off x="838200" y="2947647"/>
            <a:ext cx="2679700" cy="40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Georgia" panose="02040502050405020303" pitchFamily="18" charset="0"/>
              </a:rPr>
              <a:t>Poisson </a:t>
            </a:r>
            <a:r>
              <a:rPr lang="es-ES" dirty="0" err="1">
                <a:solidFill>
                  <a:schemeClr val="tx1"/>
                </a:solidFill>
                <a:latin typeface="Georgia" panose="02040502050405020303" pitchFamily="18" charset="0"/>
              </a:rPr>
              <a:t>Spike</a:t>
            </a:r>
            <a:r>
              <a:rPr lang="es-ES" dirty="0">
                <a:solidFill>
                  <a:schemeClr val="tx1"/>
                </a:solidFill>
                <a:latin typeface="Georgia" panose="02040502050405020303" pitchFamily="18" charset="0"/>
              </a:rPr>
              <a:t> Train</a:t>
            </a:r>
            <a:endParaRPr lang="en-GB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238E32-57DC-4C73-A3DE-E25033EABBE8}"/>
              </a:ext>
            </a:extLst>
          </p:cNvPr>
          <p:cNvSpPr/>
          <p:nvPr/>
        </p:nvSpPr>
        <p:spPr>
          <a:xfrm>
            <a:off x="3886200" y="2947647"/>
            <a:ext cx="2209800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  <a:latin typeface="Georgia" panose="02040502050405020303" pitchFamily="18" charset="0"/>
              </a:rPr>
              <a:t>Inhibitory</a:t>
            </a:r>
            <a:r>
              <a:rPr lang="es-ES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Georgia" panose="02040502050405020303" pitchFamily="18" charset="0"/>
              </a:rPr>
              <a:t>synapse</a:t>
            </a:r>
            <a:endParaRPr lang="en-GB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770312-974D-4FCD-92F2-9452C5BBECBF}"/>
              </a:ext>
            </a:extLst>
          </p:cNvPr>
          <p:cNvSpPr/>
          <p:nvPr/>
        </p:nvSpPr>
        <p:spPr>
          <a:xfrm>
            <a:off x="7137400" y="6029285"/>
            <a:ext cx="848360" cy="463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N1</a:t>
            </a:r>
            <a:endParaRPr lang="en-GB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C622F0-6371-44DC-9291-1198BB6C827A}"/>
              </a:ext>
            </a:extLst>
          </p:cNvPr>
          <p:cNvSpPr/>
          <p:nvPr/>
        </p:nvSpPr>
        <p:spPr>
          <a:xfrm>
            <a:off x="7515860" y="1458893"/>
            <a:ext cx="848360" cy="463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N2</a:t>
            </a:r>
            <a:endParaRPr lang="en-GB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B32CEA5-AAA1-43D3-87C4-73AB8B436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41" y="3534531"/>
            <a:ext cx="4040047" cy="2236784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CF90E04-59A9-4234-815B-437BCFD9EFF8}"/>
              </a:ext>
            </a:extLst>
          </p:cNvPr>
          <p:cNvSpPr/>
          <p:nvPr/>
        </p:nvSpPr>
        <p:spPr>
          <a:xfrm>
            <a:off x="4064000" y="4762500"/>
            <a:ext cx="1090280" cy="572825"/>
          </a:xfrm>
          <a:custGeom>
            <a:avLst/>
            <a:gdLst>
              <a:gd name="connsiteX0" fmla="*/ 0 w 1090280"/>
              <a:gd name="connsiteY0" fmla="*/ 0 h 572825"/>
              <a:gd name="connsiteX1" fmla="*/ 482600 w 1090280"/>
              <a:gd name="connsiteY1" fmla="*/ 520700 h 572825"/>
              <a:gd name="connsiteX2" fmla="*/ 1028700 w 1090280"/>
              <a:gd name="connsiteY2" fmla="*/ 558800 h 572825"/>
              <a:gd name="connsiteX3" fmla="*/ 1054100 w 1090280"/>
              <a:gd name="connsiteY3" fmla="*/ 558800 h 57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0280" h="572825">
                <a:moveTo>
                  <a:pt x="0" y="0"/>
                </a:moveTo>
                <a:cubicBezTo>
                  <a:pt x="155575" y="213783"/>
                  <a:pt x="311150" y="427567"/>
                  <a:pt x="482600" y="520700"/>
                </a:cubicBezTo>
                <a:cubicBezTo>
                  <a:pt x="654050" y="613833"/>
                  <a:pt x="933450" y="552450"/>
                  <a:pt x="1028700" y="558800"/>
                </a:cubicBezTo>
                <a:cubicBezTo>
                  <a:pt x="1123950" y="565150"/>
                  <a:pt x="1089025" y="561975"/>
                  <a:pt x="1054100" y="558800"/>
                </a:cubicBezTo>
              </a:path>
            </a:pathLst>
          </a:custGeom>
          <a:noFill/>
          <a:ln w="44450">
            <a:solidFill>
              <a:srgbClr val="19D1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38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F173-6212-455B-8971-48BAB612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Georgia" panose="02040502050405020303" pitchFamily="18" charset="0"/>
              </a:rPr>
              <a:t>Equations</a:t>
            </a:r>
            <a:r>
              <a:rPr lang="es-ES" dirty="0">
                <a:latin typeface="Georgia" panose="02040502050405020303" pitchFamily="18" charset="0"/>
              </a:rPr>
              <a:t>: </a:t>
            </a:r>
            <a:r>
              <a:rPr lang="es-ES" dirty="0" err="1">
                <a:latin typeface="Georgia" panose="02040502050405020303" pitchFamily="18" charset="0"/>
              </a:rPr>
              <a:t>Conductance</a:t>
            </a:r>
            <a:r>
              <a:rPr lang="es-ES" dirty="0">
                <a:latin typeface="Georgia" panose="02040502050405020303" pitchFamily="18" charset="0"/>
              </a:rPr>
              <a:t> </a:t>
            </a:r>
            <a:r>
              <a:rPr lang="es-ES" dirty="0" err="1">
                <a:latin typeface="Georgia" panose="02040502050405020303" pitchFamily="18" charset="0"/>
              </a:rPr>
              <a:t>based</a:t>
            </a:r>
            <a:r>
              <a:rPr lang="es-ES" dirty="0">
                <a:latin typeface="Georgia" panose="02040502050405020303" pitchFamily="18" charset="0"/>
              </a:rPr>
              <a:t> </a:t>
            </a:r>
            <a:r>
              <a:rPr lang="es-ES" dirty="0" err="1">
                <a:latin typeface="Georgia" panose="02040502050405020303" pitchFamily="18" charset="0"/>
              </a:rPr>
              <a:t>neurons</a:t>
            </a:r>
            <a:endParaRPr lang="en-GB" dirty="0">
              <a:latin typeface="Georgia" panose="020405020504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BC6AD-3CDF-431C-A698-2AF65529B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7019"/>
            <a:ext cx="10241280" cy="6053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DF753F-CA41-4FDF-B4FE-BF9298669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49328"/>
            <a:ext cx="3651791" cy="6053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13B937-A98D-44C3-BE57-ECF8EBC1E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43" y="3557651"/>
            <a:ext cx="4656773" cy="9433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D87FC0-A005-4E26-9446-83D935122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705654"/>
            <a:ext cx="5781675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F9386E-618F-443A-B742-E9F7CFB9D8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040" y="5376124"/>
            <a:ext cx="5257800" cy="6000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BE88463-8052-44F6-8090-0EC740585DB1}"/>
                  </a:ext>
                </a:extLst>
              </p:cNvPr>
              <p:cNvSpPr/>
              <p:nvPr/>
            </p:nvSpPr>
            <p:spPr>
              <a:xfrm>
                <a:off x="8597037" y="5113286"/>
                <a:ext cx="2341427" cy="74861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s-ES" sz="32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)</a:t>
                </a:r>
                <a:endParaRPr lang="en-GB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BE88463-8052-44F6-8090-0EC740585D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7037" y="5113286"/>
                <a:ext cx="2341427" cy="748613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88A2D1-8241-40A9-BA82-D020AF7A117F}"/>
                  </a:ext>
                </a:extLst>
              </p:cNvPr>
              <p:cNvSpPr/>
              <p:nvPr/>
            </p:nvSpPr>
            <p:spPr>
              <a:xfrm>
                <a:off x="8597038" y="3308847"/>
                <a:ext cx="2341427" cy="7486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s-ES" sz="32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)</a:t>
                </a:r>
                <a:endParaRPr lang="en-GB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88A2D1-8241-40A9-BA82-D020AF7A1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7038" y="3308847"/>
                <a:ext cx="2341427" cy="748613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2ABB7E7-DF84-4E61-B0AE-6CD2EB5762F0}"/>
                  </a:ext>
                </a:extLst>
              </p:cNvPr>
              <p:cNvSpPr/>
              <p:nvPr/>
            </p:nvSpPr>
            <p:spPr>
              <a:xfrm>
                <a:off x="6160239" y="3304846"/>
                <a:ext cx="1666045" cy="7486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Spike</m:t>
                      </m:r>
                      <m: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Train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2ABB7E7-DF84-4E61-B0AE-6CD2EB576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239" y="3304846"/>
                <a:ext cx="1666045" cy="748613"/>
              </a:xfrm>
              <a:prstGeom prst="rect">
                <a:avLst/>
              </a:prstGeom>
              <a:blipFill>
                <a:blip r:embed="rId9"/>
                <a:stretch>
                  <a:fillRect l="-3273" r="-72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128A5F8-54A6-4A9E-99E6-A5975DC13B18}"/>
              </a:ext>
            </a:extLst>
          </p:cNvPr>
          <p:cNvCxnSpPr>
            <a:stCxn id="13" idx="1"/>
            <a:endCxn id="12" idx="1"/>
          </p:cNvCxnSpPr>
          <p:nvPr/>
        </p:nvCxnSpPr>
        <p:spPr>
          <a:xfrm rot="10800000" flipV="1">
            <a:off x="8597038" y="3683153"/>
            <a:ext cx="1" cy="1804439"/>
          </a:xfrm>
          <a:prstGeom prst="bentConnector3">
            <a:avLst>
              <a:gd name="adj1" fmla="val 228601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FA5A530-A9BF-43E5-A93E-9465C2379E32}"/>
              </a:ext>
            </a:extLst>
          </p:cNvPr>
          <p:cNvCxnSpPr>
            <a:stCxn id="12" idx="3"/>
            <a:endCxn id="13" idx="3"/>
          </p:cNvCxnSpPr>
          <p:nvPr/>
        </p:nvCxnSpPr>
        <p:spPr>
          <a:xfrm flipV="1">
            <a:off x="10938464" y="3683154"/>
            <a:ext cx="1" cy="1804439"/>
          </a:xfrm>
          <a:prstGeom prst="bentConnector3">
            <a:avLst>
              <a:gd name="adj1" fmla="val 228601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5E085E-86DD-486B-B9A1-63703C0389E0}"/>
              </a:ext>
            </a:extLst>
          </p:cNvPr>
          <p:cNvCxnSpPr>
            <a:cxnSpLocks/>
            <a:stCxn id="29" idx="3"/>
            <a:endCxn id="13" idx="1"/>
          </p:cNvCxnSpPr>
          <p:nvPr/>
        </p:nvCxnSpPr>
        <p:spPr>
          <a:xfrm>
            <a:off x="7826284" y="3679153"/>
            <a:ext cx="770754" cy="4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465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F173-6212-455B-8971-48BAB612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Georgia" panose="02040502050405020303" pitchFamily="18" charset="0"/>
              </a:rPr>
              <a:t>Some</a:t>
            </a:r>
            <a:r>
              <a:rPr lang="es-ES" dirty="0">
                <a:latin typeface="Georgia" panose="02040502050405020303" pitchFamily="18" charset="0"/>
              </a:rPr>
              <a:t> </a:t>
            </a:r>
            <a:r>
              <a:rPr lang="es-ES" dirty="0" err="1">
                <a:latin typeface="Georgia" panose="02040502050405020303" pitchFamily="18" charset="0"/>
              </a:rPr>
              <a:t>results</a:t>
            </a:r>
            <a:r>
              <a:rPr lang="es-ES" dirty="0">
                <a:latin typeface="Georgia" panose="02040502050405020303" pitchFamily="18" charset="0"/>
              </a:rPr>
              <a:t> I</a:t>
            </a:r>
            <a:endParaRPr lang="en-GB" dirty="0">
              <a:latin typeface="Georgia" panose="020405020504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903A86-D87D-40E7-AFD6-22815D06A2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62"/>
          <a:stretch/>
        </p:blipFill>
        <p:spPr>
          <a:xfrm>
            <a:off x="537574" y="1503290"/>
            <a:ext cx="8789881" cy="48021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F45B1E-A4B4-45B9-BA4D-9B6242752193}"/>
                  </a:ext>
                </a:extLst>
              </p:cNvPr>
              <p:cNvSpPr/>
              <p:nvPr/>
            </p:nvSpPr>
            <p:spPr>
              <a:xfrm>
                <a:off x="8933753" y="4649641"/>
                <a:ext cx="2341427" cy="74861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s-ES" sz="32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)</a:t>
                </a:r>
                <a:endParaRPr lang="en-GB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F45B1E-A4B4-45B9-BA4D-9B6242752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753" y="4649641"/>
                <a:ext cx="2341427" cy="748613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9BBB41F-8F3B-41EC-AF49-078EB7029850}"/>
                  </a:ext>
                </a:extLst>
              </p:cNvPr>
              <p:cNvSpPr/>
              <p:nvPr/>
            </p:nvSpPr>
            <p:spPr>
              <a:xfrm>
                <a:off x="8933753" y="3433001"/>
                <a:ext cx="2341427" cy="7486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s-ES" sz="32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)</a:t>
                </a:r>
                <a:endParaRPr lang="en-GB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9BBB41F-8F3B-41EC-AF49-078EB70298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753" y="3433001"/>
                <a:ext cx="2341427" cy="748613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AC4191B-C334-4572-8332-1D665B9FB64D}"/>
                  </a:ext>
                </a:extLst>
              </p:cNvPr>
              <p:cNvSpPr/>
              <p:nvPr/>
            </p:nvSpPr>
            <p:spPr>
              <a:xfrm>
                <a:off x="8946453" y="2047245"/>
                <a:ext cx="2328727" cy="7486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Spike</m:t>
                      </m:r>
                      <m: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Train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AC4191B-C334-4572-8332-1D665B9FB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453" y="2047245"/>
                <a:ext cx="2328727" cy="7486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3A28E68-5CF7-4B91-832B-7A951ACC889D}"/>
              </a:ext>
            </a:extLst>
          </p:cNvPr>
          <p:cNvCxnSpPr>
            <a:stCxn id="17" idx="1"/>
            <a:endCxn id="16" idx="1"/>
          </p:cNvCxnSpPr>
          <p:nvPr/>
        </p:nvCxnSpPr>
        <p:spPr>
          <a:xfrm rot="10800000" flipV="1">
            <a:off x="8933753" y="2421552"/>
            <a:ext cx="12700" cy="1385756"/>
          </a:xfrm>
          <a:prstGeom prst="bentConnector3">
            <a:avLst>
              <a:gd name="adj1" fmla="val 19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563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Microsoft Office PowerPoint</Application>
  <PresentationFormat>Widescreen</PresentationFormat>
  <Paragraphs>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Georgia</vt:lpstr>
      <vt:lpstr>Office Theme</vt:lpstr>
      <vt:lpstr>Small conductance based network</vt:lpstr>
      <vt:lpstr>The 2-neuron network</vt:lpstr>
      <vt:lpstr>The 2-neuron network</vt:lpstr>
      <vt:lpstr>The 2-neuron network</vt:lpstr>
      <vt:lpstr>The 2-neuron network</vt:lpstr>
      <vt:lpstr>The 2-neuron network</vt:lpstr>
      <vt:lpstr>The 2-neuron network</vt:lpstr>
      <vt:lpstr>Equations: Conductance based neurons</vt:lpstr>
      <vt:lpstr>Some results I</vt:lpstr>
      <vt:lpstr>Some results II</vt:lpstr>
      <vt:lpstr>Some results III</vt:lpstr>
      <vt:lpstr>Network behaviour I</vt:lpstr>
      <vt:lpstr>Network behaviour II</vt:lpstr>
      <vt:lpstr>STP - Plasticity</vt:lpstr>
      <vt:lpstr>STP - Model</vt:lpstr>
      <vt:lpstr>STP dynamics</vt:lpstr>
      <vt:lpstr>STP on the 2-neuron network I</vt:lpstr>
      <vt:lpstr>STP on the 2-neuron network II</vt:lpstr>
      <vt:lpstr>STP on the 2-neuron network II</vt:lpstr>
      <vt:lpstr>STP on the 2-neuron network I</vt:lpstr>
      <vt:lpstr>Thank you for your attention!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Cell Neurophysiology</dc:title>
  <dc:creator>Jaume Colom Hernandez</dc:creator>
  <cp:lastModifiedBy>Jaume Colom Hernandez</cp:lastModifiedBy>
  <cp:revision>39</cp:revision>
  <dcterms:created xsi:type="dcterms:W3CDTF">2020-11-03T08:17:47Z</dcterms:created>
  <dcterms:modified xsi:type="dcterms:W3CDTF">2020-11-09T02:55:03Z</dcterms:modified>
</cp:coreProperties>
</file>